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8"/>
  </p:notesMasterIdLst>
  <p:sldIdLst>
    <p:sldId id="277" r:id="rId3"/>
    <p:sldId id="258" r:id="rId4"/>
    <p:sldId id="354" r:id="rId5"/>
    <p:sldId id="405" r:id="rId6"/>
    <p:sldId id="407" r:id="rId7"/>
    <p:sldId id="369" r:id="rId8"/>
    <p:sldId id="425" r:id="rId9"/>
    <p:sldId id="422" r:id="rId10"/>
    <p:sldId id="355" r:id="rId11"/>
    <p:sldId id="416" r:id="rId12"/>
    <p:sldId id="426" r:id="rId13"/>
    <p:sldId id="390" r:id="rId14"/>
    <p:sldId id="419" r:id="rId15"/>
    <p:sldId id="431" r:id="rId16"/>
    <p:sldId id="361" r:id="rId17"/>
    <p:sldId id="396" r:id="rId18"/>
    <p:sldId id="392" r:id="rId19"/>
    <p:sldId id="356" r:id="rId20"/>
    <p:sldId id="391" r:id="rId21"/>
    <p:sldId id="397" r:id="rId22"/>
    <p:sldId id="413" r:id="rId23"/>
    <p:sldId id="412" r:id="rId24"/>
    <p:sldId id="358" r:id="rId25"/>
    <p:sldId id="359" r:id="rId26"/>
    <p:sldId id="360" r:id="rId27"/>
    <p:sldId id="411" r:id="rId28"/>
    <p:sldId id="439" r:id="rId29"/>
    <p:sldId id="433" r:id="rId30"/>
    <p:sldId id="321" r:id="rId31"/>
    <p:sldId id="424" r:id="rId32"/>
    <p:sldId id="348" r:id="rId33"/>
    <p:sldId id="427" r:id="rId34"/>
    <p:sldId id="325" r:id="rId35"/>
    <p:sldId id="349" r:id="rId36"/>
    <p:sldId id="428" r:id="rId37"/>
    <p:sldId id="429" r:id="rId38"/>
    <p:sldId id="430" r:id="rId39"/>
    <p:sldId id="263" r:id="rId40"/>
    <p:sldId id="272" r:id="rId41"/>
    <p:sldId id="313" r:id="rId42"/>
    <p:sldId id="320" r:id="rId43"/>
    <p:sldId id="351" r:id="rId44"/>
    <p:sldId id="333" r:id="rId45"/>
    <p:sldId id="344" r:id="rId46"/>
    <p:sldId id="343" r:id="rId47"/>
    <p:sldId id="438" r:id="rId48"/>
    <p:sldId id="345" r:id="rId49"/>
    <p:sldId id="315" r:id="rId50"/>
    <p:sldId id="434" r:id="rId51"/>
    <p:sldId id="437" r:id="rId52"/>
    <p:sldId id="312" r:id="rId53"/>
    <p:sldId id="340" r:id="rId54"/>
    <p:sldId id="432" r:id="rId55"/>
    <p:sldId id="415" r:id="rId56"/>
    <p:sldId id="27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 id="258"/>
            <p14:sldId id="354"/>
            <p14:sldId id="405"/>
            <p14:sldId id="407"/>
            <p14:sldId id="369"/>
            <p14:sldId id="425"/>
            <p14:sldId id="422"/>
            <p14:sldId id="355"/>
            <p14:sldId id="416"/>
            <p14:sldId id="426"/>
            <p14:sldId id="390"/>
            <p14:sldId id="419"/>
            <p14:sldId id="431"/>
            <p14:sldId id="361"/>
            <p14:sldId id="396"/>
            <p14:sldId id="392"/>
            <p14:sldId id="356"/>
            <p14:sldId id="391"/>
            <p14:sldId id="397"/>
            <p14:sldId id="413"/>
            <p14:sldId id="412"/>
            <p14:sldId id="358"/>
            <p14:sldId id="359"/>
            <p14:sldId id="360"/>
            <p14:sldId id="411"/>
            <p14:sldId id="439"/>
            <p14:sldId id="433"/>
            <p14:sldId id="321"/>
            <p14:sldId id="424"/>
            <p14:sldId id="348"/>
            <p14:sldId id="427"/>
            <p14:sldId id="325"/>
            <p14:sldId id="349"/>
            <p14:sldId id="428"/>
            <p14:sldId id="429"/>
            <p14:sldId id="430"/>
            <p14:sldId id="263"/>
            <p14:sldId id="272"/>
            <p14:sldId id="313"/>
            <p14:sldId id="320"/>
            <p14:sldId id="351"/>
            <p14:sldId id="333"/>
            <p14:sldId id="344"/>
            <p14:sldId id="343"/>
            <p14:sldId id="438"/>
            <p14:sldId id="345"/>
            <p14:sldId id="315"/>
            <p14:sldId id="434"/>
            <p14:sldId id="437"/>
            <p14:sldId id="312"/>
            <p14:sldId id="340"/>
            <p14:sldId id="432"/>
            <p14:sldId id="415"/>
            <p14:sldId id="276"/>
          </p14:sldIdLst>
        </p14:section>
        <p14:section name="Deliver Your Presentation" id="{71D59651-8EFA-4415-9623-98B4C4A8699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CC"/>
    <a:srgbClr val="C198E0"/>
    <a:srgbClr val="B381D9"/>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50C9C1-368D-4C89-A821-BF9FC183DA6B}" v="89" dt="2021-06-23T21:51:05.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42" autoAdjust="0"/>
    <p:restoredTop sz="89825" autoAdjust="0"/>
  </p:normalViewPr>
  <p:slideViewPr>
    <p:cSldViewPr>
      <p:cViewPr varScale="1">
        <p:scale>
          <a:sx n="71" d="100"/>
          <a:sy n="71" d="100"/>
        </p:scale>
        <p:origin x="68" y="72"/>
      </p:cViewPr>
      <p:guideLst>
        <p:guide orient="horz" pos="2160"/>
        <p:guide pos="3840"/>
      </p:guideLst>
    </p:cSldViewPr>
  </p:slideViewPr>
  <p:outlineViewPr>
    <p:cViewPr>
      <p:scale>
        <a:sx n="33" d="100"/>
        <a:sy n="33" d="100"/>
      </p:scale>
      <p:origin x="0" y="198"/>
    </p:cViewPr>
  </p:outlineViewPr>
  <p:notesTextViewPr>
    <p:cViewPr>
      <p:scale>
        <a:sx n="3" d="2"/>
        <a:sy n="3" d="2"/>
      </p:scale>
      <p:origin x="0" y="0"/>
    </p:cViewPr>
  </p:notesTextViewPr>
  <p:sorterViewPr>
    <p:cViewPr>
      <p:scale>
        <a:sx n="130" d="100"/>
        <a:sy n="130" d="100"/>
      </p:scale>
      <p:origin x="0" y="-86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6/24/2021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935743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a:t>
            </a:r>
            <a:r>
              <a:rPr lang="en-US" dirty="0"/>
              <a:t>presentation demonstrates the new capabilities of PowerPoint and it is best viewed in Slide Show. These slides are designed to give you great ideas for the presentations you’ll create in PowerPoint 2010!</a:t>
            </a:r>
          </a:p>
          <a:p>
            <a:endParaRPr lang="en-US" dirty="0"/>
          </a:p>
          <a:p>
            <a:r>
              <a:rPr lang="en-US" dirty="0"/>
              <a:t>For more sample templates, click the File tab, and then on the New tab, click Sample Templates.</a:t>
            </a:r>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extLst>
      <p:ext uri="{BB962C8B-B14F-4D97-AF65-F5344CB8AC3E}">
        <p14:creationId xmlns:p14="http://schemas.microsoft.com/office/powerpoint/2010/main" val="170678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506946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pPr/>
              <a:t>2</a:t>
            </a:fld>
            <a:endParaRPr lang="en-US" dirty="0"/>
          </a:p>
        </p:txBody>
      </p:sp>
    </p:spTree>
    <p:extLst>
      <p:ext uri="{BB962C8B-B14F-4D97-AF65-F5344CB8AC3E}">
        <p14:creationId xmlns:p14="http://schemas.microsoft.com/office/powerpoint/2010/main" val="164170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91980-0BF3-461C-95D4-87E094E975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34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99938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03102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891980-0BF3-461C-95D4-87E094E9751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2584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70505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891980-0BF3-461C-95D4-87E094E9751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02636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B891980-0BF3-461C-95D4-87E094E9751C}"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84204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7398" y="20548"/>
            <a:ext cx="4664703" cy="2825393"/>
          </a:xfrm>
          <a:prstGeom prst="rect">
            <a:avLst/>
          </a:prstGeom>
        </p:spPr>
      </p:pic>
      <p:pic>
        <p:nvPicPr>
          <p:cNvPr id="8" name="Picture 7"/>
          <p:cNvPicPr>
            <a:picLocks noChangeAspect="1"/>
          </p:cNvPicPr>
          <p:nvPr userDrawn="1"/>
        </p:nvPicPr>
        <p:blipFill>
          <a:blip r:embed="rId3" cstate="print"/>
          <a:stretch>
            <a:fillRect/>
          </a:stretch>
        </p:blipFill>
        <p:spPr>
          <a:xfrm>
            <a:off x="4671315" y="20548"/>
            <a:ext cx="7499224" cy="2825496"/>
          </a:xfrm>
          <a:prstGeom prst="rect">
            <a:avLst/>
          </a:prstGeom>
        </p:spPr>
      </p:pic>
      <p:pic>
        <p:nvPicPr>
          <p:cNvPr id="9" name="Picture 8"/>
          <p:cNvPicPr>
            <a:picLocks noChangeAspect="1"/>
          </p:cNvPicPr>
          <p:nvPr userDrawn="1"/>
        </p:nvPicPr>
        <p:blipFill>
          <a:blip r:embed="rId4" cstate="print"/>
          <a:stretch>
            <a:fillRect/>
          </a:stretch>
        </p:blipFill>
        <p:spPr>
          <a:xfrm>
            <a:off x="27898" y="2818500"/>
            <a:ext cx="10225325" cy="2296266"/>
          </a:xfrm>
          <a:prstGeom prst="rect">
            <a:avLst/>
          </a:prstGeom>
        </p:spPr>
      </p:pic>
      <p:pic>
        <p:nvPicPr>
          <p:cNvPr id="10" name="Picture 9"/>
          <p:cNvPicPr>
            <a:picLocks noChangeAspect="1"/>
          </p:cNvPicPr>
          <p:nvPr userDrawn="1"/>
        </p:nvPicPr>
        <p:blipFill>
          <a:blip r:embed="rId5" cstate="print"/>
          <a:stretch>
            <a:fillRect/>
          </a:stretch>
        </p:blipFill>
        <p:spPr>
          <a:xfrm>
            <a:off x="10216159" y="2819400"/>
            <a:ext cx="1948444" cy="2293850"/>
          </a:xfrm>
          <a:prstGeom prst="rect">
            <a:avLst/>
          </a:prstGeom>
        </p:spPr>
      </p:pic>
      <p:pic>
        <p:nvPicPr>
          <p:cNvPr id="11" name="Picture 10"/>
          <p:cNvPicPr>
            <a:picLocks/>
          </p:cNvPicPr>
          <p:nvPr userDrawn="1"/>
        </p:nvPicPr>
        <p:blipFill>
          <a:blip r:embed="rId6" cstate="print"/>
          <a:stretch>
            <a:fillRect/>
          </a:stretch>
        </p:blipFill>
        <p:spPr>
          <a:xfrm>
            <a:off x="27397" y="5089818"/>
            <a:ext cx="12131040" cy="1737360"/>
          </a:xfrm>
          <a:prstGeom prst="rect">
            <a:avLst/>
          </a:prstGeom>
        </p:spPr>
      </p:pic>
      <p:sp>
        <p:nvSpPr>
          <p:cNvPr id="14" name="Rectangle 13"/>
          <p:cNvSpPr/>
          <p:nvPr userDrawn="1"/>
        </p:nvSpPr>
        <p:spPr>
          <a:xfrm>
            <a:off x="11673640" y="2469776"/>
            <a:ext cx="4064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6/24/2021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4775200" y="1295400"/>
            <a:ext cx="68072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a:t>Click to edit Master subtitle style</a:t>
            </a:r>
          </a:p>
        </p:txBody>
      </p:sp>
      <p:sp>
        <p:nvSpPr>
          <p:cNvPr id="2" name="Title 1"/>
          <p:cNvSpPr>
            <a:spLocks noGrp="1"/>
          </p:cNvSpPr>
          <p:nvPr>
            <p:ph type="title"/>
          </p:nvPr>
        </p:nvSpPr>
        <p:spPr>
          <a:xfrm>
            <a:off x="141792" y="4114800"/>
            <a:ext cx="97536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6/24/2021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793684" y="4800600"/>
            <a:ext cx="6498336"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Georgia" pitchFamily="18" charset="0"/>
            </a:endParaRPr>
          </a:p>
        </p:txBody>
      </p:sp>
      <p:sp>
        <p:nvSpPr>
          <p:cNvPr id="7" name="Title 1"/>
          <p:cNvSpPr>
            <a:spLocks noGrp="1"/>
          </p:cNvSpPr>
          <p:nvPr>
            <p:ph type="title"/>
          </p:nvPr>
        </p:nvSpPr>
        <p:spPr>
          <a:xfrm>
            <a:off x="808736" y="4800600"/>
            <a:ext cx="6412325"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782696" y="838200"/>
            <a:ext cx="6498336" cy="3812822"/>
          </a:xfrm>
        </p:spPr>
        <p:txBody>
          <a:bodyPr/>
          <a:lstStyle>
            <a:lvl1pPr>
              <a:buNone/>
              <a:defRPr/>
            </a:lvl1pPr>
          </a:lstStyle>
          <a:p>
            <a:r>
              <a:rPr lang="en-US"/>
              <a:t>Click icon to add media</a:t>
            </a:r>
            <a:endParaRPr lang="en-US" dirty="0"/>
          </a:p>
        </p:txBody>
      </p:sp>
      <p:sp>
        <p:nvSpPr>
          <p:cNvPr id="11" name="Text Placeholder 10"/>
          <p:cNvSpPr>
            <a:spLocks noGrp="1"/>
          </p:cNvSpPr>
          <p:nvPr>
            <p:ph type="body" sz="quarter" idx="14"/>
          </p:nvPr>
        </p:nvSpPr>
        <p:spPr>
          <a:xfrm>
            <a:off x="7702484" y="838201"/>
            <a:ext cx="3759200" cy="4636911"/>
          </a:xfrm>
        </p:spPr>
        <p:txBody>
          <a:bodyPr>
            <a:normAutofit/>
          </a:bodyPr>
          <a:lstStyle>
            <a:lvl1pPr marL="0" indent="0" algn="l">
              <a:buNone/>
              <a:defRPr sz="2400">
                <a:solidFill>
                  <a:schemeClr val="bg1"/>
                </a:solidFill>
              </a:defRPr>
            </a:lvl1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2390400" y="4800600"/>
            <a:ext cx="73344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Georgia" pitchFamily="18" charset="0"/>
            </a:endParaRPr>
          </a:p>
        </p:txBody>
      </p:sp>
      <p:sp>
        <p:nvSpPr>
          <p:cNvPr id="2" name="Title 1"/>
          <p:cNvSpPr>
            <a:spLocks noGrp="1"/>
          </p:cNvSpPr>
          <p:nvPr>
            <p:ph type="title"/>
          </p:nvPr>
        </p:nvSpPr>
        <p:spPr>
          <a:xfrm>
            <a:off x="2389717" y="4800600"/>
            <a:ext cx="7315200"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562600"/>
            <a:ext cx="73152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6/24/2021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58050E-B668-4FA7-85AD-C750C80A6E9B}" type="datetimeFigureOut">
              <a:rPr lang="en-US" smtClean="0"/>
              <a:pPr/>
              <a:t>6/24/2021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67056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68072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6/24/2021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4707" y="5867400"/>
            <a:ext cx="12192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6/24/2021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400" y="1992354"/>
            <a:ext cx="7823200" cy="1970046"/>
          </a:xfrm>
        </p:spPr>
        <p:txBody>
          <a:bodyPr anchor="ctr">
            <a:normAutofit/>
          </a:bodyPr>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508001" y="5105401"/>
            <a:ext cx="109728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1016000" y="1946209"/>
            <a:ext cx="27432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8" name="Rectangle 7"/>
          <p:cNvSpPr/>
          <p:nvPr userDrawn="1"/>
        </p:nvSpPr>
        <p:spPr>
          <a:xfrm>
            <a:off x="11582400" y="5265376"/>
            <a:ext cx="6096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6600"/>
                </a:solidFill>
              </a:rPr>
              <a:t>           </a:t>
            </a:r>
          </a:p>
        </p:txBody>
      </p:sp>
      <p:sp>
        <p:nvSpPr>
          <p:cNvPr id="9" name="Oval 8"/>
          <p:cNvSpPr/>
          <p:nvPr userDrawn="1"/>
        </p:nvSpPr>
        <p:spPr>
          <a:xfrm>
            <a:off x="1343104" y="1992354"/>
            <a:ext cx="2111296"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4707" y="5867400"/>
            <a:ext cx="12192000" cy="1053694"/>
          </a:xfrm>
          <a:prstGeom prst="rect">
            <a:avLst/>
          </a:prstGeom>
        </p:spPr>
      </p:pic>
      <p:sp>
        <p:nvSpPr>
          <p:cNvPr id="2" name="Title 1"/>
          <p:cNvSpPr>
            <a:spLocks noGrp="1"/>
          </p:cNvSpPr>
          <p:nvPr>
            <p:ph type="title"/>
          </p:nvPr>
        </p:nvSpPr>
        <p:spPr>
          <a:xfrm>
            <a:off x="581573" y="76200"/>
            <a:ext cx="11204027" cy="685800"/>
          </a:xfrm>
        </p:spPr>
        <p:txBody>
          <a:bodyPr anchor="ctr" anchorCtr="0">
            <a:normAutofit/>
          </a:bodyPr>
          <a:lstStyle>
            <a:lvl1pPr algn="l">
              <a:defRPr sz="3000" b="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6/24/2021</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6/24/2021</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609600" y="1600201"/>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7999" y="1"/>
            <a:ext cx="9424020" cy="838200"/>
          </a:xfrm>
        </p:spPr>
        <p:txBody>
          <a:bodyPr anchor="b">
            <a:normAutofit/>
          </a:bodyPr>
          <a:lstStyle>
            <a:lvl1pPr algn="l">
              <a:defRPr sz="28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76402"/>
            <a:ext cx="53848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6400"/>
            <a:ext cx="53848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6/24/2021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6/24/2021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3260651" cy="2286000"/>
          </a:xfrm>
          <a:prstGeom prst="rect">
            <a:avLst/>
          </a:prstGeom>
        </p:spPr>
      </p:pic>
      <p:sp>
        <p:nvSpPr>
          <p:cNvPr id="2" name="Title 1"/>
          <p:cNvSpPr>
            <a:spLocks noGrp="1"/>
          </p:cNvSpPr>
          <p:nvPr>
            <p:ph type="title"/>
          </p:nvPr>
        </p:nvSpPr>
        <p:spPr>
          <a:xfrm>
            <a:off x="1499200" y="2077200"/>
            <a:ext cx="9347200" cy="1143000"/>
          </a:xfrm>
        </p:spPr>
        <p:txBody>
          <a:bodyPr/>
          <a:lstStyle>
            <a:lvl1pPr algn="l">
              <a:defRPr/>
            </a:lvl1pPr>
          </a:lstStyle>
          <a:p>
            <a:r>
              <a:rPr lang="en-US"/>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6/24/2021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387200" y="3081000"/>
            <a:ext cx="115824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a:t>Click to edit Master Title Style</a:t>
            </a:r>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6/24/2021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hasCustomPrompt="1"/>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a:t>Click to edit Master subtitle style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1" y="609600"/>
            <a:ext cx="4011084" cy="8255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5071533" y="609600"/>
            <a:ext cx="6815667"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4801" y="1435102"/>
            <a:ext cx="4011084"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6/24/2021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4707" y="5867400"/>
            <a:ext cx="12192000" cy="1053694"/>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6/24/2021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cdc.gov/lyme/datasurveillance/maps-recent.html" TargetMode="External"/><Relationship Id="rId1" Type="http://schemas.openxmlformats.org/officeDocument/2006/relationships/slideLayout" Target="../slideLayouts/slideLayout14.xml"/><Relationship Id="rId5" Type="http://schemas.openxmlformats.org/officeDocument/2006/relationships/hyperlink" Target="https://www.cdc.gov/ticks/surveillance/TickbornePathogens.html" TargetMode="Externa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 Id="rId5" Type="http://schemas.openxmlformats.org/officeDocument/2006/relationships/hyperlink" Target="https://lymescience.org/" TargetMode="Externa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emf"/></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91.png"/><Relationship Id="rId12" Type="http://schemas.openxmlformats.org/officeDocument/2006/relationships/image" Target="../media/image40.png"/><Relationship Id="rId2"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90.png"/><Relationship Id="rId11" Type="http://schemas.openxmlformats.org/officeDocument/2006/relationships/hyperlink" Target="https://academic.oup.com/cid/article/72/1/e1/6010652" TargetMode="External"/><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38.png"/><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hyperlink" Target="https://www.cdc.gov/lyme/signs_symptoms/rashes.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en.wikipedia.org/wiki/List_of_counties_in_Pennsylvania" TargetMode="External"/><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hyperlink" Target="https://www.cdc.gov/ticks/tickbornediseases/index.html" TargetMode="Externa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hyperlink" Target="https://lymescience.org/red-flags-of-lyme-quackery/" TargetMode="External"/><Relationship Id="rId3" Type="http://schemas.openxmlformats.org/officeDocument/2006/relationships/image" Target="../media/image76.png"/><Relationship Id="rId7" Type="http://schemas.openxmlformats.org/officeDocument/2006/relationships/image" Target="../media/image85.png"/><Relationship Id="rId2" Type="http://schemas.openxmlformats.org/officeDocument/2006/relationships/image" Target="../media/image95.png"/><Relationship Id="rId1" Type="http://schemas.openxmlformats.org/officeDocument/2006/relationships/slideLayout" Target="../slideLayouts/slideLayout1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www.cdc.gov/lyme/diagnosistesting/labtest/otherlab/index.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9.png"/><Relationship Id="rId7" Type="http://schemas.openxmlformats.org/officeDocument/2006/relationships/image" Target="../media/image31.emf"/><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19.emf"/><Relationship Id="rId5" Type="http://schemas.openxmlformats.org/officeDocument/2006/relationships/image" Target="../media/image30.emf"/><Relationship Id="rId10" Type="http://schemas.openxmlformats.org/officeDocument/2006/relationships/image" Target="../media/image33.emf"/><Relationship Id="rId4" Type="http://schemas.openxmlformats.org/officeDocument/2006/relationships/image" Target="../media/image21.emf"/><Relationship Id="rId9" Type="http://schemas.openxmlformats.org/officeDocument/2006/relationships/image" Target="../media/image32.emf"/></Relationships>
</file>

<file path=ppt/slides/_rels/slide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14.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hyperlink" Target="https://www.pictofigo.com/image-detail/11632/Spotlight"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0.xml"/><Relationship Id="rId7" Type="http://schemas.openxmlformats.org/officeDocument/2006/relationships/image" Target="../media/image5.jpe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ticks/data-summary/index.html" TargetMode="External"/><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onder.cdc.gov/nndss/static/2019/annual/2019-table1.html"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hyperlink" Target="https://www.cdc.gov/ticks/diseases/index.html" TargetMode="External"/><Relationship Id="rId4" Type="http://schemas.openxmlformats.org/officeDocument/2006/relationships/image" Target="../media/image39.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334000" y="1295401"/>
            <a:ext cx="4953000" cy="1665889"/>
          </a:xfrm>
        </p:spPr>
        <p:txBody>
          <a:bodyPr>
            <a:normAutofit/>
          </a:bodyPr>
          <a:lstStyle/>
          <a:p>
            <a:pPr>
              <a:spcBef>
                <a:spcPts val="0"/>
              </a:spcBef>
            </a:pPr>
            <a:r>
              <a:rPr lang="en-US" sz="2700" b="1" dirty="0">
                <a:solidFill>
                  <a:schemeClr val="tx1">
                    <a:lumMod val="90000"/>
                    <a:lumOff val="10000"/>
                  </a:schemeClr>
                </a:solidFill>
              </a:rPr>
              <a:t>Jennifer </a:t>
            </a:r>
            <a:r>
              <a:rPr lang="en-US" sz="2700" b="1" dirty="0" err="1">
                <a:solidFill>
                  <a:schemeClr val="tx1">
                    <a:lumMod val="90000"/>
                    <a:lumOff val="10000"/>
                  </a:schemeClr>
                </a:solidFill>
              </a:rPr>
              <a:t>Vodzak</a:t>
            </a:r>
            <a:r>
              <a:rPr lang="en-US" sz="2700" b="1" dirty="0">
                <a:solidFill>
                  <a:schemeClr val="tx1">
                    <a:lumMod val="90000"/>
                    <a:lumOff val="10000"/>
                  </a:schemeClr>
                </a:solidFill>
              </a:rPr>
              <a:t>, MD</a:t>
            </a:r>
          </a:p>
          <a:p>
            <a:pPr>
              <a:lnSpc>
                <a:spcPts val="2000"/>
              </a:lnSpc>
              <a:spcBef>
                <a:spcPts val="0"/>
              </a:spcBef>
            </a:pPr>
            <a:r>
              <a:rPr lang="en-US" sz="2400" spc="-150" dirty="0"/>
              <a:t>Pediatric Infectious Diseases</a:t>
            </a:r>
          </a:p>
          <a:p>
            <a:pPr>
              <a:lnSpc>
                <a:spcPts val="2000"/>
              </a:lnSpc>
              <a:spcBef>
                <a:spcPts val="0"/>
              </a:spcBef>
            </a:pPr>
            <a:r>
              <a:rPr lang="en-US" sz="2000" spc="-150" dirty="0"/>
              <a:t>Director, Pediatric Quality, Safety &amp; Best Practice</a:t>
            </a:r>
          </a:p>
          <a:p>
            <a:pPr>
              <a:lnSpc>
                <a:spcPts val="2000"/>
              </a:lnSpc>
              <a:spcBef>
                <a:spcPts val="0"/>
              </a:spcBef>
            </a:pPr>
            <a:r>
              <a:rPr lang="en-US" spc="-150" dirty="0"/>
              <a:t>Geisinger Janet Weis Children’s Hospital</a:t>
            </a:r>
          </a:p>
          <a:p>
            <a:pPr>
              <a:lnSpc>
                <a:spcPts val="2000"/>
              </a:lnSpc>
              <a:spcBef>
                <a:spcPts val="0"/>
              </a:spcBef>
            </a:pPr>
            <a:endParaRPr lang="en-US" sz="900" spc="-150" dirty="0"/>
          </a:p>
        </p:txBody>
      </p:sp>
      <p:sp>
        <p:nvSpPr>
          <p:cNvPr id="5" name="Title 4"/>
          <p:cNvSpPr>
            <a:spLocks noGrp="1"/>
          </p:cNvSpPr>
          <p:nvPr>
            <p:ph type="title"/>
          </p:nvPr>
        </p:nvSpPr>
        <p:spPr>
          <a:xfrm>
            <a:off x="1295400" y="3820812"/>
            <a:ext cx="8839200" cy="646331"/>
          </a:xfrm>
        </p:spPr>
        <p:txBody>
          <a:bodyPr>
            <a:normAutofit/>
          </a:bodyPr>
          <a:lstStyle/>
          <a:p>
            <a:pPr algn="l"/>
            <a:r>
              <a:rPr lang="en-US" dirty="0">
                <a:solidFill>
                  <a:srgbClr val="FFFF00"/>
                </a:solidFill>
                <a:latin typeface="Segoe Print" panose="02000600000000000000" pitchFamily="2" charset="0"/>
              </a:rPr>
              <a:t>Tick-borne Infections in Children</a:t>
            </a:r>
          </a:p>
        </p:txBody>
      </p:sp>
      <p:sp>
        <p:nvSpPr>
          <p:cNvPr id="2" name="Rectangle 1"/>
          <p:cNvSpPr/>
          <p:nvPr/>
        </p:nvSpPr>
        <p:spPr>
          <a:xfrm>
            <a:off x="7914607" y="5357524"/>
            <a:ext cx="2335383" cy="830997"/>
          </a:xfrm>
          <a:prstGeom prst="rect">
            <a:avLst/>
          </a:prstGeom>
        </p:spPr>
        <p:txBody>
          <a:bodyPr wrap="none">
            <a:spAutoFit/>
          </a:bodyPr>
          <a:lstStyle/>
          <a:p>
            <a:pPr marL="342900" indent="-342900" algn="r">
              <a:spcBef>
                <a:spcPct val="20000"/>
              </a:spcBef>
            </a:pPr>
            <a:r>
              <a:rPr lang="en-US" sz="2800" dirty="0">
                <a:solidFill>
                  <a:schemeClr val="accent2">
                    <a:lumMod val="40000"/>
                    <a:lumOff val="60000"/>
                  </a:schemeClr>
                </a:solidFill>
                <a:effectLst>
                  <a:outerShdw blurRad="38100" dist="38100" dir="2700000" algn="tl">
                    <a:srgbClr val="000000">
                      <a:alpha val="43137"/>
                    </a:srgbClr>
                  </a:outerShdw>
                </a:effectLst>
                <a:latin typeface="Calibri" pitchFamily="34" charset="0"/>
              </a:rPr>
              <a:t>June 23, 2021</a:t>
            </a:r>
          </a:p>
          <a:p>
            <a:pPr marL="342900" indent="-342900" algn="r"/>
            <a:r>
              <a:rPr lang="en-US" sz="2000" dirty="0">
                <a:solidFill>
                  <a:schemeClr val="accent2">
                    <a:lumMod val="40000"/>
                    <a:lumOff val="60000"/>
                  </a:schemeClr>
                </a:solidFill>
                <a:effectLst>
                  <a:outerShdw blurRad="38100" dist="38100" dir="2700000" algn="tl">
                    <a:srgbClr val="000000">
                      <a:alpha val="43137"/>
                    </a:srgbClr>
                  </a:outerShdw>
                </a:effectLst>
                <a:latin typeface="Calibri" pitchFamily="34" charset="0"/>
              </a:rPr>
              <a:t>I have no disclosures</a:t>
            </a:r>
          </a:p>
        </p:txBody>
      </p:sp>
      <p:sp>
        <p:nvSpPr>
          <p:cNvPr id="6" name="Rectangle 5"/>
          <p:cNvSpPr/>
          <p:nvPr/>
        </p:nvSpPr>
        <p:spPr>
          <a:xfrm>
            <a:off x="1264920" y="3250380"/>
            <a:ext cx="4230645" cy="646331"/>
          </a:xfrm>
          <a:prstGeom prst="rect">
            <a:avLst/>
          </a:prstGeom>
        </p:spPr>
        <p:txBody>
          <a:bodyPr wrap="none">
            <a:spAutoFit/>
          </a:bodyPr>
          <a:lstStyle/>
          <a:p>
            <a:r>
              <a:rPr lang="en-US" sz="3600" b="1" cap="small" dirty="0">
                <a:solidFill>
                  <a:srgbClr val="7BCF27"/>
                </a:solidFill>
                <a:latin typeface="Segoe Print" panose="02000600000000000000" pitchFamily="2" charset="0"/>
                <a:cs typeface="Arial" pitchFamily="34" charset="0"/>
              </a:rPr>
              <a:t>Pediatric Update</a:t>
            </a:r>
            <a:endParaRPr lang="en-US" sz="2000" cap="small" dirty="0"/>
          </a:p>
        </p:txBody>
      </p:sp>
      <p:sp>
        <p:nvSpPr>
          <p:cNvPr id="4" name="Rectangle 3">
            <a:extLst>
              <a:ext uri="{FF2B5EF4-FFF2-40B4-BE49-F238E27FC236}">
                <a16:creationId xmlns:a16="http://schemas.microsoft.com/office/drawing/2014/main" id="{768BE801-3D3C-40E5-BE86-ACEE0A473558}"/>
              </a:ext>
            </a:extLst>
          </p:cNvPr>
          <p:cNvSpPr/>
          <p:nvPr/>
        </p:nvSpPr>
        <p:spPr>
          <a:xfrm>
            <a:off x="6553200" y="4419600"/>
            <a:ext cx="3124200" cy="461665"/>
          </a:xfrm>
          <a:prstGeom prst="rect">
            <a:avLst/>
          </a:prstGeom>
        </p:spPr>
        <p:txBody>
          <a:bodyPr wrap="square">
            <a:spAutoFit/>
          </a:bodyPr>
          <a:lstStyle/>
          <a:p>
            <a:r>
              <a:rPr lang="en-US" sz="2400" b="1" dirty="0">
                <a:solidFill>
                  <a:schemeClr val="accent1">
                    <a:lumMod val="40000"/>
                    <a:lumOff val="60000"/>
                  </a:schemeClr>
                </a:solidFill>
                <a:latin typeface="Segoe Print" panose="02000600000000000000" pitchFamily="2" charset="0"/>
                <a:cs typeface="Arial" pitchFamily="34" charset="0"/>
              </a:rPr>
              <a:t>in Pennsylvania </a:t>
            </a:r>
            <a:endParaRPr lang="en-US" sz="1200" dirty="0">
              <a:solidFill>
                <a:schemeClr val="accent1">
                  <a:lumMod val="40000"/>
                  <a:lumOff val="6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1C422C0-7AD5-448E-A87A-E7E64EE13C95}"/>
              </a:ext>
            </a:extLst>
          </p:cNvPr>
          <p:cNvGraphicFramePr>
            <a:graphicFrameLocks noGrp="1"/>
          </p:cNvGraphicFramePr>
          <p:nvPr>
            <p:ph sz="half" idx="1"/>
            <p:extLst>
              <p:ext uri="{D42A27DB-BD31-4B8C-83A1-F6EECF244321}">
                <p14:modId xmlns:p14="http://schemas.microsoft.com/office/powerpoint/2010/main" val="4012046637"/>
              </p:ext>
            </p:extLst>
          </p:nvPr>
        </p:nvGraphicFramePr>
        <p:xfrm>
          <a:off x="381000" y="1066800"/>
          <a:ext cx="11125200" cy="5379720"/>
        </p:xfrm>
        <a:graphic>
          <a:graphicData uri="http://schemas.openxmlformats.org/drawingml/2006/table">
            <a:tbl>
              <a:tblPr firstRow="1" bandRow="1">
                <a:tableStyleId>{5C22544A-7EE6-4342-B048-85BDC9FD1C3A}</a:tableStyleId>
              </a:tblPr>
              <a:tblGrid>
                <a:gridCol w="2174633">
                  <a:extLst>
                    <a:ext uri="{9D8B030D-6E8A-4147-A177-3AD203B41FA5}">
                      <a16:colId xmlns:a16="http://schemas.microsoft.com/office/drawing/2014/main" val="789949937"/>
                    </a:ext>
                  </a:extLst>
                </a:gridCol>
                <a:gridCol w="3176009">
                  <a:extLst>
                    <a:ext uri="{9D8B030D-6E8A-4147-A177-3AD203B41FA5}">
                      <a16:colId xmlns:a16="http://schemas.microsoft.com/office/drawing/2014/main" val="4075216975"/>
                    </a:ext>
                  </a:extLst>
                </a:gridCol>
                <a:gridCol w="2993258">
                  <a:extLst>
                    <a:ext uri="{9D8B030D-6E8A-4147-A177-3AD203B41FA5}">
                      <a16:colId xmlns:a16="http://schemas.microsoft.com/office/drawing/2014/main" val="1124082192"/>
                    </a:ext>
                  </a:extLst>
                </a:gridCol>
                <a:gridCol w="2781300">
                  <a:extLst>
                    <a:ext uri="{9D8B030D-6E8A-4147-A177-3AD203B41FA5}">
                      <a16:colId xmlns:a16="http://schemas.microsoft.com/office/drawing/2014/main" val="2685292130"/>
                    </a:ext>
                  </a:extLst>
                </a:gridCol>
              </a:tblGrid>
              <a:tr h="457200">
                <a:tc>
                  <a:txBody>
                    <a:bodyPr/>
                    <a:lstStyle/>
                    <a:p>
                      <a:endParaRPr lang="en-US" sz="2400" dirty="0">
                        <a:effectLst>
                          <a:outerShdw blurRad="38100" dist="38100" dir="2700000" algn="tl">
                            <a:srgbClr val="000000">
                              <a:alpha val="43137"/>
                            </a:srgbClr>
                          </a:outerShdw>
                        </a:effectLst>
                        <a:latin typeface="+mn-lt"/>
                      </a:endParaRPr>
                    </a:p>
                  </a:txBody>
                  <a:tcPr/>
                </a:tc>
                <a:tc>
                  <a:txBody>
                    <a:bodyPr/>
                    <a:lstStyle/>
                    <a:p>
                      <a:r>
                        <a:rPr lang="en-US" sz="2400" dirty="0">
                          <a:effectLst>
                            <a:outerShdw blurRad="38100" dist="38100" dir="2700000" algn="tl">
                              <a:srgbClr val="000000">
                                <a:alpha val="43137"/>
                              </a:srgbClr>
                            </a:outerShdw>
                          </a:effectLst>
                          <a:latin typeface="+mn-lt"/>
                        </a:rPr>
                        <a:t>Anaplasmosis</a:t>
                      </a:r>
                    </a:p>
                  </a:txBody>
                  <a:tcPr/>
                </a:tc>
                <a:tc>
                  <a:txBody>
                    <a:bodyPr/>
                    <a:lstStyle/>
                    <a:p>
                      <a:r>
                        <a:rPr lang="en-US" sz="2400" dirty="0">
                          <a:effectLst>
                            <a:outerShdw blurRad="38100" dist="38100" dir="2700000" algn="tl">
                              <a:srgbClr val="000000">
                                <a:alpha val="43137"/>
                              </a:srgbClr>
                            </a:outerShdw>
                          </a:effectLst>
                          <a:latin typeface="+mn-lt"/>
                        </a:rPr>
                        <a:t>Ehrlichiosis</a:t>
                      </a:r>
                    </a:p>
                  </a:txBody>
                  <a:tcPr/>
                </a:tc>
                <a:tc>
                  <a:txBody>
                    <a:bodyPr/>
                    <a:lstStyle/>
                    <a:p>
                      <a:r>
                        <a:rPr lang="en-US" sz="2400" dirty="0">
                          <a:effectLst>
                            <a:outerShdw blurRad="38100" dist="38100" dir="2700000" algn="tl">
                              <a:srgbClr val="000000">
                                <a:alpha val="43137"/>
                              </a:srgbClr>
                            </a:outerShdw>
                          </a:effectLst>
                          <a:latin typeface="+mn-lt"/>
                        </a:rPr>
                        <a:t>Babesiosis</a:t>
                      </a:r>
                    </a:p>
                  </a:txBody>
                  <a:tcPr/>
                </a:tc>
                <a:extLst>
                  <a:ext uri="{0D108BD9-81ED-4DB2-BD59-A6C34878D82A}">
                    <a16:rowId xmlns:a16="http://schemas.microsoft.com/office/drawing/2014/main" val="468009174"/>
                  </a:ext>
                </a:extLst>
              </a:tr>
              <a:tr h="1008684">
                <a:tc>
                  <a:txBody>
                    <a:bodyPr/>
                    <a:lstStyle/>
                    <a:p>
                      <a:r>
                        <a:rPr lang="en-US" b="1" dirty="0">
                          <a:latin typeface="+mn-lt"/>
                        </a:rPr>
                        <a:t>Tick</a:t>
                      </a:r>
                      <a:br>
                        <a:rPr lang="en-US" b="1" dirty="0">
                          <a:latin typeface="+mn-lt"/>
                        </a:rPr>
                      </a:br>
                      <a:r>
                        <a:rPr lang="en-US" b="1" dirty="0">
                          <a:latin typeface="+mn-lt"/>
                        </a:rPr>
                        <a:t>Reservoir</a:t>
                      </a:r>
                      <a:br>
                        <a:rPr lang="en-US" b="1" dirty="0">
                          <a:latin typeface="+mn-lt"/>
                        </a:rPr>
                      </a:br>
                      <a:r>
                        <a:rPr lang="en-US" b="1" dirty="0">
                          <a:latin typeface="+mn-lt"/>
                        </a:rPr>
                        <a:t>Causative agent</a:t>
                      </a:r>
                    </a:p>
                  </a:txBody>
                  <a:tcPr>
                    <a:solidFill>
                      <a:srgbClr val="FFCC66">
                        <a:alpha val="18039"/>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err="1">
                          <a:solidFill>
                            <a:schemeClr val="tx1"/>
                          </a:solidFill>
                          <a:effectLst/>
                          <a:latin typeface="+mn-lt"/>
                        </a:rPr>
                        <a:t>Ixodes</a:t>
                      </a:r>
                      <a:r>
                        <a:rPr lang="en-US" sz="1600" b="0" i="1" dirty="0">
                          <a:solidFill>
                            <a:schemeClr val="tx1"/>
                          </a:solidFill>
                          <a:effectLst/>
                          <a:latin typeface="+mn-lt"/>
                        </a:rPr>
                        <a:t> </a:t>
                      </a:r>
                      <a:r>
                        <a:rPr lang="en-US" sz="1600" b="0" i="1" dirty="0" err="1">
                          <a:solidFill>
                            <a:schemeClr val="tx1"/>
                          </a:solidFill>
                          <a:effectLst/>
                          <a:latin typeface="+mn-lt"/>
                        </a:rPr>
                        <a:t>scapularis</a:t>
                      </a:r>
                      <a:br>
                        <a:rPr lang="en-US" sz="1400" dirty="0">
                          <a:solidFill>
                            <a:schemeClr val="tx1"/>
                          </a:solidFill>
                          <a:latin typeface="+mn-lt"/>
                        </a:rPr>
                      </a:br>
                      <a:r>
                        <a:rPr lang="en-US" sz="1600" dirty="0">
                          <a:solidFill>
                            <a:schemeClr val="tx1"/>
                          </a:solidFill>
                          <a:latin typeface="+mn-lt"/>
                        </a:rPr>
                        <a:t>White-tailed deer, rodents</a:t>
                      </a:r>
                      <a:br>
                        <a:rPr lang="en-US" sz="1600" dirty="0">
                          <a:solidFill>
                            <a:schemeClr val="tx1"/>
                          </a:solidFill>
                          <a:latin typeface="+mn-lt"/>
                        </a:rPr>
                      </a:br>
                      <a:r>
                        <a:rPr lang="en-US" sz="1600" b="0" i="1" dirty="0">
                          <a:solidFill>
                            <a:schemeClr val="tx1"/>
                          </a:solidFill>
                          <a:effectLst/>
                          <a:latin typeface="+mn-lt"/>
                        </a:rPr>
                        <a:t>A. </a:t>
                      </a:r>
                      <a:r>
                        <a:rPr lang="en-US" sz="1600" b="0" i="1" dirty="0" err="1">
                          <a:solidFill>
                            <a:schemeClr val="tx1"/>
                          </a:solidFill>
                          <a:effectLst/>
                          <a:latin typeface="+mn-lt"/>
                        </a:rPr>
                        <a:t>phagocytophilum</a:t>
                      </a:r>
                      <a:endParaRPr lang="en-US" sz="1400" dirty="0">
                        <a:solidFill>
                          <a:schemeClr val="tx1"/>
                        </a:solidFill>
                        <a:latin typeface="+mn-lt"/>
                      </a:endParaRPr>
                    </a:p>
                  </a:txBody>
                  <a:tcPr>
                    <a:solidFill>
                      <a:srgbClr val="FFCC66">
                        <a:alpha val="18039"/>
                      </a:srgbClr>
                    </a:solidFill>
                  </a:tcPr>
                </a:tc>
                <a:tc>
                  <a:txBody>
                    <a:bodyPr/>
                    <a:lstStyle/>
                    <a:p>
                      <a:r>
                        <a:rPr lang="en-US" sz="1600" i="1" dirty="0" err="1">
                          <a:solidFill>
                            <a:schemeClr val="tx1"/>
                          </a:solidFill>
                          <a:latin typeface="+mn-lt"/>
                        </a:rPr>
                        <a:t>Amblyomma</a:t>
                      </a:r>
                      <a:r>
                        <a:rPr lang="en-US" sz="1600" i="1" dirty="0">
                          <a:solidFill>
                            <a:schemeClr val="tx1"/>
                          </a:solidFill>
                          <a:latin typeface="+mn-lt"/>
                        </a:rPr>
                        <a:t> </a:t>
                      </a:r>
                      <a:r>
                        <a:rPr lang="en-US" sz="1600" i="1" dirty="0" err="1">
                          <a:solidFill>
                            <a:schemeClr val="tx1"/>
                          </a:solidFill>
                          <a:latin typeface="+mn-lt"/>
                        </a:rPr>
                        <a:t>americanum</a:t>
                      </a:r>
                      <a:br>
                        <a:rPr lang="en-US" sz="1400" dirty="0">
                          <a:solidFill>
                            <a:schemeClr val="tx1"/>
                          </a:solidFill>
                          <a:latin typeface="+mn-lt"/>
                        </a:rPr>
                      </a:br>
                      <a:r>
                        <a:rPr lang="en-US" sz="1600" dirty="0">
                          <a:solidFill>
                            <a:schemeClr val="tx1"/>
                          </a:solidFill>
                          <a:latin typeface="+mn-lt"/>
                        </a:rPr>
                        <a:t>White-tailed deer, rodents</a:t>
                      </a:r>
                      <a:br>
                        <a:rPr lang="en-US" sz="1400" dirty="0">
                          <a:solidFill>
                            <a:schemeClr val="tx1"/>
                          </a:solidFill>
                          <a:latin typeface="+mn-lt"/>
                        </a:rPr>
                      </a:br>
                      <a:r>
                        <a:rPr lang="en-US" sz="1600" b="0" i="1" kern="1200" dirty="0" err="1">
                          <a:solidFill>
                            <a:schemeClr val="tx1"/>
                          </a:solidFill>
                          <a:effectLst/>
                          <a:latin typeface="+mn-lt"/>
                          <a:ea typeface="+mn-ea"/>
                          <a:cs typeface="+mn-cs"/>
                        </a:rPr>
                        <a:t>E.chaffeensis</a:t>
                      </a:r>
                      <a:r>
                        <a:rPr lang="en-US" sz="1600" b="0" i="0" kern="1200" dirty="0">
                          <a:solidFill>
                            <a:schemeClr val="tx1"/>
                          </a:solidFill>
                          <a:effectLst/>
                          <a:latin typeface="+mn-lt"/>
                          <a:ea typeface="+mn-ea"/>
                          <a:cs typeface="+mn-cs"/>
                        </a:rPr>
                        <a:t>, </a:t>
                      </a:r>
                      <a:r>
                        <a:rPr lang="en-US" sz="1600" b="0" i="1" kern="1200" dirty="0" err="1">
                          <a:solidFill>
                            <a:schemeClr val="tx1"/>
                          </a:solidFill>
                          <a:effectLst/>
                          <a:latin typeface="+mn-lt"/>
                          <a:ea typeface="+mn-ea"/>
                          <a:cs typeface="+mn-cs"/>
                        </a:rPr>
                        <a:t>Ehrlichia</a:t>
                      </a:r>
                      <a:r>
                        <a:rPr lang="en-US" sz="1600" b="0" i="1" kern="1200" dirty="0">
                          <a:solidFill>
                            <a:schemeClr val="tx1"/>
                          </a:solidFill>
                          <a:effectLst/>
                          <a:latin typeface="+mn-lt"/>
                          <a:ea typeface="+mn-ea"/>
                          <a:cs typeface="+mn-cs"/>
                        </a:rPr>
                        <a:t> </a:t>
                      </a:r>
                      <a:r>
                        <a:rPr lang="en-US" sz="1600" b="0" i="1" kern="1200" dirty="0" err="1">
                          <a:solidFill>
                            <a:schemeClr val="tx1"/>
                          </a:solidFill>
                          <a:effectLst/>
                          <a:latin typeface="+mn-lt"/>
                          <a:ea typeface="+mn-ea"/>
                          <a:cs typeface="+mn-cs"/>
                        </a:rPr>
                        <a:t>ewingii</a:t>
                      </a:r>
                      <a:r>
                        <a:rPr lang="en-US" sz="1600" b="0" i="0" kern="1200" dirty="0">
                          <a:solidFill>
                            <a:schemeClr val="tx1"/>
                          </a:solidFill>
                          <a:effectLst/>
                          <a:latin typeface="+mn-lt"/>
                          <a:ea typeface="+mn-ea"/>
                          <a:cs typeface="+mn-cs"/>
                        </a:rPr>
                        <a:t>, </a:t>
                      </a:r>
                      <a:r>
                        <a:rPr lang="en-US" sz="1600" b="0" i="1" kern="1200" dirty="0" err="1">
                          <a:solidFill>
                            <a:schemeClr val="tx1"/>
                          </a:solidFill>
                          <a:effectLst/>
                          <a:latin typeface="+mn-lt"/>
                          <a:ea typeface="+mn-ea"/>
                          <a:cs typeface="+mn-cs"/>
                        </a:rPr>
                        <a:t>Ehrlichia</a:t>
                      </a:r>
                      <a:r>
                        <a:rPr lang="en-US" sz="1600" b="0" i="1" kern="1200" dirty="0">
                          <a:solidFill>
                            <a:schemeClr val="tx1"/>
                          </a:solidFill>
                          <a:effectLst/>
                          <a:latin typeface="+mn-lt"/>
                          <a:ea typeface="+mn-ea"/>
                          <a:cs typeface="+mn-cs"/>
                        </a:rPr>
                        <a:t> </a:t>
                      </a:r>
                      <a:r>
                        <a:rPr lang="en-US" sz="1600" b="0" i="1" kern="1200" dirty="0" err="1">
                          <a:solidFill>
                            <a:schemeClr val="tx1"/>
                          </a:solidFill>
                          <a:effectLst/>
                          <a:latin typeface="+mn-lt"/>
                          <a:ea typeface="+mn-ea"/>
                          <a:cs typeface="+mn-cs"/>
                        </a:rPr>
                        <a:t>muris</a:t>
                      </a:r>
                      <a:r>
                        <a:rPr lang="en-US" sz="1600" b="0" i="0" kern="1200" dirty="0">
                          <a:solidFill>
                            <a:schemeClr val="tx1"/>
                          </a:solidFill>
                          <a:effectLst/>
                          <a:latin typeface="+mn-lt"/>
                          <a:ea typeface="+mn-ea"/>
                          <a:cs typeface="+mn-cs"/>
                        </a:rPr>
                        <a:t>-like agent</a:t>
                      </a:r>
                      <a:endParaRPr lang="en-US" sz="1400" dirty="0">
                        <a:solidFill>
                          <a:schemeClr val="tx1"/>
                        </a:solidFill>
                        <a:latin typeface="+mn-lt"/>
                      </a:endParaRPr>
                    </a:p>
                  </a:txBody>
                  <a:tcPr>
                    <a:solidFill>
                      <a:srgbClr val="FFCC66">
                        <a:alpha val="18039"/>
                      </a:srgbClr>
                    </a:solidFill>
                  </a:tcPr>
                </a:tc>
                <a:tc>
                  <a:txBody>
                    <a:bodyPr/>
                    <a:lstStyle/>
                    <a:p>
                      <a:r>
                        <a:rPr lang="en-US" sz="1600" b="0" i="1" dirty="0" err="1">
                          <a:solidFill>
                            <a:schemeClr val="tx1"/>
                          </a:solidFill>
                          <a:effectLst/>
                          <a:latin typeface="+mn-lt"/>
                        </a:rPr>
                        <a:t>Ixodes</a:t>
                      </a:r>
                      <a:r>
                        <a:rPr lang="en-US" sz="1600" b="0" i="1" dirty="0">
                          <a:solidFill>
                            <a:schemeClr val="tx1"/>
                          </a:solidFill>
                          <a:effectLst/>
                          <a:latin typeface="+mn-lt"/>
                        </a:rPr>
                        <a:t> </a:t>
                      </a:r>
                      <a:r>
                        <a:rPr lang="en-US" sz="1600" b="0" i="1" dirty="0" err="1">
                          <a:solidFill>
                            <a:schemeClr val="tx1"/>
                          </a:solidFill>
                          <a:effectLst/>
                          <a:latin typeface="+mn-lt"/>
                        </a:rPr>
                        <a:t>scapularis</a:t>
                      </a:r>
                      <a:endParaRPr lang="en-US" sz="1600" b="0" i="1" dirty="0">
                        <a:solidFill>
                          <a:schemeClr val="tx1"/>
                        </a:solidFill>
                        <a:effectLst/>
                        <a:latin typeface="+mn-lt"/>
                      </a:endParaRPr>
                    </a:p>
                    <a:p>
                      <a:r>
                        <a:rPr lang="en-US" sz="1600" b="0" i="0" dirty="0">
                          <a:solidFill>
                            <a:schemeClr val="tx1"/>
                          </a:solidFill>
                          <a:effectLst/>
                          <a:latin typeface="+mn-lt"/>
                          <a:sym typeface="Wingdings" panose="05000000000000000000" pitchFamily="2" charset="2"/>
                        </a:rPr>
                        <a:t>White-footed mouse</a:t>
                      </a:r>
                      <a:br>
                        <a:rPr lang="en-US" sz="1600" dirty="0">
                          <a:solidFill>
                            <a:schemeClr val="tx1"/>
                          </a:solidFill>
                          <a:latin typeface="+mn-lt"/>
                          <a:sym typeface="Wingdings" panose="05000000000000000000" pitchFamily="2" charset="2"/>
                        </a:rPr>
                      </a:br>
                      <a:r>
                        <a:rPr lang="en-US" sz="1600" i="1" dirty="0">
                          <a:solidFill>
                            <a:schemeClr val="tx1"/>
                          </a:solidFill>
                          <a:latin typeface="+mn-lt"/>
                          <a:sym typeface="Wingdings" panose="05000000000000000000" pitchFamily="2" charset="2"/>
                        </a:rPr>
                        <a:t>B. </a:t>
                      </a:r>
                      <a:r>
                        <a:rPr lang="en-US" sz="1600" i="1" dirty="0" err="1">
                          <a:solidFill>
                            <a:schemeClr val="tx1"/>
                          </a:solidFill>
                          <a:latin typeface="+mn-lt"/>
                          <a:sym typeface="Wingdings" panose="05000000000000000000" pitchFamily="2" charset="2"/>
                        </a:rPr>
                        <a:t>microti</a:t>
                      </a:r>
                      <a:endParaRPr lang="en-US" sz="1600" dirty="0">
                        <a:solidFill>
                          <a:schemeClr val="tx1"/>
                        </a:solidFill>
                        <a:latin typeface="+mn-lt"/>
                      </a:endParaRPr>
                    </a:p>
                  </a:txBody>
                  <a:tcPr>
                    <a:solidFill>
                      <a:srgbClr val="FFCC66">
                        <a:alpha val="18039"/>
                      </a:srgbClr>
                    </a:solidFill>
                  </a:tcPr>
                </a:tc>
                <a:extLst>
                  <a:ext uri="{0D108BD9-81ED-4DB2-BD59-A6C34878D82A}">
                    <a16:rowId xmlns:a16="http://schemas.microsoft.com/office/drawing/2014/main" val="3261318694"/>
                  </a:ext>
                </a:extLst>
              </a:tr>
              <a:tr h="1341120">
                <a:tc>
                  <a:txBody>
                    <a:bodyPr/>
                    <a:lstStyle/>
                    <a:p>
                      <a:r>
                        <a:rPr lang="en-US" b="1" dirty="0">
                          <a:latin typeface="+mn-lt"/>
                        </a:rPr>
                        <a:t>Epidemiology</a:t>
                      </a:r>
                    </a:p>
                  </a:txBody>
                  <a:tcPr>
                    <a:solidFill>
                      <a:srgbClr val="FFCC66">
                        <a:alpha val="18039"/>
                      </a:srgbClr>
                    </a:solidFill>
                  </a:tcPr>
                </a:tc>
                <a:tc>
                  <a:txBody>
                    <a:bodyPr/>
                    <a:lstStyle/>
                    <a:p>
                      <a:r>
                        <a:rPr lang="en-US" sz="1400" dirty="0">
                          <a:solidFill>
                            <a:schemeClr val="tx1"/>
                          </a:solidFill>
                          <a:latin typeface="+mn-lt"/>
                        </a:rPr>
                        <a:t>8 cases/million pop</a:t>
                      </a:r>
                    </a:p>
                    <a:p>
                      <a:r>
                        <a:rPr lang="en-US" sz="1400" dirty="0">
                          <a:solidFill>
                            <a:schemeClr val="tx1"/>
                          </a:solidFill>
                          <a:latin typeface="+mn-lt"/>
                        </a:rPr>
                        <a:t>Under-recognized</a:t>
                      </a:r>
                    </a:p>
                    <a:p>
                      <a:r>
                        <a:rPr lang="en-US" sz="1400" dirty="0">
                          <a:solidFill>
                            <a:schemeClr val="tx1"/>
                          </a:solidFill>
                          <a:latin typeface="+mn-lt"/>
                        </a:rPr>
                        <a:t>Upper Midwest and NE US (</a:t>
                      </a:r>
                      <a:r>
                        <a:rPr lang="en-US" sz="1400" dirty="0" err="1">
                          <a:solidFill>
                            <a:schemeClr val="tx1"/>
                          </a:solidFill>
                          <a:latin typeface="+mn-lt"/>
                        </a:rPr>
                        <a:t>eg</a:t>
                      </a:r>
                      <a:r>
                        <a:rPr lang="en-US" sz="1400" dirty="0">
                          <a:solidFill>
                            <a:schemeClr val="tx1"/>
                          </a:solidFill>
                          <a:latin typeface="+mn-lt"/>
                        </a:rPr>
                        <a:t>, Wisconsin, Minnesota, Connecticut, NY), northern CA</a:t>
                      </a:r>
                    </a:p>
                    <a:p>
                      <a:endParaRPr lang="en-US" sz="1400" dirty="0">
                        <a:solidFill>
                          <a:schemeClr val="tx1"/>
                        </a:solidFill>
                        <a:latin typeface="+mn-lt"/>
                      </a:endParaRPr>
                    </a:p>
                    <a:p>
                      <a:r>
                        <a:rPr lang="en-US" sz="1200" b="0" i="0" dirty="0">
                          <a:solidFill>
                            <a:schemeClr val="tx1"/>
                          </a:solidFill>
                          <a:effectLst/>
                          <a:latin typeface="+mn-lt"/>
                        </a:rPr>
                        <a:t>Tick, Blood transfusions</a:t>
                      </a:r>
                      <a:endParaRPr lang="en-US" sz="1200" dirty="0">
                        <a:solidFill>
                          <a:schemeClr val="tx1"/>
                        </a:solidFill>
                        <a:latin typeface="+mn-lt"/>
                      </a:endParaRPr>
                    </a:p>
                  </a:txBody>
                  <a:tcPr>
                    <a:solidFill>
                      <a:srgbClr val="FFCC66">
                        <a:alpha val="18039"/>
                      </a:srgbClr>
                    </a:solidFill>
                  </a:tcPr>
                </a:tc>
                <a:tc>
                  <a:txBody>
                    <a:bodyPr/>
                    <a:lstStyle/>
                    <a:p>
                      <a:r>
                        <a:rPr lang="en-US" sz="1400" dirty="0">
                          <a:solidFill>
                            <a:schemeClr val="tx1"/>
                          </a:solidFill>
                          <a:latin typeface="+mn-lt"/>
                        </a:rPr>
                        <a:t>3.8 cases/million pop</a:t>
                      </a:r>
                    </a:p>
                    <a:p>
                      <a:r>
                        <a:rPr lang="en-US" sz="1400" dirty="0">
                          <a:solidFill>
                            <a:schemeClr val="tx1"/>
                          </a:solidFill>
                          <a:latin typeface="+mn-lt"/>
                        </a:rPr>
                        <a:t>Under-recognized</a:t>
                      </a:r>
                    </a:p>
                    <a:p>
                      <a:r>
                        <a:rPr lang="en-US" sz="1400" dirty="0">
                          <a:solidFill>
                            <a:schemeClr val="tx1"/>
                          </a:solidFill>
                          <a:latin typeface="+mn-lt"/>
                        </a:rPr>
                        <a:t>South central and southeastern US, and East Coast states</a:t>
                      </a:r>
                    </a:p>
                    <a:p>
                      <a:endParaRPr lang="en-US" sz="1400" dirty="0">
                        <a:solidFill>
                          <a:schemeClr val="tx1"/>
                        </a:solidFill>
                        <a:latin typeface="+mn-lt"/>
                      </a:endParaRPr>
                    </a:p>
                    <a:p>
                      <a:r>
                        <a:rPr lang="en-US" sz="1200" b="0" i="0" dirty="0">
                          <a:solidFill>
                            <a:schemeClr val="tx1"/>
                          </a:solidFill>
                          <a:effectLst/>
                          <a:latin typeface="+mn-lt"/>
                        </a:rPr>
                        <a:t>Tick, Blood transfusions</a:t>
                      </a:r>
                      <a:endParaRPr lang="en-US" sz="1200" dirty="0">
                        <a:solidFill>
                          <a:schemeClr val="tx1"/>
                        </a:solidFill>
                        <a:latin typeface="+mn-lt"/>
                      </a:endParaRPr>
                    </a:p>
                  </a:txBody>
                  <a:tcPr>
                    <a:solidFill>
                      <a:srgbClr val="FFCC66">
                        <a:alpha val="18039"/>
                      </a:srgbClr>
                    </a:solidFill>
                  </a:tcPr>
                </a:tc>
                <a:tc>
                  <a:txBody>
                    <a:bodyPr/>
                    <a:lstStyle/>
                    <a:p>
                      <a:r>
                        <a:rPr lang="en-US" sz="1200" b="0" i="0" dirty="0">
                          <a:solidFill>
                            <a:schemeClr val="tx1"/>
                          </a:solidFill>
                          <a:effectLst/>
                          <a:latin typeface="+mn-lt"/>
                        </a:rPr>
                        <a:t>Northeast (particularly Connecticut, Massachusetts, NJ, NY, RI) and upper Midwest (Wisconsin and Minnesota)</a:t>
                      </a:r>
                      <a:br>
                        <a:rPr lang="en-US" sz="1200" b="0" i="0" dirty="0">
                          <a:solidFill>
                            <a:schemeClr val="tx1"/>
                          </a:solidFill>
                          <a:effectLst/>
                          <a:latin typeface="+mn-lt"/>
                        </a:rPr>
                      </a:br>
                      <a:br>
                        <a:rPr lang="en-US" sz="1200" b="0" i="0" dirty="0">
                          <a:solidFill>
                            <a:schemeClr val="tx1"/>
                          </a:solidFill>
                          <a:effectLst/>
                          <a:latin typeface="+mn-lt"/>
                        </a:rPr>
                      </a:br>
                      <a:br>
                        <a:rPr lang="en-US" sz="1200" b="0" i="0" dirty="0">
                          <a:solidFill>
                            <a:schemeClr val="tx1"/>
                          </a:solidFill>
                          <a:effectLst/>
                          <a:latin typeface="+mn-lt"/>
                        </a:rPr>
                      </a:br>
                      <a:br>
                        <a:rPr lang="en-US" sz="1200" b="0" i="0" dirty="0">
                          <a:solidFill>
                            <a:schemeClr val="tx1"/>
                          </a:solidFill>
                          <a:effectLst/>
                          <a:latin typeface="+mn-lt"/>
                        </a:rPr>
                      </a:br>
                      <a:r>
                        <a:rPr lang="en-US" sz="1200" b="0" i="0" dirty="0">
                          <a:solidFill>
                            <a:schemeClr val="tx1"/>
                          </a:solidFill>
                          <a:effectLst/>
                          <a:latin typeface="+mn-lt"/>
                        </a:rPr>
                        <a:t>Tick, Blood transfusions </a:t>
                      </a:r>
                      <a:endParaRPr lang="en-US" sz="1200" dirty="0">
                        <a:solidFill>
                          <a:schemeClr val="tx1"/>
                        </a:solidFill>
                        <a:latin typeface="+mn-lt"/>
                      </a:endParaRPr>
                    </a:p>
                  </a:txBody>
                  <a:tcPr>
                    <a:solidFill>
                      <a:srgbClr val="FFCC66">
                        <a:alpha val="18039"/>
                      </a:srgbClr>
                    </a:solidFill>
                  </a:tcPr>
                </a:tc>
                <a:extLst>
                  <a:ext uri="{0D108BD9-81ED-4DB2-BD59-A6C34878D82A}">
                    <a16:rowId xmlns:a16="http://schemas.microsoft.com/office/drawing/2014/main" val="4052910057"/>
                  </a:ext>
                </a:extLst>
              </a:tr>
              <a:tr h="607282">
                <a:tc>
                  <a:txBody>
                    <a:bodyPr/>
                    <a:lstStyle/>
                    <a:p>
                      <a:r>
                        <a:rPr lang="en-US" b="1" dirty="0">
                          <a:latin typeface="+mn-lt"/>
                        </a:rPr>
                        <a:t>Incubation</a:t>
                      </a:r>
                    </a:p>
                  </a:txBody>
                  <a:tcPr/>
                </a:tc>
                <a:tc>
                  <a:txBody>
                    <a:bodyPr/>
                    <a:lstStyle/>
                    <a:p>
                      <a:r>
                        <a:rPr lang="en-US" sz="1400" dirty="0">
                          <a:solidFill>
                            <a:schemeClr val="tx1"/>
                          </a:solidFill>
                          <a:latin typeface="+mn-lt"/>
                        </a:rPr>
                        <a:t>5 – 21 days</a:t>
                      </a:r>
                    </a:p>
                  </a:txBody>
                  <a:tcPr/>
                </a:tc>
                <a:tc>
                  <a:txBody>
                    <a:bodyPr/>
                    <a:lstStyle/>
                    <a:p>
                      <a:r>
                        <a:rPr lang="en-US" sz="1400" dirty="0">
                          <a:solidFill>
                            <a:schemeClr val="tx1"/>
                          </a:solidFill>
                          <a:latin typeface="+mn-lt"/>
                        </a:rPr>
                        <a:t>5 – 14 days</a:t>
                      </a:r>
                    </a:p>
                  </a:txBody>
                  <a:tcPr/>
                </a:tc>
                <a:tc>
                  <a:txBody>
                    <a:bodyPr/>
                    <a:lstStyle/>
                    <a:p>
                      <a:r>
                        <a:rPr lang="en-US" sz="1400" dirty="0">
                          <a:solidFill>
                            <a:schemeClr val="tx1"/>
                          </a:solidFill>
                          <a:latin typeface="+mn-lt"/>
                        </a:rPr>
                        <a:t>1 – 5 </a:t>
                      </a:r>
                      <a:r>
                        <a:rPr lang="en-US" sz="1400" dirty="0" err="1">
                          <a:solidFill>
                            <a:schemeClr val="tx1"/>
                          </a:solidFill>
                          <a:latin typeface="+mn-lt"/>
                        </a:rPr>
                        <a:t>wks</a:t>
                      </a:r>
                      <a:r>
                        <a:rPr lang="en-US" sz="1400" dirty="0">
                          <a:solidFill>
                            <a:schemeClr val="tx1"/>
                          </a:solidFill>
                          <a:latin typeface="+mn-lt"/>
                        </a:rPr>
                        <a:t> (tick)</a:t>
                      </a:r>
                    </a:p>
                    <a:p>
                      <a:r>
                        <a:rPr lang="en-US" sz="1400" dirty="0">
                          <a:solidFill>
                            <a:schemeClr val="tx1"/>
                          </a:solidFill>
                          <a:latin typeface="+mn-lt"/>
                        </a:rPr>
                        <a:t>1 – 9 </a:t>
                      </a:r>
                      <a:r>
                        <a:rPr lang="en-US" sz="1400" dirty="0" err="1">
                          <a:solidFill>
                            <a:schemeClr val="tx1"/>
                          </a:solidFill>
                          <a:latin typeface="+mn-lt"/>
                        </a:rPr>
                        <a:t>wks</a:t>
                      </a:r>
                      <a:r>
                        <a:rPr lang="en-US" sz="1400" dirty="0">
                          <a:solidFill>
                            <a:schemeClr val="tx1"/>
                          </a:solidFill>
                          <a:latin typeface="+mn-lt"/>
                        </a:rPr>
                        <a:t> (transfusion)</a:t>
                      </a:r>
                    </a:p>
                  </a:txBody>
                  <a:tcPr/>
                </a:tc>
                <a:extLst>
                  <a:ext uri="{0D108BD9-81ED-4DB2-BD59-A6C34878D82A}">
                    <a16:rowId xmlns:a16="http://schemas.microsoft.com/office/drawing/2014/main" val="248165294"/>
                  </a:ext>
                </a:extLst>
              </a:tr>
              <a:tr h="962438">
                <a:tc>
                  <a:txBody>
                    <a:bodyPr/>
                    <a:lstStyle/>
                    <a:p>
                      <a:r>
                        <a:rPr lang="en-US" b="1" dirty="0">
                          <a:latin typeface="+mn-lt"/>
                        </a:rPr>
                        <a:t>Non-specific </a:t>
                      </a:r>
                      <a:r>
                        <a:rPr lang="en-US" b="1" dirty="0" err="1">
                          <a:latin typeface="+mn-lt"/>
                        </a:rPr>
                        <a:t>Sx</a:t>
                      </a:r>
                      <a:endParaRPr lang="en-US" b="1" dirty="0">
                        <a:latin typeface="+mn-lt"/>
                      </a:endParaRPr>
                    </a:p>
                  </a:txBody>
                  <a:tcPr/>
                </a:tc>
                <a:tc>
                  <a:txBody>
                    <a:bodyPr/>
                    <a:lstStyle/>
                    <a:p>
                      <a:r>
                        <a:rPr lang="en-US" sz="1400" dirty="0">
                          <a:solidFill>
                            <a:schemeClr val="tx1"/>
                          </a:solidFill>
                          <a:latin typeface="+mn-lt"/>
                        </a:rPr>
                        <a:t>Fever, systemic illness, flu-like; can include GI </a:t>
                      </a:r>
                      <a:r>
                        <a:rPr lang="en-US" sz="1400" dirty="0" err="1">
                          <a:solidFill>
                            <a:schemeClr val="tx1"/>
                          </a:solidFill>
                          <a:latin typeface="+mn-lt"/>
                        </a:rPr>
                        <a:t>sx</a:t>
                      </a:r>
                      <a:r>
                        <a:rPr lang="en-US" sz="1400" dirty="0">
                          <a:solidFill>
                            <a:schemeClr val="tx1"/>
                          </a:solidFill>
                          <a:latin typeface="+mn-lt"/>
                        </a:rPr>
                        <a:t>, joint pain</a:t>
                      </a:r>
                      <a:br>
                        <a:rPr lang="en-US" sz="1400" dirty="0">
                          <a:solidFill>
                            <a:schemeClr val="tx1"/>
                          </a:solidFill>
                          <a:latin typeface="+mn-lt"/>
                        </a:rPr>
                      </a:br>
                      <a:br>
                        <a:rPr lang="en-US" sz="1400" dirty="0">
                          <a:solidFill>
                            <a:schemeClr val="tx1"/>
                          </a:solidFill>
                          <a:latin typeface="+mn-lt"/>
                        </a:rPr>
                      </a:br>
                      <a:endParaRPr lang="en-US" sz="1400" dirty="0">
                        <a:solidFill>
                          <a:schemeClr val="tx1"/>
                        </a:solidFill>
                        <a:latin typeface="+mn-lt"/>
                      </a:endParaRPr>
                    </a:p>
                  </a:txBody>
                  <a:tcPr/>
                </a:tc>
                <a:tc>
                  <a:txBody>
                    <a:bodyPr/>
                    <a:lstStyle/>
                    <a:p>
                      <a:r>
                        <a:rPr lang="en-US" sz="1400" dirty="0">
                          <a:solidFill>
                            <a:schemeClr val="tx1"/>
                          </a:solidFill>
                          <a:latin typeface="+mn-lt"/>
                        </a:rPr>
                        <a:t>SAME</a:t>
                      </a:r>
                      <a:br>
                        <a:rPr lang="en-US" sz="1400" dirty="0">
                          <a:solidFill>
                            <a:schemeClr val="tx1"/>
                          </a:solidFill>
                          <a:latin typeface="+mn-lt"/>
                        </a:rPr>
                      </a:br>
                      <a:r>
                        <a:rPr lang="en-US" sz="1400" dirty="0">
                          <a:solidFill>
                            <a:schemeClr val="tx1"/>
                          </a:solidFill>
                          <a:latin typeface="+mn-lt"/>
                        </a:rPr>
                        <a:t>Rash more common</a:t>
                      </a:r>
                      <a:br>
                        <a:rPr lang="en-US" sz="1400" dirty="0">
                          <a:solidFill>
                            <a:schemeClr val="tx1"/>
                          </a:solidFill>
                          <a:latin typeface="+mn-lt"/>
                        </a:rPr>
                      </a:br>
                      <a:r>
                        <a:rPr lang="en-US" sz="1400" dirty="0">
                          <a:solidFill>
                            <a:schemeClr val="tx1"/>
                          </a:solidFill>
                          <a:latin typeface="+mn-lt"/>
                        </a:rPr>
                        <a:t>(up to 60% of children)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rPr>
                        <a:t>Fever, flu-like illness, </a:t>
                      </a:r>
                      <a:r>
                        <a:rPr lang="en-US" sz="1400" dirty="0">
                          <a:solidFill>
                            <a:schemeClr val="tx1"/>
                          </a:solidFill>
                          <a:latin typeface="+mn-lt"/>
                          <a:sym typeface="Wingdings" panose="05000000000000000000" pitchFamily="2" charset="2"/>
                        </a:rPr>
                        <a:t></a:t>
                      </a:r>
                      <a:r>
                        <a:rPr lang="en-US" sz="1400" dirty="0">
                          <a:solidFill>
                            <a:schemeClr val="tx1"/>
                          </a:solidFill>
                          <a:latin typeface="+mn-lt"/>
                        </a:rPr>
                        <a:t>HR</a:t>
                      </a:r>
                      <a:br>
                        <a:rPr lang="en-US" sz="1400" dirty="0">
                          <a:solidFill>
                            <a:schemeClr val="tx1"/>
                          </a:solidFill>
                          <a:latin typeface="+mn-lt"/>
                        </a:rPr>
                      </a:br>
                      <a:endParaRPr lang="en-US" sz="1400" dirty="0">
                        <a:solidFill>
                          <a:schemeClr val="tx1"/>
                        </a:solidFill>
                        <a:latin typeface="+mn-lt"/>
                      </a:endParaRPr>
                    </a:p>
                    <a:p>
                      <a:r>
                        <a:rPr lang="en-US" sz="1400" dirty="0">
                          <a:solidFill>
                            <a:schemeClr val="tx1"/>
                          </a:solidFill>
                          <a:latin typeface="+mn-lt"/>
                        </a:rPr>
                        <a:t>Less common: URI, pharyngitis, cough, CNS</a:t>
                      </a:r>
                    </a:p>
                  </a:txBody>
                  <a:tcPr/>
                </a:tc>
                <a:extLst>
                  <a:ext uri="{0D108BD9-81ED-4DB2-BD59-A6C34878D82A}">
                    <a16:rowId xmlns:a16="http://schemas.microsoft.com/office/drawing/2014/main" val="1196127116"/>
                  </a:ext>
                </a:extLst>
              </a:tr>
              <a:tr h="609600">
                <a:tc>
                  <a:txBody>
                    <a:bodyPr/>
                    <a:lstStyle/>
                    <a:p>
                      <a:r>
                        <a:rPr lang="en-US" b="1" dirty="0">
                          <a:latin typeface="+mn-lt"/>
                        </a:rPr>
                        <a:t>Specific </a:t>
                      </a:r>
                      <a:r>
                        <a:rPr lang="en-US" b="1" dirty="0" err="1">
                          <a:latin typeface="+mn-lt"/>
                        </a:rPr>
                        <a:t>Sx</a:t>
                      </a:r>
                      <a:endParaRPr lang="en-US" b="1" dirty="0">
                        <a:latin typeface="+mn-lt"/>
                      </a:endParaRPr>
                    </a:p>
                  </a:txBody>
                  <a:tcPr/>
                </a:tc>
                <a:tc>
                  <a:txBody>
                    <a:bodyPr/>
                    <a:lstStyle/>
                    <a:p>
                      <a:r>
                        <a:rPr lang="en-US" sz="1400" dirty="0">
                          <a:solidFill>
                            <a:schemeClr val="tx1"/>
                          </a:solidFill>
                          <a:latin typeface="+mn-lt"/>
                        </a:rPr>
                        <a:t>Severe disease may include neurologic changes, DIC, ARDS, hemorrhage, renal failure</a:t>
                      </a:r>
                    </a:p>
                  </a:txBody>
                  <a:tcPr/>
                </a:tc>
                <a:tc>
                  <a:txBody>
                    <a:bodyPr/>
                    <a:lstStyle/>
                    <a:p>
                      <a:r>
                        <a:rPr lang="en-US" sz="1400" dirty="0">
                          <a:solidFill>
                            <a:schemeClr val="tx1"/>
                          </a:solidFill>
                          <a:latin typeface="+mn-lt"/>
                        </a:rPr>
                        <a:t>SAME, although </a:t>
                      </a:r>
                      <a:r>
                        <a:rPr lang="en-US" sz="1400" dirty="0" err="1">
                          <a:solidFill>
                            <a:schemeClr val="tx1"/>
                          </a:solidFill>
                          <a:latin typeface="+mn-lt"/>
                        </a:rPr>
                        <a:t>usu</a:t>
                      </a:r>
                      <a:r>
                        <a:rPr lang="en-US" sz="1400" dirty="0">
                          <a:solidFill>
                            <a:schemeClr val="tx1"/>
                          </a:solidFill>
                          <a:latin typeface="+mn-lt"/>
                        </a:rPr>
                        <a:t> more severe than </a:t>
                      </a:r>
                      <a:r>
                        <a:rPr lang="en-US" sz="1400" dirty="0" err="1">
                          <a:solidFill>
                            <a:schemeClr val="tx1"/>
                          </a:solidFill>
                          <a:latin typeface="+mn-lt"/>
                        </a:rPr>
                        <a:t>Anaplasma</a:t>
                      </a:r>
                      <a:endParaRPr lang="en-US" sz="1400" dirty="0">
                        <a:solidFill>
                          <a:schemeClr val="tx1"/>
                        </a:solidFill>
                        <a:latin typeface="+mn-lt"/>
                      </a:endParaRPr>
                    </a:p>
                  </a:txBody>
                  <a:tcPr/>
                </a:tc>
                <a:tc>
                  <a:txBody>
                    <a:bodyPr/>
                    <a:lstStyle/>
                    <a:p>
                      <a:r>
                        <a:rPr lang="en-US" sz="1400" dirty="0">
                          <a:solidFill>
                            <a:schemeClr val="tx1"/>
                          </a:solidFill>
                          <a:latin typeface="+mn-lt"/>
                        </a:rPr>
                        <a:t>Dark urine, jaundice, mild hepatosplenomegaly</a:t>
                      </a:r>
                    </a:p>
                  </a:txBody>
                  <a:tcPr/>
                </a:tc>
                <a:extLst>
                  <a:ext uri="{0D108BD9-81ED-4DB2-BD59-A6C34878D82A}">
                    <a16:rowId xmlns:a16="http://schemas.microsoft.com/office/drawing/2014/main" val="1773168545"/>
                  </a:ext>
                </a:extLst>
              </a:tr>
            </a:tbl>
          </a:graphicData>
        </a:graphic>
      </p:graphicFrame>
      <p:sp>
        <p:nvSpPr>
          <p:cNvPr id="5" name="Title 1">
            <a:extLst>
              <a:ext uri="{FF2B5EF4-FFF2-40B4-BE49-F238E27FC236}">
                <a16:creationId xmlns:a16="http://schemas.microsoft.com/office/drawing/2014/main" id="{6B7FD176-87A2-4319-9FA4-F3DAE896496E}"/>
              </a:ext>
            </a:extLst>
          </p:cNvPr>
          <p:cNvSpPr>
            <a:spLocks noGrp="1"/>
          </p:cNvSpPr>
          <p:nvPr>
            <p:ph type="title"/>
          </p:nvPr>
        </p:nvSpPr>
        <p:spPr>
          <a:xfrm>
            <a:off x="304800" y="141316"/>
            <a:ext cx="8668215" cy="670561"/>
          </a:xfrm>
        </p:spPr>
        <p:txBody>
          <a:bodyPr>
            <a:normAutofit/>
          </a:bodyPr>
          <a:lstStyle/>
          <a:p>
            <a:r>
              <a:rPr lang="en-US" sz="3600" b="1" dirty="0">
                <a:effectLst>
                  <a:outerShdw blurRad="38100" dist="38100" dir="2700000" algn="tl">
                    <a:srgbClr val="000000">
                      <a:alpha val="43137"/>
                    </a:srgbClr>
                  </a:outerShdw>
                </a:effectLst>
              </a:rPr>
              <a:t>Anaplasmosis, Ehrlichiosis and Babesiosis</a:t>
            </a:r>
          </a:p>
        </p:txBody>
      </p:sp>
      <p:sp>
        <p:nvSpPr>
          <p:cNvPr id="9" name="Rectangle 8">
            <a:extLst>
              <a:ext uri="{FF2B5EF4-FFF2-40B4-BE49-F238E27FC236}">
                <a16:creationId xmlns:a16="http://schemas.microsoft.com/office/drawing/2014/main" id="{8B8134E8-175C-4501-85A7-8B065A10467A}"/>
              </a:ext>
            </a:extLst>
          </p:cNvPr>
          <p:cNvSpPr/>
          <p:nvPr/>
        </p:nvSpPr>
        <p:spPr>
          <a:xfrm>
            <a:off x="189181" y="4114800"/>
            <a:ext cx="11452878"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28474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1C422C0-7AD5-448E-A87A-E7E64EE13C95}"/>
              </a:ext>
            </a:extLst>
          </p:cNvPr>
          <p:cNvGraphicFramePr>
            <a:graphicFrameLocks noGrp="1"/>
          </p:cNvGraphicFramePr>
          <p:nvPr>
            <p:ph sz="half" idx="1"/>
            <p:extLst>
              <p:ext uri="{D42A27DB-BD31-4B8C-83A1-F6EECF244321}">
                <p14:modId xmlns:p14="http://schemas.microsoft.com/office/powerpoint/2010/main" val="1038217353"/>
              </p:ext>
            </p:extLst>
          </p:nvPr>
        </p:nvGraphicFramePr>
        <p:xfrm>
          <a:off x="381000" y="1066800"/>
          <a:ext cx="11125200" cy="5575522"/>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789949937"/>
                    </a:ext>
                  </a:extLst>
                </a:gridCol>
                <a:gridCol w="3276600">
                  <a:extLst>
                    <a:ext uri="{9D8B030D-6E8A-4147-A177-3AD203B41FA5}">
                      <a16:colId xmlns:a16="http://schemas.microsoft.com/office/drawing/2014/main" val="4075216975"/>
                    </a:ext>
                  </a:extLst>
                </a:gridCol>
                <a:gridCol w="3162300">
                  <a:extLst>
                    <a:ext uri="{9D8B030D-6E8A-4147-A177-3AD203B41FA5}">
                      <a16:colId xmlns:a16="http://schemas.microsoft.com/office/drawing/2014/main" val="1124082192"/>
                    </a:ext>
                  </a:extLst>
                </a:gridCol>
                <a:gridCol w="2781300">
                  <a:extLst>
                    <a:ext uri="{9D8B030D-6E8A-4147-A177-3AD203B41FA5}">
                      <a16:colId xmlns:a16="http://schemas.microsoft.com/office/drawing/2014/main" val="2685292130"/>
                    </a:ext>
                  </a:extLst>
                </a:gridCol>
              </a:tblGrid>
              <a:tr h="457200">
                <a:tc>
                  <a:txBody>
                    <a:bodyPr/>
                    <a:lstStyle/>
                    <a:p>
                      <a:endParaRPr lang="en-US" sz="2400" dirty="0">
                        <a:effectLst>
                          <a:outerShdw blurRad="38100" dist="38100" dir="2700000" algn="tl">
                            <a:srgbClr val="000000">
                              <a:alpha val="43137"/>
                            </a:srgbClr>
                          </a:outerShdw>
                        </a:effectLst>
                        <a:latin typeface="+mn-lt"/>
                      </a:endParaRPr>
                    </a:p>
                  </a:txBody>
                  <a:tcPr/>
                </a:tc>
                <a:tc>
                  <a:txBody>
                    <a:bodyPr/>
                    <a:lstStyle/>
                    <a:p>
                      <a:r>
                        <a:rPr lang="en-US" sz="2400" dirty="0">
                          <a:effectLst>
                            <a:outerShdw blurRad="38100" dist="38100" dir="2700000" algn="tl">
                              <a:srgbClr val="000000">
                                <a:alpha val="43137"/>
                              </a:srgbClr>
                            </a:outerShdw>
                          </a:effectLst>
                          <a:latin typeface="+mn-lt"/>
                        </a:rPr>
                        <a:t>Anaplasmosis</a:t>
                      </a:r>
                    </a:p>
                  </a:txBody>
                  <a:tcPr/>
                </a:tc>
                <a:tc>
                  <a:txBody>
                    <a:bodyPr/>
                    <a:lstStyle/>
                    <a:p>
                      <a:r>
                        <a:rPr lang="en-US" sz="2400" dirty="0">
                          <a:effectLst>
                            <a:outerShdw blurRad="38100" dist="38100" dir="2700000" algn="tl">
                              <a:srgbClr val="000000">
                                <a:alpha val="43137"/>
                              </a:srgbClr>
                            </a:outerShdw>
                          </a:effectLst>
                          <a:latin typeface="+mn-lt"/>
                        </a:rPr>
                        <a:t>Ehrlichiosis</a:t>
                      </a:r>
                    </a:p>
                  </a:txBody>
                  <a:tcPr/>
                </a:tc>
                <a:tc>
                  <a:txBody>
                    <a:bodyPr/>
                    <a:lstStyle/>
                    <a:p>
                      <a:r>
                        <a:rPr lang="en-US" sz="2400" dirty="0">
                          <a:effectLst>
                            <a:outerShdw blurRad="38100" dist="38100" dir="2700000" algn="tl">
                              <a:srgbClr val="000000">
                                <a:alpha val="43137"/>
                              </a:srgbClr>
                            </a:outerShdw>
                          </a:effectLst>
                          <a:latin typeface="+mn-lt"/>
                        </a:rPr>
                        <a:t>Babesiosis</a:t>
                      </a:r>
                    </a:p>
                  </a:txBody>
                  <a:tcPr/>
                </a:tc>
                <a:extLst>
                  <a:ext uri="{0D108BD9-81ED-4DB2-BD59-A6C34878D82A}">
                    <a16:rowId xmlns:a16="http://schemas.microsoft.com/office/drawing/2014/main" val="468009174"/>
                  </a:ext>
                </a:extLst>
              </a:tr>
              <a:tr h="1008684">
                <a:tc>
                  <a:txBody>
                    <a:bodyPr/>
                    <a:lstStyle/>
                    <a:p>
                      <a:r>
                        <a:rPr lang="en-US" b="1" dirty="0">
                          <a:latin typeface="+mn-lt"/>
                        </a:rPr>
                        <a:t>Tick</a:t>
                      </a:r>
                      <a:br>
                        <a:rPr lang="en-US" b="1" dirty="0">
                          <a:latin typeface="+mn-lt"/>
                        </a:rPr>
                      </a:br>
                      <a:r>
                        <a:rPr lang="en-US" b="1" dirty="0">
                          <a:latin typeface="+mn-lt"/>
                        </a:rPr>
                        <a:t>Reservoir</a:t>
                      </a:r>
                      <a:br>
                        <a:rPr lang="en-US" b="1" dirty="0">
                          <a:latin typeface="+mn-lt"/>
                        </a:rPr>
                      </a:br>
                      <a:r>
                        <a:rPr lang="en-US" b="1" dirty="0">
                          <a:latin typeface="+mn-lt"/>
                        </a:rPr>
                        <a:t>Causative agent</a:t>
                      </a:r>
                    </a:p>
                  </a:txBody>
                  <a:tcPr>
                    <a:solidFill>
                      <a:srgbClr val="FFCC66">
                        <a:alpha val="18039"/>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err="1">
                          <a:solidFill>
                            <a:schemeClr val="tx1"/>
                          </a:solidFill>
                          <a:effectLst/>
                          <a:latin typeface="+mn-lt"/>
                        </a:rPr>
                        <a:t>Ixodes</a:t>
                      </a:r>
                      <a:r>
                        <a:rPr lang="en-US" sz="1600" b="0" i="1" dirty="0">
                          <a:solidFill>
                            <a:schemeClr val="tx1"/>
                          </a:solidFill>
                          <a:effectLst/>
                          <a:latin typeface="+mn-lt"/>
                        </a:rPr>
                        <a:t> </a:t>
                      </a:r>
                      <a:r>
                        <a:rPr lang="en-US" sz="1600" b="0" i="1" dirty="0" err="1">
                          <a:solidFill>
                            <a:schemeClr val="tx1"/>
                          </a:solidFill>
                          <a:effectLst/>
                          <a:latin typeface="+mn-lt"/>
                        </a:rPr>
                        <a:t>scapularis</a:t>
                      </a:r>
                      <a:br>
                        <a:rPr lang="en-US" sz="1400" dirty="0">
                          <a:solidFill>
                            <a:schemeClr val="tx1"/>
                          </a:solidFill>
                          <a:latin typeface="+mn-lt"/>
                        </a:rPr>
                      </a:br>
                      <a:r>
                        <a:rPr lang="en-US" sz="1600" dirty="0">
                          <a:solidFill>
                            <a:schemeClr val="tx1"/>
                          </a:solidFill>
                          <a:latin typeface="+mn-lt"/>
                        </a:rPr>
                        <a:t>White-tailed deer, rodents</a:t>
                      </a:r>
                      <a:br>
                        <a:rPr lang="en-US" sz="1600" dirty="0">
                          <a:solidFill>
                            <a:schemeClr val="tx1"/>
                          </a:solidFill>
                          <a:latin typeface="+mn-lt"/>
                        </a:rPr>
                      </a:br>
                      <a:r>
                        <a:rPr lang="en-US" sz="1600" b="0" i="1" dirty="0">
                          <a:solidFill>
                            <a:schemeClr val="tx1"/>
                          </a:solidFill>
                          <a:effectLst/>
                          <a:latin typeface="+mn-lt"/>
                        </a:rPr>
                        <a:t>A. </a:t>
                      </a:r>
                      <a:r>
                        <a:rPr lang="en-US" sz="1600" b="0" i="1" dirty="0" err="1">
                          <a:solidFill>
                            <a:schemeClr val="tx1"/>
                          </a:solidFill>
                          <a:effectLst/>
                          <a:latin typeface="+mn-lt"/>
                        </a:rPr>
                        <a:t>phagocytophilum</a:t>
                      </a:r>
                      <a:endParaRPr lang="en-US" sz="1400" dirty="0">
                        <a:solidFill>
                          <a:schemeClr val="tx1"/>
                        </a:solidFill>
                        <a:latin typeface="+mn-lt"/>
                      </a:endParaRPr>
                    </a:p>
                  </a:txBody>
                  <a:tcPr>
                    <a:solidFill>
                      <a:srgbClr val="FFCC66">
                        <a:alpha val="18039"/>
                      </a:srgbClr>
                    </a:solidFill>
                  </a:tcPr>
                </a:tc>
                <a:tc>
                  <a:txBody>
                    <a:bodyPr/>
                    <a:lstStyle/>
                    <a:p>
                      <a:r>
                        <a:rPr lang="en-US" sz="1600" i="1" dirty="0" err="1">
                          <a:solidFill>
                            <a:schemeClr val="tx1"/>
                          </a:solidFill>
                          <a:latin typeface="+mn-lt"/>
                        </a:rPr>
                        <a:t>Amblyomma</a:t>
                      </a:r>
                      <a:r>
                        <a:rPr lang="en-US" sz="1600" i="1" dirty="0">
                          <a:solidFill>
                            <a:schemeClr val="tx1"/>
                          </a:solidFill>
                          <a:latin typeface="+mn-lt"/>
                        </a:rPr>
                        <a:t> </a:t>
                      </a:r>
                      <a:r>
                        <a:rPr lang="en-US" sz="1600" i="1" dirty="0" err="1">
                          <a:solidFill>
                            <a:schemeClr val="tx1"/>
                          </a:solidFill>
                          <a:latin typeface="+mn-lt"/>
                        </a:rPr>
                        <a:t>americanum</a:t>
                      </a:r>
                      <a:br>
                        <a:rPr lang="en-US" sz="1400" dirty="0">
                          <a:solidFill>
                            <a:schemeClr val="tx1"/>
                          </a:solidFill>
                          <a:latin typeface="+mn-lt"/>
                        </a:rPr>
                      </a:br>
                      <a:r>
                        <a:rPr lang="en-US" sz="1600" dirty="0">
                          <a:solidFill>
                            <a:schemeClr val="tx1"/>
                          </a:solidFill>
                          <a:latin typeface="+mn-lt"/>
                        </a:rPr>
                        <a:t>White-tailed deer, rodents</a:t>
                      </a:r>
                      <a:br>
                        <a:rPr lang="en-US" sz="1400" dirty="0">
                          <a:solidFill>
                            <a:schemeClr val="tx1"/>
                          </a:solidFill>
                          <a:latin typeface="+mn-lt"/>
                        </a:rPr>
                      </a:br>
                      <a:r>
                        <a:rPr lang="en-US" sz="1600" b="0" i="1" kern="1200" dirty="0" err="1">
                          <a:solidFill>
                            <a:schemeClr val="tx1"/>
                          </a:solidFill>
                          <a:effectLst/>
                          <a:latin typeface="+mn-lt"/>
                          <a:ea typeface="+mn-ea"/>
                          <a:cs typeface="+mn-cs"/>
                        </a:rPr>
                        <a:t>E.chaffeensis</a:t>
                      </a:r>
                      <a:r>
                        <a:rPr lang="en-US" sz="1600" b="0" i="0" kern="1200" dirty="0">
                          <a:solidFill>
                            <a:schemeClr val="tx1"/>
                          </a:solidFill>
                          <a:effectLst/>
                          <a:latin typeface="+mn-lt"/>
                          <a:ea typeface="+mn-ea"/>
                          <a:cs typeface="+mn-cs"/>
                        </a:rPr>
                        <a:t>, </a:t>
                      </a:r>
                      <a:r>
                        <a:rPr lang="en-US" sz="1600" b="0" i="1" kern="1200" dirty="0" err="1">
                          <a:solidFill>
                            <a:schemeClr val="tx1"/>
                          </a:solidFill>
                          <a:effectLst/>
                          <a:latin typeface="+mn-lt"/>
                          <a:ea typeface="+mn-ea"/>
                          <a:cs typeface="+mn-cs"/>
                        </a:rPr>
                        <a:t>Ehrlichia</a:t>
                      </a:r>
                      <a:r>
                        <a:rPr lang="en-US" sz="1600" b="0" i="1" kern="1200" dirty="0">
                          <a:solidFill>
                            <a:schemeClr val="tx1"/>
                          </a:solidFill>
                          <a:effectLst/>
                          <a:latin typeface="+mn-lt"/>
                          <a:ea typeface="+mn-ea"/>
                          <a:cs typeface="+mn-cs"/>
                        </a:rPr>
                        <a:t> </a:t>
                      </a:r>
                      <a:r>
                        <a:rPr lang="en-US" sz="1600" b="0" i="1" kern="1200" dirty="0" err="1">
                          <a:solidFill>
                            <a:schemeClr val="tx1"/>
                          </a:solidFill>
                          <a:effectLst/>
                          <a:latin typeface="+mn-lt"/>
                          <a:ea typeface="+mn-ea"/>
                          <a:cs typeface="+mn-cs"/>
                        </a:rPr>
                        <a:t>ewingii</a:t>
                      </a:r>
                      <a:r>
                        <a:rPr lang="en-US" sz="1600" b="0" i="0" kern="1200" dirty="0">
                          <a:solidFill>
                            <a:schemeClr val="tx1"/>
                          </a:solidFill>
                          <a:effectLst/>
                          <a:latin typeface="+mn-lt"/>
                          <a:ea typeface="+mn-ea"/>
                          <a:cs typeface="+mn-cs"/>
                        </a:rPr>
                        <a:t>, </a:t>
                      </a:r>
                      <a:r>
                        <a:rPr lang="en-US" sz="1600" b="0" i="1" kern="1200" dirty="0" err="1">
                          <a:solidFill>
                            <a:schemeClr val="tx1"/>
                          </a:solidFill>
                          <a:effectLst/>
                          <a:latin typeface="+mn-lt"/>
                          <a:ea typeface="+mn-ea"/>
                          <a:cs typeface="+mn-cs"/>
                        </a:rPr>
                        <a:t>Ehrlichia</a:t>
                      </a:r>
                      <a:r>
                        <a:rPr lang="en-US" sz="1600" b="0" i="1" kern="1200" dirty="0">
                          <a:solidFill>
                            <a:schemeClr val="tx1"/>
                          </a:solidFill>
                          <a:effectLst/>
                          <a:latin typeface="+mn-lt"/>
                          <a:ea typeface="+mn-ea"/>
                          <a:cs typeface="+mn-cs"/>
                        </a:rPr>
                        <a:t> </a:t>
                      </a:r>
                      <a:r>
                        <a:rPr lang="en-US" sz="1600" b="0" i="1" kern="1200" dirty="0" err="1">
                          <a:solidFill>
                            <a:schemeClr val="tx1"/>
                          </a:solidFill>
                          <a:effectLst/>
                          <a:latin typeface="+mn-lt"/>
                          <a:ea typeface="+mn-ea"/>
                          <a:cs typeface="+mn-cs"/>
                        </a:rPr>
                        <a:t>muris</a:t>
                      </a:r>
                      <a:r>
                        <a:rPr lang="en-US" sz="1600" b="0" i="0" kern="1200" dirty="0">
                          <a:solidFill>
                            <a:schemeClr val="tx1"/>
                          </a:solidFill>
                          <a:effectLst/>
                          <a:latin typeface="+mn-lt"/>
                          <a:ea typeface="+mn-ea"/>
                          <a:cs typeface="+mn-cs"/>
                        </a:rPr>
                        <a:t>-like agent</a:t>
                      </a:r>
                      <a:endParaRPr lang="en-US" sz="1400" dirty="0">
                        <a:solidFill>
                          <a:schemeClr val="tx1"/>
                        </a:solidFill>
                        <a:latin typeface="+mn-lt"/>
                      </a:endParaRPr>
                    </a:p>
                  </a:txBody>
                  <a:tcPr>
                    <a:solidFill>
                      <a:srgbClr val="FFCC66">
                        <a:alpha val="18039"/>
                      </a:srgbClr>
                    </a:solidFill>
                  </a:tcPr>
                </a:tc>
                <a:tc>
                  <a:txBody>
                    <a:bodyPr/>
                    <a:lstStyle/>
                    <a:p>
                      <a:r>
                        <a:rPr lang="en-US" sz="1600" b="0" i="1" dirty="0" err="1">
                          <a:solidFill>
                            <a:schemeClr val="tx1"/>
                          </a:solidFill>
                          <a:effectLst/>
                          <a:latin typeface="+mn-lt"/>
                        </a:rPr>
                        <a:t>Ixodes</a:t>
                      </a:r>
                      <a:r>
                        <a:rPr lang="en-US" sz="1600" b="0" i="1" dirty="0">
                          <a:solidFill>
                            <a:schemeClr val="tx1"/>
                          </a:solidFill>
                          <a:effectLst/>
                          <a:latin typeface="+mn-lt"/>
                        </a:rPr>
                        <a:t> </a:t>
                      </a:r>
                      <a:r>
                        <a:rPr lang="en-US" sz="1600" b="0" i="1" dirty="0" err="1">
                          <a:solidFill>
                            <a:schemeClr val="tx1"/>
                          </a:solidFill>
                          <a:effectLst/>
                          <a:latin typeface="+mn-lt"/>
                        </a:rPr>
                        <a:t>scapularis</a:t>
                      </a:r>
                      <a:endParaRPr lang="en-US" sz="1600" b="0" i="1" dirty="0">
                        <a:solidFill>
                          <a:schemeClr val="tx1"/>
                        </a:solidFill>
                        <a:effectLst/>
                        <a:latin typeface="+mn-lt"/>
                      </a:endParaRPr>
                    </a:p>
                    <a:p>
                      <a:r>
                        <a:rPr lang="en-US" sz="1600" b="0" i="0" dirty="0">
                          <a:solidFill>
                            <a:schemeClr val="tx1"/>
                          </a:solidFill>
                          <a:effectLst/>
                          <a:latin typeface="+mn-lt"/>
                          <a:sym typeface="Wingdings" panose="05000000000000000000" pitchFamily="2" charset="2"/>
                        </a:rPr>
                        <a:t>White-footed mouse</a:t>
                      </a:r>
                      <a:br>
                        <a:rPr lang="en-US" sz="1600" dirty="0">
                          <a:solidFill>
                            <a:schemeClr val="tx1"/>
                          </a:solidFill>
                          <a:latin typeface="+mn-lt"/>
                          <a:sym typeface="Wingdings" panose="05000000000000000000" pitchFamily="2" charset="2"/>
                        </a:rPr>
                      </a:br>
                      <a:r>
                        <a:rPr lang="en-US" sz="1600" i="1" dirty="0">
                          <a:solidFill>
                            <a:schemeClr val="tx1"/>
                          </a:solidFill>
                          <a:latin typeface="+mn-lt"/>
                          <a:sym typeface="Wingdings" panose="05000000000000000000" pitchFamily="2" charset="2"/>
                        </a:rPr>
                        <a:t>B. </a:t>
                      </a:r>
                      <a:r>
                        <a:rPr lang="en-US" sz="1600" i="1" dirty="0" err="1">
                          <a:solidFill>
                            <a:schemeClr val="tx1"/>
                          </a:solidFill>
                          <a:latin typeface="+mn-lt"/>
                          <a:sym typeface="Wingdings" panose="05000000000000000000" pitchFamily="2" charset="2"/>
                        </a:rPr>
                        <a:t>microti</a:t>
                      </a:r>
                      <a:endParaRPr lang="en-US" sz="1600" dirty="0">
                        <a:solidFill>
                          <a:schemeClr val="tx1"/>
                        </a:solidFill>
                        <a:latin typeface="+mn-lt"/>
                      </a:endParaRPr>
                    </a:p>
                  </a:txBody>
                  <a:tcPr>
                    <a:solidFill>
                      <a:srgbClr val="FFCC66">
                        <a:alpha val="18039"/>
                      </a:srgbClr>
                    </a:solidFill>
                  </a:tcPr>
                </a:tc>
                <a:extLst>
                  <a:ext uri="{0D108BD9-81ED-4DB2-BD59-A6C34878D82A}">
                    <a16:rowId xmlns:a16="http://schemas.microsoft.com/office/drawing/2014/main" val="3261318694"/>
                  </a:ext>
                </a:extLst>
              </a:tr>
              <a:tr h="1341120">
                <a:tc>
                  <a:txBody>
                    <a:bodyPr/>
                    <a:lstStyle/>
                    <a:p>
                      <a:r>
                        <a:rPr lang="en-US" b="1" dirty="0">
                          <a:latin typeface="+mn-lt"/>
                        </a:rPr>
                        <a:t>Epidemiology</a:t>
                      </a:r>
                    </a:p>
                  </a:txBody>
                  <a:tcPr>
                    <a:solidFill>
                      <a:srgbClr val="FFCC66">
                        <a:alpha val="18039"/>
                      </a:srgbClr>
                    </a:solidFill>
                  </a:tcPr>
                </a:tc>
                <a:tc>
                  <a:txBody>
                    <a:bodyPr/>
                    <a:lstStyle/>
                    <a:p>
                      <a:r>
                        <a:rPr lang="en-US" sz="1400" dirty="0">
                          <a:solidFill>
                            <a:schemeClr val="tx1"/>
                          </a:solidFill>
                          <a:latin typeface="+mn-lt"/>
                        </a:rPr>
                        <a:t>8 cases/million pop</a:t>
                      </a:r>
                    </a:p>
                    <a:p>
                      <a:r>
                        <a:rPr lang="en-US" sz="1400" dirty="0">
                          <a:solidFill>
                            <a:schemeClr val="tx1"/>
                          </a:solidFill>
                          <a:latin typeface="+mn-lt"/>
                        </a:rPr>
                        <a:t>Under-recognized</a:t>
                      </a:r>
                    </a:p>
                    <a:p>
                      <a:r>
                        <a:rPr lang="en-US" sz="1400" dirty="0">
                          <a:solidFill>
                            <a:schemeClr val="tx1"/>
                          </a:solidFill>
                          <a:latin typeface="+mn-lt"/>
                        </a:rPr>
                        <a:t>Upper Midwest and NE US (</a:t>
                      </a:r>
                      <a:r>
                        <a:rPr lang="en-US" sz="1400" dirty="0" err="1">
                          <a:solidFill>
                            <a:schemeClr val="tx1"/>
                          </a:solidFill>
                          <a:latin typeface="+mn-lt"/>
                        </a:rPr>
                        <a:t>eg</a:t>
                      </a:r>
                      <a:r>
                        <a:rPr lang="en-US" sz="1400" dirty="0">
                          <a:solidFill>
                            <a:schemeClr val="tx1"/>
                          </a:solidFill>
                          <a:latin typeface="+mn-lt"/>
                        </a:rPr>
                        <a:t>, Wisconsin, Minnesota, Connecticut, NY), northern CA</a:t>
                      </a:r>
                    </a:p>
                    <a:p>
                      <a:endParaRPr lang="en-US" sz="1400" dirty="0">
                        <a:solidFill>
                          <a:schemeClr val="tx1"/>
                        </a:solidFill>
                        <a:latin typeface="+mn-lt"/>
                      </a:endParaRPr>
                    </a:p>
                    <a:p>
                      <a:r>
                        <a:rPr lang="en-US" sz="1200" b="0" i="0" dirty="0">
                          <a:solidFill>
                            <a:schemeClr val="tx1"/>
                          </a:solidFill>
                          <a:effectLst/>
                          <a:latin typeface="+mn-lt"/>
                        </a:rPr>
                        <a:t>Tick, Blood transfusions</a:t>
                      </a:r>
                      <a:endParaRPr lang="en-US" sz="1200" dirty="0">
                        <a:solidFill>
                          <a:schemeClr val="tx1"/>
                        </a:solidFill>
                        <a:latin typeface="+mn-lt"/>
                      </a:endParaRPr>
                    </a:p>
                  </a:txBody>
                  <a:tcPr>
                    <a:solidFill>
                      <a:srgbClr val="FFCC66">
                        <a:alpha val="18039"/>
                      </a:srgbClr>
                    </a:solidFill>
                  </a:tcPr>
                </a:tc>
                <a:tc>
                  <a:txBody>
                    <a:bodyPr/>
                    <a:lstStyle/>
                    <a:p>
                      <a:r>
                        <a:rPr lang="en-US" sz="1400" dirty="0">
                          <a:solidFill>
                            <a:schemeClr val="tx1"/>
                          </a:solidFill>
                          <a:latin typeface="+mn-lt"/>
                        </a:rPr>
                        <a:t>3.8 cases/million pop</a:t>
                      </a:r>
                    </a:p>
                    <a:p>
                      <a:r>
                        <a:rPr lang="en-US" sz="1400" dirty="0">
                          <a:solidFill>
                            <a:schemeClr val="tx1"/>
                          </a:solidFill>
                          <a:latin typeface="+mn-lt"/>
                        </a:rPr>
                        <a:t>Under-recognized</a:t>
                      </a:r>
                    </a:p>
                    <a:p>
                      <a:r>
                        <a:rPr lang="en-US" sz="1400" dirty="0">
                          <a:solidFill>
                            <a:schemeClr val="tx1"/>
                          </a:solidFill>
                          <a:latin typeface="+mn-lt"/>
                        </a:rPr>
                        <a:t>South central and southeastern US, and East Coast states</a:t>
                      </a:r>
                    </a:p>
                    <a:p>
                      <a:endParaRPr lang="en-US" sz="1400" dirty="0">
                        <a:solidFill>
                          <a:schemeClr val="tx1"/>
                        </a:solidFill>
                        <a:latin typeface="+mn-lt"/>
                      </a:endParaRPr>
                    </a:p>
                    <a:p>
                      <a:r>
                        <a:rPr lang="en-US" sz="1200" b="0" i="0" dirty="0">
                          <a:solidFill>
                            <a:schemeClr val="tx1"/>
                          </a:solidFill>
                          <a:effectLst/>
                          <a:latin typeface="+mn-lt"/>
                        </a:rPr>
                        <a:t>Tick, Blood transfusions</a:t>
                      </a:r>
                      <a:endParaRPr lang="en-US" sz="1200" dirty="0">
                        <a:solidFill>
                          <a:schemeClr val="tx1"/>
                        </a:solidFill>
                        <a:latin typeface="+mn-lt"/>
                      </a:endParaRPr>
                    </a:p>
                  </a:txBody>
                  <a:tcPr>
                    <a:solidFill>
                      <a:srgbClr val="FFCC66">
                        <a:alpha val="18039"/>
                      </a:srgbClr>
                    </a:solidFill>
                  </a:tcPr>
                </a:tc>
                <a:tc>
                  <a:txBody>
                    <a:bodyPr/>
                    <a:lstStyle/>
                    <a:p>
                      <a:r>
                        <a:rPr lang="en-US" sz="1200" b="0" i="0" dirty="0">
                          <a:solidFill>
                            <a:schemeClr val="tx1"/>
                          </a:solidFill>
                          <a:effectLst/>
                          <a:latin typeface="+mn-lt"/>
                        </a:rPr>
                        <a:t>Northeast (particularly Connecticut, Massachusetts, NJ, NY, RI) and upper Midwest (Wisconsin and Minnesota)</a:t>
                      </a:r>
                      <a:br>
                        <a:rPr lang="en-US" sz="1200" b="0" i="0" dirty="0">
                          <a:solidFill>
                            <a:schemeClr val="tx1"/>
                          </a:solidFill>
                          <a:effectLst/>
                          <a:latin typeface="+mn-lt"/>
                        </a:rPr>
                      </a:br>
                      <a:br>
                        <a:rPr lang="en-US" sz="1200" b="0" i="0" dirty="0">
                          <a:solidFill>
                            <a:schemeClr val="tx1"/>
                          </a:solidFill>
                          <a:effectLst/>
                          <a:latin typeface="+mn-lt"/>
                        </a:rPr>
                      </a:br>
                      <a:br>
                        <a:rPr lang="en-US" sz="1200" b="0" i="0" dirty="0">
                          <a:solidFill>
                            <a:schemeClr val="tx1"/>
                          </a:solidFill>
                          <a:effectLst/>
                          <a:latin typeface="+mn-lt"/>
                        </a:rPr>
                      </a:br>
                      <a:br>
                        <a:rPr lang="en-US" sz="1200" b="0" i="0" dirty="0">
                          <a:solidFill>
                            <a:schemeClr val="tx1"/>
                          </a:solidFill>
                          <a:effectLst/>
                          <a:latin typeface="+mn-lt"/>
                        </a:rPr>
                      </a:br>
                      <a:r>
                        <a:rPr lang="en-US" sz="1200" b="0" i="0" dirty="0">
                          <a:solidFill>
                            <a:schemeClr val="tx1"/>
                          </a:solidFill>
                          <a:effectLst/>
                          <a:latin typeface="+mn-lt"/>
                        </a:rPr>
                        <a:t>Tick, Blood transfusions </a:t>
                      </a:r>
                      <a:endParaRPr lang="en-US" sz="1200" dirty="0">
                        <a:solidFill>
                          <a:schemeClr val="tx1"/>
                        </a:solidFill>
                        <a:latin typeface="+mn-lt"/>
                      </a:endParaRPr>
                    </a:p>
                  </a:txBody>
                  <a:tcPr>
                    <a:solidFill>
                      <a:srgbClr val="FFCC66">
                        <a:alpha val="18039"/>
                      </a:srgbClr>
                    </a:solidFill>
                  </a:tcPr>
                </a:tc>
                <a:extLst>
                  <a:ext uri="{0D108BD9-81ED-4DB2-BD59-A6C34878D82A}">
                    <a16:rowId xmlns:a16="http://schemas.microsoft.com/office/drawing/2014/main" val="4052910057"/>
                  </a:ext>
                </a:extLst>
              </a:tr>
              <a:tr h="607282">
                <a:tc>
                  <a:txBody>
                    <a:bodyPr/>
                    <a:lstStyle/>
                    <a:p>
                      <a:r>
                        <a:rPr lang="en-US" b="1" dirty="0">
                          <a:latin typeface="+mn-lt"/>
                        </a:rPr>
                        <a:t>Incubation</a:t>
                      </a:r>
                    </a:p>
                  </a:txBody>
                  <a:tcPr/>
                </a:tc>
                <a:tc>
                  <a:txBody>
                    <a:bodyPr/>
                    <a:lstStyle/>
                    <a:p>
                      <a:r>
                        <a:rPr lang="en-US" sz="1600" b="1" dirty="0">
                          <a:solidFill>
                            <a:schemeClr val="tx1"/>
                          </a:solidFill>
                          <a:latin typeface="+mn-lt"/>
                        </a:rPr>
                        <a:t>5 – 14 days </a:t>
                      </a:r>
                      <a:br>
                        <a:rPr lang="en-US" sz="1400" b="1" dirty="0">
                          <a:solidFill>
                            <a:schemeClr val="tx1"/>
                          </a:solidFill>
                          <a:latin typeface="+mn-lt"/>
                        </a:rPr>
                      </a:br>
                      <a:r>
                        <a:rPr lang="en-US" sz="1400" b="0" i="1" dirty="0">
                          <a:solidFill>
                            <a:schemeClr val="tx1"/>
                          </a:solidFill>
                          <a:latin typeface="+mn-lt"/>
                        </a:rPr>
                        <a:t>(maybe up to 21 days)</a:t>
                      </a:r>
                    </a:p>
                  </a:txBody>
                  <a:tcPr/>
                </a:tc>
                <a:tc>
                  <a:txBody>
                    <a:bodyPr/>
                    <a:lstStyle/>
                    <a:p>
                      <a:r>
                        <a:rPr lang="en-US" sz="1600" b="1" dirty="0">
                          <a:solidFill>
                            <a:schemeClr val="tx1"/>
                          </a:solidFill>
                          <a:latin typeface="+mn-lt"/>
                        </a:rPr>
                        <a:t>5 – 14 days</a:t>
                      </a:r>
                    </a:p>
                  </a:txBody>
                  <a:tcPr/>
                </a:tc>
                <a:tc>
                  <a:txBody>
                    <a:bodyPr/>
                    <a:lstStyle/>
                    <a:p>
                      <a:r>
                        <a:rPr lang="en-US" sz="1600" b="1" dirty="0">
                          <a:solidFill>
                            <a:schemeClr val="tx1"/>
                          </a:solidFill>
                          <a:latin typeface="+mn-lt"/>
                        </a:rPr>
                        <a:t>1 – 5 </a:t>
                      </a:r>
                      <a:r>
                        <a:rPr lang="en-US" sz="1600" b="1" dirty="0" err="1">
                          <a:solidFill>
                            <a:schemeClr val="tx1"/>
                          </a:solidFill>
                          <a:latin typeface="+mn-lt"/>
                        </a:rPr>
                        <a:t>wks</a:t>
                      </a:r>
                      <a:r>
                        <a:rPr lang="en-US" sz="1600" b="1" dirty="0">
                          <a:solidFill>
                            <a:schemeClr val="tx1"/>
                          </a:solidFill>
                          <a:latin typeface="+mn-lt"/>
                        </a:rPr>
                        <a:t> (tick)</a:t>
                      </a:r>
                    </a:p>
                    <a:p>
                      <a:r>
                        <a:rPr lang="en-US" sz="1400" dirty="0">
                          <a:solidFill>
                            <a:schemeClr val="tx1"/>
                          </a:solidFill>
                          <a:latin typeface="+mn-lt"/>
                        </a:rPr>
                        <a:t>1 – 9 </a:t>
                      </a:r>
                      <a:r>
                        <a:rPr lang="en-US" sz="1400" dirty="0" err="1">
                          <a:solidFill>
                            <a:schemeClr val="tx1"/>
                          </a:solidFill>
                          <a:latin typeface="+mn-lt"/>
                        </a:rPr>
                        <a:t>wks</a:t>
                      </a:r>
                      <a:r>
                        <a:rPr lang="en-US" sz="1400" dirty="0">
                          <a:solidFill>
                            <a:schemeClr val="tx1"/>
                          </a:solidFill>
                          <a:latin typeface="+mn-lt"/>
                        </a:rPr>
                        <a:t> (transfusion)</a:t>
                      </a:r>
                    </a:p>
                  </a:txBody>
                  <a:tcPr/>
                </a:tc>
                <a:extLst>
                  <a:ext uri="{0D108BD9-81ED-4DB2-BD59-A6C34878D82A}">
                    <a16:rowId xmlns:a16="http://schemas.microsoft.com/office/drawing/2014/main" val="248165294"/>
                  </a:ext>
                </a:extLst>
              </a:tr>
              <a:tr h="962438">
                <a:tc>
                  <a:txBody>
                    <a:bodyPr/>
                    <a:lstStyle/>
                    <a:p>
                      <a:r>
                        <a:rPr lang="en-US" b="1" u="sng" dirty="0">
                          <a:latin typeface="+mn-lt"/>
                        </a:rPr>
                        <a:t>Non-specific</a:t>
                      </a:r>
                      <a:r>
                        <a:rPr lang="en-US" b="1" dirty="0">
                          <a:latin typeface="+mn-lt"/>
                        </a:rPr>
                        <a:t> Symptoms</a:t>
                      </a:r>
                    </a:p>
                  </a:txBody>
                  <a:tcPr/>
                </a:tc>
                <a:tc>
                  <a:txBody>
                    <a:bodyPr/>
                    <a:lstStyle/>
                    <a:p>
                      <a:r>
                        <a:rPr lang="en-US" sz="1600" b="1" dirty="0">
                          <a:solidFill>
                            <a:schemeClr val="tx1"/>
                          </a:solidFill>
                          <a:latin typeface="+mn-lt"/>
                        </a:rPr>
                        <a:t>Fever, systemic illness, flu-like </a:t>
                      </a:r>
                    </a:p>
                    <a:p>
                      <a:r>
                        <a:rPr lang="en-US" sz="1600" b="1" dirty="0">
                          <a:solidFill>
                            <a:schemeClr val="tx1"/>
                          </a:solidFill>
                          <a:latin typeface="+mn-lt"/>
                        </a:rPr>
                        <a:t>can include GI </a:t>
                      </a:r>
                      <a:r>
                        <a:rPr lang="en-US" sz="1600" b="1" dirty="0" err="1">
                          <a:solidFill>
                            <a:schemeClr val="tx1"/>
                          </a:solidFill>
                          <a:latin typeface="+mn-lt"/>
                        </a:rPr>
                        <a:t>sx</a:t>
                      </a:r>
                      <a:r>
                        <a:rPr lang="en-US" sz="1600" b="1" dirty="0">
                          <a:solidFill>
                            <a:schemeClr val="tx1"/>
                          </a:solidFill>
                          <a:latin typeface="+mn-lt"/>
                        </a:rPr>
                        <a:t>, joint pain</a:t>
                      </a:r>
                      <a:br>
                        <a:rPr lang="en-US" sz="1400" dirty="0">
                          <a:solidFill>
                            <a:schemeClr val="tx1"/>
                          </a:solidFill>
                          <a:latin typeface="+mn-lt"/>
                        </a:rPr>
                      </a:br>
                      <a:br>
                        <a:rPr lang="en-US" sz="600" dirty="0">
                          <a:solidFill>
                            <a:schemeClr val="tx1"/>
                          </a:solidFill>
                          <a:latin typeface="+mn-lt"/>
                        </a:rPr>
                      </a:br>
                      <a:r>
                        <a:rPr lang="en-US" sz="1400" b="0" i="1" dirty="0">
                          <a:solidFill>
                            <a:schemeClr val="tx1"/>
                          </a:solidFill>
                          <a:latin typeface="+mn-lt"/>
                        </a:rPr>
                        <a:t>Rash not common</a:t>
                      </a:r>
                      <a:br>
                        <a:rPr lang="en-US" sz="1400" b="0" i="1" dirty="0">
                          <a:solidFill>
                            <a:schemeClr val="tx1"/>
                          </a:solidFill>
                          <a:latin typeface="+mn-lt"/>
                        </a:rPr>
                      </a:br>
                      <a:r>
                        <a:rPr lang="en-US" sz="1400" b="0" i="1" dirty="0">
                          <a:solidFill>
                            <a:schemeClr val="tx1"/>
                          </a:solidFill>
                          <a:latin typeface="+mn-lt"/>
                        </a:rPr>
                        <a:t>(possible in children)</a:t>
                      </a:r>
                    </a:p>
                  </a:txBody>
                  <a:tcPr/>
                </a:tc>
                <a:tc>
                  <a:txBody>
                    <a:bodyPr/>
                    <a:lstStyle/>
                    <a:p>
                      <a:r>
                        <a:rPr lang="en-US" sz="1600" b="1" dirty="0">
                          <a:solidFill>
                            <a:schemeClr val="tx1"/>
                          </a:solidFill>
                          <a:latin typeface="+mn-lt"/>
                        </a:rPr>
                        <a:t>Fever, systemic illness, flu-like </a:t>
                      </a:r>
                    </a:p>
                    <a:p>
                      <a:r>
                        <a:rPr lang="en-US" sz="1600" b="1" dirty="0">
                          <a:solidFill>
                            <a:schemeClr val="tx1"/>
                          </a:solidFill>
                          <a:latin typeface="+mn-lt"/>
                        </a:rPr>
                        <a:t>can include GI </a:t>
                      </a:r>
                      <a:r>
                        <a:rPr lang="en-US" sz="1600" b="1" dirty="0" err="1">
                          <a:solidFill>
                            <a:schemeClr val="tx1"/>
                          </a:solidFill>
                          <a:latin typeface="+mn-lt"/>
                        </a:rPr>
                        <a:t>sx</a:t>
                      </a:r>
                      <a:r>
                        <a:rPr lang="en-US" sz="1600" b="1" dirty="0">
                          <a:solidFill>
                            <a:schemeClr val="tx1"/>
                          </a:solidFill>
                          <a:latin typeface="+mn-lt"/>
                        </a:rPr>
                        <a:t>, joint pain</a:t>
                      </a:r>
                    </a:p>
                    <a:p>
                      <a:br>
                        <a:rPr lang="en-US" sz="600" b="1" dirty="0">
                          <a:solidFill>
                            <a:schemeClr val="tx1"/>
                          </a:solidFill>
                          <a:latin typeface="+mn-lt"/>
                        </a:rPr>
                      </a:br>
                      <a:r>
                        <a:rPr lang="en-US" sz="1600" b="1" dirty="0">
                          <a:solidFill>
                            <a:schemeClr val="tx1"/>
                          </a:solidFill>
                          <a:latin typeface="+mn-lt"/>
                        </a:rPr>
                        <a:t>Rash can occur</a:t>
                      </a:r>
                      <a:br>
                        <a:rPr lang="en-US" sz="1600" b="1" dirty="0">
                          <a:solidFill>
                            <a:schemeClr val="tx1"/>
                          </a:solidFill>
                          <a:latin typeface="+mn-lt"/>
                        </a:rPr>
                      </a:br>
                      <a:r>
                        <a:rPr lang="en-US" sz="1200" b="1" dirty="0">
                          <a:solidFill>
                            <a:schemeClr val="tx1"/>
                          </a:solidFill>
                          <a:latin typeface="+mn-lt"/>
                        </a:rPr>
                        <a:t>(up to 30-60% of children)</a:t>
                      </a:r>
                      <a:endParaRPr lang="en-US" sz="1600" b="1"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rPr>
                        <a:t>Fever, flu-like illness, </a:t>
                      </a:r>
                      <a:r>
                        <a:rPr lang="en-US" sz="1400" dirty="0">
                          <a:solidFill>
                            <a:schemeClr val="tx1"/>
                          </a:solidFill>
                          <a:latin typeface="+mn-lt"/>
                          <a:sym typeface="Wingdings" panose="05000000000000000000" pitchFamily="2" charset="2"/>
                        </a:rPr>
                        <a:t></a:t>
                      </a:r>
                      <a:r>
                        <a:rPr lang="en-US" sz="1400" dirty="0">
                          <a:solidFill>
                            <a:schemeClr val="tx1"/>
                          </a:solidFill>
                          <a:latin typeface="+mn-lt"/>
                        </a:rPr>
                        <a:t>HR</a:t>
                      </a:r>
                      <a:br>
                        <a:rPr lang="en-US" sz="1400" dirty="0">
                          <a:solidFill>
                            <a:schemeClr val="tx1"/>
                          </a:solidFill>
                          <a:latin typeface="+mn-lt"/>
                        </a:rPr>
                      </a:br>
                      <a:endParaRPr lang="en-US" sz="1400" dirty="0">
                        <a:solidFill>
                          <a:schemeClr val="tx1"/>
                        </a:solidFill>
                        <a:latin typeface="+mn-lt"/>
                      </a:endParaRPr>
                    </a:p>
                    <a:p>
                      <a:r>
                        <a:rPr lang="en-US" sz="1400" dirty="0">
                          <a:solidFill>
                            <a:schemeClr val="tx1"/>
                          </a:solidFill>
                          <a:latin typeface="+mn-lt"/>
                        </a:rPr>
                        <a:t>Less common: URI, pharyngitis, cough, CNS</a:t>
                      </a:r>
                    </a:p>
                  </a:txBody>
                  <a:tcPr/>
                </a:tc>
                <a:extLst>
                  <a:ext uri="{0D108BD9-81ED-4DB2-BD59-A6C34878D82A}">
                    <a16:rowId xmlns:a16="http://schemas.microsoft.com/office/drawing/2014/main" val="1196127116"/>
                  </a:ext>
                </a:extLst>
              </a:tr>
              <a:tr h="609600">
                <a:tc>
                  <a:txBody>
                    <a:bodyPr/>
                    <a:lstStyle/>
                    <a:p>
                      <a:r>
                        <a:rPr lang="en-US" b="1" u="sng" dirty="0">
                          <a:latin typeface="+mn-lt"/>
                        </a:rPr>
                        <a:t>More specific</a:t>
                      </a:r>
                      <a:r>
                        <a:rPr lang="en-US" b="1" dirty="0">
                          <a:latin typeface="+mn-lt"/>
                        </a:rPr>
                        <a:t> Symptoms</a:t>
                      </a:r>
                    </a:p>
                  </a:txBody>
                  <a:tcPr/>
                </a:tc>
                <a:tc>
                  <a:txBody>
                    <a:bodyPr/>
                    <a:lstStyle/>
                    <a:p>
                      <a:r>
                        <a:rPr lang="en-US" sz="1600" b="1" dirty="0">
                          <a:solidFill>
                            <a:schemeClr val="tx1"/>
                          </a:solidFill>
                          <a:latin typeface="+mn-lt"/>
                        </a:rPr>
                        <a:t>Severe disease </a:t>
                      </a:r>
                      <a:r>
                        <a:rPr lang="en-US" sz="1400" dirty="0">
                          <a:solidFill>
                            <a:schemeClr val="tx1"/>
                          </a:solidFill>
                          <a:latin typeface="+mn-lt"/>
                        </a:rPr>
                        <a:t>may include neurologic changes, DIC, ARDS, hemorrhage, renal failure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rPr>
                        <a:t>Severe disease </a:t>
                      </a:r>
                      <a:r>
                        <a:rPr lang="en-US" sz="1400" dirty="0">
                          <a:solidFill>
                            <a:schemeClr val="tx1"/>
                          </a:solidFill>
                          <a:latin typeface="+mn-lt"/>
                        </a:rPr>
                        <a:t>may include neurologic changes, DIC, ARDS, hemorrhage, renal failure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rPr>
                        <a:t>Can be more severe than </a:t>
                      </a:r>
                      <a:r>
                        <a:rPr lang="en-US" sz="1400" dirty="0" err="1">
                          <a:solidFill>
                            <a:schemeClr val="tx1"/>
                          </a:solidFill>
                          <a:latin typeface="+mn-lt"/>
                        </a:rPr>
                        <a:t>Anaplasma</a:t>
                      </a:r>
                      <a:endParaRPr lang="en-US" sz="1400" dirty="0">
                        <a:solidFill>
                          <a:schemeClr val="tx1"/>
                        </a:solidFill>
                        <a:latin typeface="+mn-lt"/>
                      </a:endParaRPr>
                    </a:p>
                  </a:txBody>
                  <a:tcPr/>
                </a:tc>
                <a:tc>
                  <a:txBody>
                    <a:bodyPr/>
                    <a:lstStyle/>
                    <a:p>
                      <a:r>
                        <a:rPr lang="en-US" sz="1400" dirty="0">
                          <a:solidFill>
                            <a:schemeClr val="tx1"/>
                          </a:solidFill>
                          <a:latin typeface="+mn-lt"/>
                        </a:rPr>
                        <a:t>Dark urine, jaundice, mild hepatosplenomegaly</a:t>
                      </a:r>
                    </a:p>
                    <a:p>
                      <a:r>
                        <a:rPr lang="en-US" sz="1200" dirty="0">
                          <a:solidFill>
                            <a:schemeClr val="tx1"/>
                          </a:solidFill>
                          <a:latin typeface="+mn-lt"/>
                        </a:rPr>
                        <a:t>Malaria-like illness, can be </a:t>
                      </a:r>
                      <a:br>
                        <a:rPr lang="en-US" sz="1200" dirty="0">
                          <a:solidFill>
                            <a:schemeClr val="tx1"/>
                          </a:solidFill>
                          <a:latin typeface="+mn-lt"/>
                        </a:rPr>
                      </a:br>
                      <a:r>
                        <a:rPr lang="en-US" sz="1200" dirty="0">
                          <a:solidFill>
                            <a:schemeClr val="tx1"/>
                          </a:solidFill>
                          <a:latin typeface="+mn-lt"/>
                        </a:rPr>
                        <a:t>life-threatening</a:t>
                      </a:r>
                    </a:p>
                  </a:txBody>
                  <a:tcPr/>
                </a:tc>
                <a:extLst>
                  <a:ext uri="{0D108BD9-81ED-4DB2-BD59-A6C34878D82A}">
                    <a16:rowId xmlns:a16="http://schemas.microsoft.com/office/drawing/2014/main" val="1773168545"/>
                  </a:ext>
                </a:extLst>
              </a:tr>
            </a:tbl>
          </a:graphicData>
        </a:graphic>
      </p:graphicFrame>
      <p:sp>
        <p:nvSpPr>
          <p:cNvPr id="5" name="Title 1">
            <a:extLst>
              <a:ext uri="{FF2B5EF4-FFF2-40B4-BE49-F238E27FC236}">
                <a16:creationId xmlns:a16="http://schemas.microsoft.com/office/drawing/2014/main" id="{6B7FD176-87A2-4319-9FA4-F3DAE896496E}"/>
              </a:ext>
            </a:extLst>
          </p:cNvPr>
          <p:cNvSpPr>
            <a:spLocks noGrp="1"/>
          </p:cNvSpPr>
          <p:nvPr>
            <p:ph type="title"/>
          </p:nvPr>
        </p:nvSpPr>
        <p:spPr>
          <a:xfrm>
            <a:off x="304800" y="141316"/>
            <a:ext cx="8668215" cy="670561"/>
          </a:xfrm>
        </p:spPr>
        <p:txBody>
          <a:bodyPr>
            <a:normAutofit/>
          </a:bodyPr>
          <a:lstStyle/>
          <a:p>
            <a:r>
              <a:rPr lang="en-US" sz="3600" b="1" dirty="0">
                <a:effectLst>
                  <a:outerShdw blurRad="38100" dist="38100" dir="2700000" algn="tl">
                    <a:srgbClr val="000000">
                      <a:alpha val="43137"/>
                    </a:srgbClr>
                  </a:outerShdw>
                </a:effectLst>
              </a:rPr>
              <a:t>Anaplasmosis, Ehrlichiosis and Babesiosis</a:t>
            </a:r>
          </a:p>
        </p:txBody>
      </p:sp>
      <p:pic>
        <p:nvPicPr>
          <p:cNvPr id="8" name="Picture 7">
            <a:extLst>
              <a:ext uri="{FF2B5EF4-FFF2-40B4-BE49-F238E27FC236}">
                <a16:creationId xmlns:a16="http://schemas.microsoft.com/office/drawing/2014/main" id="{4AADD0DF-55C3-4F2F-BC51-F26A8C9A478D}"/>
              </a:ext>
            </a:extLst>
          </p:cNvPr>
          <p:cNvPicPr>
            <a:picLocks noChangeAspect="1"/>
          </p:cNvPicPr>
          <p:nvPr/>
        </p:nvPicPr>
        <p:blipFill>
          <a:blip r:embed="rId2"/>
          <a:stretch>
            <a:fillRect/>
          </a:stretch>
        </p:blipFill>
        <p:spPr>
          <a:xfrm>
            <a:off x="5791200" y="2667000"/>
            <a:ext cx="5114636" cy="3961518"/>
          </a:xfrm>
          <a:prstGeom prst="rect">
            <a:avLst/>
          </a:prstGeom>
        </p:spPr>
      </p:pic>
    </p:spTree>
    <p:extLst>
      <p:ext uri="{BB962C8B-B14F-4D97-AF65-F5344CB8AC3E}">
        <p14:creationId xmlns:p14="http://schemas.microsoft.com/office/powerpoint/2010/main" val="234304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7FD176-87A2-4319-9FA4-F3DAE896496E}"/>
              </a:ext>
            </a:extLst>
          </p:cNvPr>
          <p:cNvSpPr>
            <a:spLocks noGrp="1"/>
          </p:cNvSpPr>
          <p:nvPr>
            <p:ph type="title"/>
          </p:nvPr>
        </p:nvSpPr>
        <p:spPr>
          <a:xfrm>
            <a:off x="457200" y="152399"/>
            <a:ext cx="8515815" cy="609601"/>
          </a:xfrm>
        </p:spPr>
        <p:txBody>
          <a:bodyPr>
            <a:normAutofit fontScale="90000"/>
          </a:bodyPr>
          <a:lstStyle/>
          <a:p>
            <a:r>
              <a:rPr lang="en-US" sz="3600" b="1" dirty="0">
                <a:effectLst>
                  <a:outerShdw blurRad="38100" dist="38100" dir="2700000" algn="tl">
                    <a:srgbClr val="000000">
                      <a:alpha val="43137"/>
                    </a:srgbClr>
                  </a:outerShdw>
                </a:effectLst>
              </a:rPr>
              <a:t>Anaplasmosis, Ehrlichiosis and Babesiosis</a:t>
            </a:r>
          </a:p>
        </p:txBody>
      </p:sp>
      <p:graphicFrame>
        <p:nvGraphicFramePr>
          <p:cNvPr id="7" name="Table 6">
            <a:extLst>
              <a:ext uri="{FF2B5EF4-FFF2-40B4-BE49-F238E27FC236}">
                <a16:creationId xmlns:a16="http://schemas.microsoft.com/office/drawing/2014/main" id="{C68110F7-DB47-4B49-8D80-BDE7B6949E3F}"/>
              </a:ext>
            </a:extLst>
          </p:cNvPr>
          <p:cNvGraphicFramePr>
            <a:graphicFrameLocks noGrp="1"/>
          </p:cNvGraphicFramePr>
          <p:nvPr>
            <p:extLst>
              <p:ext uri="{D42A27DB-BD31-4B8C-83A1-F6EECF244321}">
                <p14:modId xmlns:p14="http://schemas.microsoft.com/office/powerpoint/2010/main" val="1417709710"/>
              </p:ext>
            </p:extLst>
          </p:nvPr>
        </p:nvGraphicFramePr>
        <p:xfrm>
          <a:off x="457200" y="1127760"/>
          <a:ext cx="11201401" cy="5288280"/>
        </p:xfrm>
        <a:graphic>
          <a:graphicData uri="http://schemas.openxmlformats.org/drawingml/2006/table">
            <a:tbl>
              <a:tblPr firstRow="1" bandRow="1">
                <a:tableStyleId>{5C22544A-7EE6-4342-B048-85BDC9FD1C3A}</a:tableStyleId>
              </a:tblPr>
              <a:tblGrid>
                <a:gridCol w="2537196">
                  <a:extLst>
                    <a:ext uri="{9D8B030D-6E8A-4147-A177-3AD203B41FA5}">
                      <a16:colId xmlns:a16="http://schemas.microsoft.com/office/drawing/2014/main" val="3187702175"/>
                    </a:ext>
                  </a:extLst>
                </a:gridCol>
                <a:gridCol w="2994853">
                  <a:extLst>
                    <a:ext uri="{9D8B030D-6E8A-4147-A177-3AD203B41FA5}">
                      <a16:colId xmlns:a16="http://schemas.microsoft.com/office/drawing/2014/main" val="3731940056"/>
                    </a:ext>
                  </a:extLst>
                </a:gridCol>
                <a:gridCol w="2869002">
                  <a:extLst>
                    <a:ext uri="{9D8B030D-6E8A-4147-A177-3AD203B41FA5}">
                      <a16:colId xmlns:a16="http://schemas.microsoft.com/office/drawing/2014/main" val="3018196349"/>
                    </a:ext>
                  </a:extLst>
                </a:gridCol>
                <a:gridCol w="2800350">
                  <a:extLst>
                    <a:ext uri="{9D8B030D-6E8A-4147-A177-3AD203B41FA5}">
                      <a16:colId xmlns:a16="http://schemas.microsoft.com/office/drawing/2014/main" val="217904893"/>
                    </a:ext>
                  </a:extLst>
                </a:gridCol>
              </a:tblGrid>
              <a:tr h="533400">
                <a:tc>
                  <a:txBody>
                    <a:bodyPr/>
                    <a:lstStyle/>
                    <a:p>
                      <a:endParaRPr lang="en-US" dirty="0"/>
                    </a:p>
                  </a:txBody>
                  <a:tcPr/>
                </a:tc>
                <a:tc>
                  <a:txBody>
                    <a:bodyPr/>
                    <a:lstStyle/>
                    <a:p>
                      <a:r>
                        <a:rPr lang="en-US" sz="2400" b="1" dirty="0">
                          <a:effectLst>
                            <a:outerShdw blurRad="38100" dist="38100" dir="2700000" algn="tl">
                              <a:srgbClr val="000000">
                                <a:alpha val="43137"/>
                              </a:srgbClr>
                            </a:outerShdw>
                          </a:effectLst>
                        </a:rPr>
                        <a:t>Anaplasmosis</a:t>
                      </a:r>
                    </a:p>
                  </a:txBody>
                  <a:tcPr/>
                </a:tc>
                <a:tc>
                  <a:txBody>
                    <a:bodyPr/>
                    <a:lstStyle/>
                    <a:p>
                      <a:r>
                        <a:rPr lang="en-US" sz="2400" b="1" dirty="0">
                          <a:effectLst>
                            <a:outerShdw blurRad="38100" dist="38100" dir="2700000" algn="tl">
                              <a:srgbClr val="000000">
                                <a:alpha val="43137"/>
                              </a:srgbClr>
                            </a:outerShdw>
                          </a:effectLst>
                        </a:rPr>
                        <a:t>Ehrlichiosis</a:t>
                      </a:r>
                    </a:p>
                  </a:txBody>
                  <a:tcPr/>
                </a:tc>
                <a:tc>
                  <a:txBody>
                    <a:bodyPr/>
                    <a:lstStyle/>
                    <a:p>
                      <a:r>
                        <a:rPr lang="en-US" sz="2400" b="1" dirty="0">
                          <a:effectLst>
                            <a:outerShdw blurRad="38100" dist="38100" dir="2700000" algn="tl">
                              <a:srgbClr val="000000">
                                <a:alpha val="43137"/>
                              </a:srgbClr>
                            </a:outerShdw>
                          </a:effectLst>
                        </a:rPr>
                        <a:t>Babesiosis</a:t>
                      </a:r>
                    </a:p>
                  </a:txBody>
                  <a:tcPr/>
                </a:tc>
                <a:extLst>
                  <a:ext uri="{0D108BD9-81ED-4DB2-BD59-A6C34878D82A}">
                    <a16:rowId xmlns:a16="http://schemas.microsoft.com/office/drawing/2014/main" val="1575459737"/>
                  </a:ext>
                </a:extLst>
              </a:tr>
              <a:tr h="762000">
                <a:tc>
                  <a:txBody>
                    <a:bodyPr/>
                    <a:lstStyle/>
                    <a:p>
                      <a:r>
                        <a:rPr lang="en-US" b="1" dirty="0"/>
                        <a:t>Lab abnormalities</a:t>
                      </a:r>
                    </a:p>
                  </a:txBody>
                  <a:tcPr/>
                </a:tc>
                <a:tc>
                  <a:txBody>
                    <a:bodyPr/>
                    <a:lstStyle/>
                    <a:p>
                      <a:r>
                        <a:rPr lang="en-US" sz="1400" dirty="0">
                          <a:sym typeface="Wingdings" panose="05000000000000000000" pitchFamily="2" charset="2"/>
                        </a:rPr>
                        <a:t>transaminases, CRP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WBC, </a:t>
                      </a:r>
                      <a:r>
                        <a:rPr lang="en-US" sz="1400" dirty="0" err="1">
                          <a:sym typeface="Wingdings" panose="05000000000000000000" pitchFamily="2" charset="2"/>
                        </a:rPr>
                        <a:t>Plts</a:t>
                      </a:r>
                      <a:r>
                        <a:rPr lang="en-US" sz="1400" dirty="0">
                          <a:sym typeface="Wingdings" panose="05000000000000000000" pitchFamily="2" charset="2"/>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CSF abnormalities not uncommon</a:t>
                      </a:r>
                    </a:p>
                  </a:txBody>
                  <a:tcPr/>
                </a:tc>
                <a:tc>
                  <a:txBody>
                    <a:bodyPr/>
                    <a:lstStyle/>
                    <a:p>
                      <a:r>
                        <a:rPr lang="en-US" sz="1400" dirty="0">
                          <a:sym typeface="Wingdings" panose="05000000000000000000" pitchFamily="2" charset="2"/>
                        </a:rPr>
                        <a:t>transaminases, CRP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WBC, </a:t>
                      </a:r>
                      <a:r>
                        <a:rPr lang="en-US" sz="1400" dirty="0" err="1">
                          <a:sym typeface="Wingdings" panose="05000000000000000000" pitchFamily="2" charset="2"/>
                        </a:rPr>
                        <a:t>Plts</a:t>
                      </a:r>
                      <a:r>
                        <a:rPr lang="en-US" sz="1400" dirty="0">
                          <a:sym typeface="Wingdings" panose="05000000000000000000" pitchFamily="2" charset="2"/>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CSF abnormalities not uncommon</a:t>
                      </a:r>
                    </a:p>
                  </a:txBody>
                  <a:tcPr/>
                </a:tc>
                <a:tc>
                  <a:txBody>
                    <a:bodyPr/>
                    <a:lstStyle/>
                    <a:p>
                      <a:r>
                        <a:rPr lang="en-US" sz="1400" dirty="0">
                          <a:sym typeface="Wingdings" panose="05000000000000000000" pitchFamily="2" charset="2"/>
                        </a:rPr>
                        <a:t>Anemia, </a:t>
                      </a:r>
                      <a:r>
                        <a:rPr lang="en-US" sz="1400" dirty="0" err="1">
                          <a:sym typeface="Wingdings" panose="05000000000000000000" pitchFamily="2" charset="2"/>
                        </a:rPr>
                        <a:t>Plts</a:t>
                      </a:r>
                      <a:endParaRPr lang="en-US" sz="1400" dirty="0">
                        <a:sym typeface="Wingdings" panose="05000000000000000000" pitchFamily="2" charset="2"/>
                      </a:endParaRPr>
                    </a:p>
                    <a:p>
                      <a:r>
                        <a:rPr lang="en-US" sz="1400" dirty="0">
                          <a:sym typeface="Wingdings" panose="05000000000000000000" pitchFamily="2" charset="2"/>
                        </a:rPr>
                        <a:t>DIC can occur</a:t>
                      </a:r>
                      <a:endParaRPr lang="en-US" sz="1400" dirty="0"/>
                    </a:p>
                  </a:txBody>
                  <a:tcPr/>
                </a:tc>
                <a:extLst>
                  <a:ext uri="{0D108BD9-81ED-4DB2-BD59-A6C34878D82A}">
                    <a16:rowId xmlns:a16="http://schemas.microsoft.com/office/drawing/2014/main" val="2418358310"/>
                  </a:ext>
                </a:extLst>
              </a:tr>
              <a:tr h="838200">
                <a:tc>
                  <a:txBody>
                    <a:bodyPr/>
                    <a:lstStyle/>
                    <a:p>
                      <a:r>
                        <a:rPr lang="en-US" b="1" dirty="0"/>
                        <a:t>Diagnosis</a:t>
                      </a:r>
                    </a:p>
                  </a:txBody>
                  <a:tcPr/>
                </a:tc>
                <a:tc>
                  <a:txBody>
                    <a:bodyPr/>
                    <a:lstStyle/>
                    <a:p>
                      <a:r>
                        <a:rPr lang="en-US" sz="1400" dirty="0"/>
                        <a:t>Whole blood PCR</a:t>
                      </a:r>
                    </a:p>
                    <a:p>
                      <a:r>
                        <a:rPr lang="en-US" sz="1400" dirty="0"/>
                        <a:t>Serology</a:t>
                      </a:r>
                    </a:p>
                    <a:p>
                      <a:r>
                        <a:rPr lang="en-US" sz="1400" dirty="0"/>
                        <a:t>Smear with morulae (cluster of organism) – less common</a:t>
                      </a:r>
                    </a:p>
                  </a:txBody>
                  <a:tcPr/>
                </a:tc>
                <a:tc>
                  <a:txBody>
                    <a:bodyPr/>
                    <a:lstStyle/>
                    <a:p>
                      <a:r>
                        <a:rPr lang="en-US" sz="1400" dirty="0"/>
                        <a:t>Whole blood PCR</a:t>
                      </a:r>
                    </a:p>
                    <a:p>
                      <a:r>
                        <a:rPr lang="en-US" sz="1400" dirty="0"/>
                        <a:t>Serology</a:t>
                      </a:r>
                    </a:p>
                  </a:txBody>
                  <a:tcPr/>
                </a:tc>
                <a:tc>
                  <a:txBody>
                    <a:bodyPr/>
                    <a:lstStyle/>
                    <a:p>
                      <a:r>
                        <a:rPr lang="en-US" sz="1400" dirty="0"/>
                        <a:t>Blood smear </a:t>
                      </a:r>
                      <a:br>
                        <a:rPr lang="en-US" sz="1400" dirty="0"/>
                      </a:br>
                      <a:r>
                        <a:rPr lang="en-US" sz="1400" dirty="0"/>
                        <a:t>(Maltese-cross forms)</a:t>
                      </a:r>
                    </a:p>
                    <a:p>
                      <a:r>
                        <a:rPr lang="en-US" sz="1400" dirty="0"/>
                        <a:t>CDC – </a:t>
                      </a:r>
                      <a:r>
                        <a:rPr lang="en-US" sz="1400" dirty="0" err="1"/>
                        <a:t>molec</a:t>
                      </a:r>
                      <a:r>
                        <a:rPr lang="en-US" sz="1400" dirty="0"/>
                        <a:t> &amp; serologic</a:t>
                      </a:r>
                    </a:p>
                  </a:txBody>
                  <a:tcPr/>
                </a:tc>
                <a:extLst>
                  <a:ext uri="{0D108BD9-81ED-4DB2-BD59-A6C34878D82A}">
                    <a16:rowId xmlns:a16="http://schemas.microsoft.com/office/drawing/2014/main" val="2729032694"/>
                  </a:ext>
                </a:extLst>
              </a:tr>
              <a:tr h="914400">
                <a:tc>
                  <a:txBody>
                    <a:bodyPr/>
                    <a:lstStyle/>
                    <a:p>
                      <a:r>
                        <a:rPr lang="en-US" b="1" dirty="0"/>
                        <a:t>Treatment</a:t>
                      </a:r>
                    </a:p>
                  </a:txBody>
                  <a:tcPr/>
                </a:tc>
                <a:tc>
                  <a:txBody>
                    <a:bodyPr/>
                    <a:lstStyle/>
                    <a:p>
                      <a:r>
                        <a:rPr lang="en-US" sz="1400" dirty="0"/>
                        <a:t>5 – 10 days, continue at least 3 days after defervesce</a:t>
                      </a:r>
                    </a:p>
                    <a:p>
                      <a:endParaRPr lang="en-US" sz="1400" dirty="0"/>
                    </a:p>
                    <a:p>
                      <a:r>
                        <a:rPr lang="en-US" sz="1400" dirty="0"/>
                        <a:t>Doxycycline (PO preferred)</a:t>
                      </a:r>
                    </a:p>
                  </a:txBody>
                  <a:tcPr/>
                </a:tc>
                <a:tc>
                  <a:txBody>
                    <a:bodyPr/>
                    <a:lstStyle/>
                    <a:p>
                      <a:r>
                        <a:rPr lang="en-US" sz="1400" dirty="0"/>
                        <a:t>SAME</a:t>
                      </a:r>
                    </a:p>
                  </a:txBody>
                  <a:tcPr/>
                </a:tc>
                <a:tc>
                  <a:txBody>
                    <a:bodyPr/>
                    <a:lstStyle/>
                    <a:p>
                      <a:r>
                        <a:rPr lang="en-US" sz="1400" dirty="0"/>
                        <a:t>7-10 days total</a:t>
                      </a:r>
                    </a:p>
                    <a:p>
                      <a:r>
                        <a:rPr lang="en-US" sz="1400" dirty="0" err="1"/>
                        <a:t>Clinda</a:t>
                      </a:r>
                      <a:r>
                        <a:rPr lang="en-US" sz="1400" dirty="0"/>
                        <a:t> + PO Quinine </a:t>
                      </a:r>
                    </a:p>
                    <a:p>
                      <a:r>
                        <a:rPr lang="en-US" sz="1400" dirty="0"/>
                        <a:t>OR</a:t>
                      </a:r>
                    </a:p>
                    <a:p>
                      <a:r>
                        <a:rPr lang="en-US" sz="1400" dirty="0"/>
                        <a:t>Atovaquone + </a:t>
                      </a:r>
                      <a:r>
                        <a:rPr lang="en-US" sz="1400" dirty="0" err="1"/>
                        <a:t>azithro</a:t>
                      </a:r>
                      <a:br>
                        <a:rPr lang="en-US" sz="1400" dirty="0"/>
                      </a:br>
                      <a:endParaRPr lang="en-US" sz="1400" dirty="0"/>
                    </a:p>
                    <a:p>
                      <a:r>
                        <a:rPr lang="en-US" sz="1400" dirty="0"/>
                        <a:t>Consider exchange transfusion if </a:t>
                      </a:r>
                      <a:r>
                        <a:rPr lang="en-US" sz="1400" dirty="0" err="1"/>
                        <a:t>parasitemia</a:t>
                      </a:r>
                      <a:r>
                        <a:rPr lang="en-US" sz="1400" dirty="0"/>
                        <a:t> &gt;10% or severely ill</a:t>
                      </a:r>
                    </a:p>
                  </a:txBody>
                  <a:tcPr/>
                </a:tc>
                <a:extLst>
                  <a:ext uri="{0D108BD9-81ED-4DB2-BD59-A6C34878D82A}">
                    <a16:rowId xmlns:a16="http://schemas.microsoft.com/office/drawing/2014/main" val="142281603"/>
                  </a:ext>
                </a:extLst>
              </a:tr>
              <a:tr h="411480">
                <a:tc>
                  <a:txBody>
                    <a:bodyPr/>
                    <a:lstStyle/>
                    <a:p>
                      <a:r>
                        <a:rPr lang="en-US" b="1" dirty="0"/>
                        <a:t>Follow-up</a:t>
                      </a:r>
                    </a:p>
                  </a:txBody>
                  <a:tcPr/>
                </a:tc>
                <a:tc>
                  <a:txBody>
                    <a:bodyPr/>
                    <a:lstStyle/>
                    <a:p>
                      <a:r>
                        <a:rPr lang="en-US" sz="1400" dirty="0"/>
                        <a:t>Fatigue very common</a:t>
                      </a:r>
                    </a:p>
                  </a:txBody>
                  <a:tcPr/>
                </a:tc>
                <a:tc>
                  <a:txBody>
                    <a:bodyPr/>
                    <a:lstStyle/>
                    <a:p>
                      <a:r>
                        <a:rPr lang="en-US" sz="1400" dirty="0"/>
                        <a:t>Neurologic sequalae</a:t>
                      </a:r>
                    </a:p>
                    <a:p>
                      <a:r>
                        <a:rPr lang="en-US" sz="1400" dirty="0"/>
                        <a:t>Fatigue very common</a:t>
                      </a:r>
                    </a:p>
                  </a:txBody>
                  <a:tcPr/>
                </a:tc>
                <a:tc>
                  <a:txBody>
                    <a:bodyPr/>
                    <a:lstStyle/>
                    <a:p>
                      <a:endParaRPr lang="en-US" sz="1400" dirty="0"/>
                    </a:p>
                  </a:txBody>
                  <a:tcPr/>
                </a:tc>
                <a:extLst>
                  <a:ext uri="{0D108BD9-81ED-4DB2-BD59-A6C34878D82A}">
                    <a16:rowId xmlns:a16="http://schemas.microsoft.com/office/drawing/2014/main" val="2911340085"/>
                  </a:ext>
                </a:extLst>
              </a:tr>
              <a:tr h="914400">
                <a:tc>
                  <a:txBody>
                    <a:bodyPr/>
                    <a:lstStyle/>
                    <a:p>
                      <a:r>
                        <a:rPr lang="en-US" b="1" dirty="0"/>
                        <a:t>Notes</a:t>
                      </a:r>
                    </a:p>
                  </a:txBody>
                  <a:tcPr/>
                </a:tc>
                <a:tc>
                  <a:txBody>
                    <a:bodyPr/>
                    <a:lstStyle/>
                    <a:p>
                      <a:r>
                        <a:rPr lang="en-US" sz="1400" dirty="0"/>
                        <a:t>&lt;1% case fatality</a:t>
                      </a:r>
                    </a:p>
                    <a:p>
                      <a:endParaRPr lang="en-US" sz="1400" dirty="0"/>
                    </a:p>
                    <a:p>
                      <a:r>
                        <a:rPr lang="en-US" sz="1400" dirty="0"/>
                        <a:t>TMP/SMX may worsen disease, increase death</a:t>
                      </a:r>
                    </a:p>
                  </a:txBody>
                  <a:tcPr/>
                </a:tc>
                <a:tc>
                  <a:txBody>
                    <a:bodyPr/>
                    <a:lstStyle/>
                    <a:p>
                      <a:r>
                        <a:rPr lang="en-US" sz="1400" i="1" dirty="0"/>
                        <a:t>E. </a:t>
                      </a:r>
                      <a:r>
                        <a:rPr lang="en-US" sz="1400" i="1" dirty="0" err="1"/>
                        <a:t>chaffeensis</a:t>
                      </a:r>
                      <a:r>
                        <a:rPr lang="en-US" sz="1400" i="1" dirty="0"/>
                        <a:t> </a:t>
                      </a:r>
                      <a:r>
                        <a:rPr lang="en-US" sz="1400" dirty="0"/>
                        <a:t>– 1-3% case fatality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TMP/SMX may worsen disease, increase death</a:t>
                      </a:r>
                    </a:p>
                  </a:txBody>
                  <a:tcPr/>
                </a:tc>
                <a:tc>
                  <a:txBody>
                    <a:bodyPr/>
                    <a:lstStyle/>
                    <a:p>
                      <a:r>
                        <a:rPr lang="en-US" sz="1400" dirty="0" err="1"/>
                        <a:t>Asplenic</a:t>
                      </a:r>
                      <a:r>
                        <a:rPr lang="en-US" sz="1400" dirty="0"/>
                        <a:t> patients higher risk for severe disease</a:t>
                      </a:r>
                      <a:br>
                        <a:rPr lang="en-US" sz="1400" dirty="0"/>
                      </a:br>
                      <a:br>
                        <a:rPr lang="en-US" sz="1400" dirty="0"/>
                      </a:br>
                      <a:r>
                        <a:rPr lang="en-US" sz="1400" dirty="0"/>
                        <a:t>Congenital infection</a:t>
                      </a:r>
                    </a:p>
                  </a:txBody>
                  <a:tcPr/>
                </a:tc>
                <a:extLst>
                  <a:ext uri="{0D108BD9-81ED-4DB2-BD59-A6C34878D82A}">
                    <a16:rowId xmlns:a16="http://schemas.microsoft.com/office/drawing/2014/main" val="1434812250"/>
                  </a:ext>
                </a:extLst>
              </a:tr>
            </a:tbl>
          </a:graphicData>
        </a:graphic>
      </p:graphicFrame>
      <p:sp>
        <p:nvSpPr>
          <p:cNvPr id="8" name="Rectangle 7">
            <a:extLst>
              <a:ext uri="{FF2B5EF4-FFF2-40B4-BE49-F238E27FC236}">
                <a16:creationId xmlns:a16="http://schemas.microsoft.com/office/drawing/2014/main" id="{8634DB8D-0834-4800-AC9D-22E15B3F2B57}"/>
              </a:ext>
            </a:extLst>
          </p:cNvPr>
          <p:cNvSpPr/>
          <p:nvPr/>
        </p:nvSpPr>
        <p:spPr>
          <a:xfrm>
            <a:off x="256394" y="2438400"/>
            <a:ext cx="1163195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354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7FD176-87A2-4319-9FA4-F3DAE896496E}"/>
              </a:ext>
            </a:extLst>
          </p:cNvPr>
          <p:cNvSpPr>
            <a:spLocks noGrp="1"/>
          </p:cNvSpPr>
          <p:nvPr>
            <p:ph type="title"/>
          </p:nvPr>
        </p:nvSpPr>
        <p:spPr>
          <a:xfrm>
            <a:off x="457200" y="152399"/>
            <a:ext cx="8515815" cy="609601"/>
          </a:xfrm>
        </p:spPr>
        <p:txBody>
          <a:bodyPr>
            <a:normAutofit fontScale="90000"/>
          </a:bodyPr>
          <a:lstStyle/>
          <a:p>
            <a:r>
              <a:rPr lang="en-US" sz="3600" b="1" dirty="0">
                <a:effectLst>
                  <a:outerShdw blurRad="38100" dist="38100" dir="2700000" algn="tl">
                    <a:srgbClr val="000000">
                      <a:alpha val="43137"/>
                    </a:srgbClr>
                  </a:outerShdw>
                </a:effectLst>
              </a:rPr>
              <a:t>Anaplasmosis, Ehrlichiosis and Babesiosis</a:t>
            </a:r>
          </a:p>
        </p:txBody>
      </p:sp>
      <p:graphicFrame>
        <p:nvGraphicFramePr>
          <p:cNvPr id="7" name="Table 6">
            <a:extLst>
              <a:ext uri="{FF2B5EF4-FFF2-40B4-BE49-F238E27FC236}">
                <a16:creationId xmlns:a16="http://schemas.microsoft.com/office/drawing/2014/main" id="{C68110F7-DB47-4B49-8D80-BDE7B6949E3F}"/>
              </a:ext>
            </a:extLst>
          </p:cNvPr>
          <p:cNvGraphicFramePr>
            <a:graphicFrameLocks noGrp="1"/>
          </p:cNvGraphicFramePr>
          <p:nvPr>
            <p:extLst>
              <p:ext uri="{D42A27DB-BD31-4B8C-83A1-F6EECF244321}">
                <p14:modId xmlns:p14="http://schemas.microsoft.com/office/powerpoint/2010/main" val="3514012539"/>
              </p:ext>
            </p:extLst>
          </p:nvPr>
        </p:nvGraphicFramePr>
        <p:xfrm>
          <a:off x="457200" y="1127760"/>
          <a:ext cx="11201401" cy="5440680"/>
        </p:xfrm>
        <a:graphic>
          <a:graphicData uri="http://schemas.openxmlformats.org/drawingml/2006/table">
            <a:tbl>
              <a:tblPr firstRow="1" bandRow="1">
                <a:tableStyleId>{5C22544A-7EE6-4342-B048-85BDC9FD1C3A}</a:tableStyleId>
              </a:tblPr>
              <a:tblGrid>
                <a:gridCol w="2537196">
                  <a:extLst>
                    <a:ext uri="{9D8B030D-6E8A-4147-A177-3AD203B41FA5}">
                      <a16:colId xmlns:a16="http://schemas.microsoft.com/office/drawing/2014/main" val="3187702175"/>
                    </a:ext>
                  </a:extLst>
                </a:gridCol>
                <a:gridCol w="2994853">
                  <a:extLst>
                    <a:ext uri="{9D8B030D-6E8A-4147-A177-3AD203B41FA5}">
                      <a16:colId xmlns:a16="http://schemas.microsoft.com/office/drawing/2014/main" val="3731940056"/>
                    </a:ext>
                  </a:extLst>
                </a:gridCol>
                <a:gridCol w="2869002">
                  <a:extLst>
                    <a:ext uri="{9D8B030D-6E8A-4147-A177-3AD203B41FA5}">
                      <a16:colId xmlns:a16="http://schemas.microsoft.com/office/drawing/2014/main" val="3018196349"/>
                    </a:ext>
                  </a:extLst>
                </a:gridCol>
                <a:gridCol w="2800350">
                  <a:extLst>
                    <a:ext uri="{9D8B030D-6E8A-4147-A177-3AD203B41FA5}">
                      <a16:colId xmlns:a16="http://schemas.microsoft.com/office/drawing/2014/main" val="217904893"/>
                    </a:ext>
                  </a:extLst>
                </a:gridCol>
              </a:tblGrid>
              <a:tr h="533400">
                <a:tc>
                  <a:txBody>
                    <a:bodyPr/>
                    <a:lstStyle/>
                    <a:p>
                      <a:endParaRPr lang="en-US" dirty="0"/>
                    </a:p>
                  </a:txBody>
                  <a:tcPr/>
                </a:tc>
                <a:tc>
                  <a:txBody>
                    <a:bodyPr/>
                    <a:lstStyle/>
                    <a:p>
                      <a:r>
                        <a:rPr lang="en-US" sz="2400" b="1" dirty="0">
                          <a:effectLst>
                            <a:outerShdw blurRad="38100" dist="38100" dir="2700000" algn="tl">
                              <a:srgbClr val="000000">
                                <a:alpha val="43137"/>
                              </a:srgbClr>
                            </a:outerShdw>
                          </a:effectLst>
                        </a:rPr>
                        <a:t>Anaplasmosis</a:t>
                      </a:r>
                    </a:p>
                  </a:txBody>
                  <a:tcPr/>
                </a:tc>
                <a:tc>
                  <a:txBody>
                    <a:bodyPr/>
                    <a:lstStyle/>
                    <a:p>
                      <a:r>
                        <a:rPr lang="en-US" sz="2400" b="1" dirty="0">
                          <a:effectLst>
                            <a:outerShdw blurRad="38100" dist="38100" dir="2700000" algn="tl">
                              <a:srgbClr val="000000">
                                <a:alpha val="43137"/>
                              </a:srgbClr>
                            </a:outerShdw>
                          </a:effectLst>
                        </a:rPr>
                        <a:t>Ehrlichiosis</a:t>
                      </a:r>
                    </a:p>
                  </a:txBody>
                  <a:tcPr/>
                </a:tc>
                <a:tc>
                  <a:txBody>
                    <a:bodyPr/>
                    <a:lstStyle/>
                    <a:p>
                      <a:r>
                        <a:rPr lang="en-US" sz="2400" b="1" dirty="0">
                          <a:effectLst>
                            <a:outerShdw blurRad="38100" dist="38100" dir="2700000" algn="tl">
                              <a:srgbClr val="000000">
                                <a:alpha val="43137"/>
                              </a:srgbClr>
                            </a:outerShdw>
                          </a:effectLst>
                        </a:rPr>
                        <a:t>Babesiosis</a:t>
                      </a:r>
                    </a:p>
                  </a:txBody>
                  <a:tcPr/>
                </a:tc>
                <a:extLst>
                  <a:ext uri="{0D108BD9-81ED-4DB2-BD59-A6C34878D82A}">
                    <a16:rowId xmlns:a16="http://schemas.microsoft.com/office/drawing/2014/main" val="1575459737"/>
                  </a:ext>
                </a:extLst>
              </a:tr>
              <a:tr h="762000">
                <a:tc>
                  <a:txBody>
                    <a:bodyPr/>
                    <a:lstStyle/>
                    <a:p>
                      <a:r>
                        <a:rPr lang="en-US" b="1" dirty="0"/>
                        <a:t>Lab abnormalities</a:t>
                      </a:r>
                    </a:p>
                  </a:txBody>
                  <a:tcPr/>
                </a:tc>
                <a:tc>
                  <a:txBody>
                    <a:bodyPr/>
                    <a:lstStyle/>
                    <a:p>
                      <a:r>
                        <a:rPr lang="en-US" sz="1400" dirty="0">
                          <a:sym typeface="Wingdings" panose="05000000000000000000" pitchFamily="2" charset="2"/>
                        </a:rPr>
                        <a:t>transaminases, CRP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WBC, </a:t>
                      </a:r>
                      <a:r>
                        <a:rPr lang="en-US" sz="1400" dirty="0" err="1">
                          <a:sym typeface="Wingdings" panose="05000000000000000000" pitchFamily="2" charset="2"/>
                        </a:rPr>
                        <a:t>Plts</a:t>
                      </a:r>
                      <a:r>
                        <a:rPr lang="en-US" sz="1400" dirty="0">
                          <a:sym typeface="Wingdings" panose="05000000000000000000" pitchFamily="2" charset="2"/>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CSF abnormalities not uncommon</a:t>
                      </a:r>
                    </a:p>
                  </a:txBody>
                  <a:tcPr/>
                </a:tc>
                <a:tc>
                  <a:txBody>
                    <a:bodyPr/>
                    <a:lstStyle/>
                    <a:p>
                      <a:r>
                        <a:rPr lang="en-US" sz="1400" dirty="0">
                          <a:sym typeface="Wingdings" panose="05000000000000000000" pitchFamily="2" charset="2"/>
                        </a:rPr>
                        <a:t>transaminases, CRP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WBC, </a:t>
                      </a:r>
                      <a:r>
                        <a:rPr lang="en-US" sz="1400" dirty="0" err="1">
                          <a:sym typeface="Wingdings" panose="05000000000000000000" pitchFamily="2" charset="2"/>
                        </a:rPr>
                        <a:t>Plts</a:t>
                      </a:r>
                      <a:r>
                        <a:rPr lang="en-US" sz="1400" dirty="0">
                          <a:sym typeface="Wingdings" panose="05000000000000000000" pitchFamily="2" charset="2"/>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CSF abnormalities not uncommon</a:t>
                      </a:r>
                    </a:p>
                  </a:txBody>
                  <a:tcPr/>
                </a:tc>
                <a:tc>
                  <a:txBody>
                    <a:bodyPr/>
                    <a:lstStyle/>
                    <a:p>
                      <a:r>
                        <a:rPr lang="en-US" sz="1400" dirty="0">
                          <a:sym typeface="Wingdings" panose="05000000000000000000" pitchFamily="2" charset="2"/>
                        </a:rPr>
                        <a:t>Anemia, </a:t>
                      </a:r>
                      <a:r>
                        <a:rPr lang="en-US" sz="1400" dirty="0" err="1">
                          <a:sym typeface="Wingdings" panose="05000000000000000000" pitchFamily="2" charset="2"/>
                        </a:rPr>
                        <a:t>Plts</a:t>
                      </a:r>
                      <a:endParaRPr lang="en-US" sz="1400" dirty="0">
                        <a:sym typeface="Wingdings" panose="05000000000000000000" pitchFamily="2" charset="2"/>
                      </a:endParaRPr>
                    </a:p>
                    <a:p>
                      <a:r>
                        <a:rPr lang="en-US" sz="1400" dirty="0">
                          <a:sym typeface="Wingdings" panose="05000000000000000000" pitchFamily="2" charset="2"/>
                        </a:rPr>
                        <a:t>DIC can occur</a:t>
                      </a:r>
                      <a:endParaRPr lang="en-US" sz="1400" dirty="0"/>
                    </a:p>
                  </a:txBody>
                  <a:tcPr/>
                </a:tc>
                <a:extLst>
                  <a:ext uri="{0D108BD9-81ED-4DB2-BD59-A6C34878D82A}">
                    <a16:rowId xmlns:a16="http://schemas.microsoft.com/office/drawing/2014/main" val="2418358310"/>
                  </a:ext>
                </a:extLst>
              </a:tr>
              <a:tr h="838200">
                <a:tc>
                  <a:txBody>
                    <a:bodyPr/>
                    <a:lstStyle/>
                    <a:p>
                      <a:r>
                        <a:rPr lang="en-US" b="1" dirty="0"/>
                        <a:t>Diagnosis</a:t>
                      </a:r>
                    </a:p>
                  </a:txBody>
                  <a:tcPr>
                    <a:solidFill>
                      <a:schemeClr val="accent5">
                        <a:lumMod val="40000"/>
                        <a:lumOff val="60000"/>
                      </a:schemeClr>
                    </a:solidFill>
                  </a:tcPr>
                </a:tc>
                <a:tc>
                  <a:txBody>
                    <a:bodyPr/>
                    <a:lstStyle/>
                    <a:p>
                      <a:r>
                        <a:rPr lang="en-US" sz="1600" b="1" dirty="0"/>
                        <a:t>Blood PCR</a:t>
                      </a:r>
                    </a:p>
                    <a:p>
                      <a:r>
                        <a:rPr lang="en-US" sz="1400" dirty="0"/>
                        <a:t>Serology</a:t>
                      </a:r>
                    </a:p>
                    <a:p>
                      <a:r>
                        <a:rPr lang="en-US" sz="1400" dirty="0"/>
                        <a:t>Smear with morulae (cluster of organism) – less common</a:t>
                      </a:r>
                    </a:p>
                  </a:txBody>
                  <a:tcPr>
                    <a:solidFill>
                      <a:schemeClr val="accent5">
                        <a:lumMod val="40000"/>
                        <a:lumOff val="60000"/>
                      </a:schemeClr>
                    </a:solidFill>
                  </a:tcPr>
                </a:tc>
                <a:tc>
                  <a:txBody>
                    <a:bodyPr/>
                    <a:lstStyle/>
                    <a:p>
                      <a:r>
                        <a:rPr lang="en-US" sz="1600" b="1" dirty="0"/>
                        <a:t>Blood PCR</a:t>
                      </a:r>
                    </a:p>
                    <a:p>
                      <a:r>
                        <a:rPr lang="en-US" sz="1400" dirty="0"/>
                        <a:t>Serology</a:t>
                      </a:r>
                    </a:p>
                  </a:txBody>
                  <a:tcPr>
                    <a:solidFill>
                      <a:schemeClr val="accent5">
                        <a:lumMod val="40000"/>
                        <a:lumOff val="60000"/>
                      </a:schemeClr>
                    </a:solidFill>
                  </a:tcPr>
                </a:tc>
                <a:tc>
                  <a:txBody>
                    <a:bodyPr/>
                    <a:lstStyle/>
                    <a:p>
                      <a:r>
                        <a:rPr lang="en-US" sz="1600" b="1" dirty="0"/>
                        <a:t>Blood PCR</a:t>
                      </a:r>
                    </a:p>
                    <a:p>
                      <a:r>
                        <a:rPr lang="en-US" sz="1400" dirty="0"/>
                        <a:t>Blood smear </a:t>
                      </a:r>
                      <a:br>
                        <a:rPr lang="en-US" sz="1400" dirty="0"/>
                      </a:br>
                      <a:r>
                        <a:rPr lang="en-US" sz="1400" dirty="0"/>
                        <a:t>(Maltese-cross forms)</a:t>
                      </a:r>
                    </a:p>
                    <a:p>
                      <a:r>
                        <a:rPr lang="en-US" sz="1400" dirty="0"/>
                        <a:t>CDC – </a:t>
                      </a:r>
                      <a:r>
                        <a:rPr lang="en-US" sz="1400" dirty="0" err="1"/>
                        <a:t>molec</a:t>
                      </a:r>
                      <a:r>
                        <a:rPr lang="en-US" sz="1400" dirty="0"/>
                        <a:t> &amp; serologic</a:t>
                      </a:r>
                    </a:p>
                  </a:txBody>
                  <a:tcPr>
                    <a:solidFill>
                      <a:schemeClr val="accent5">
                        <a:lumMod val="40000"/>
                        <a:lumOff val="60000"/>
                      </a:schemeClr>
                    </a:solidFill>
                  </a:tcPr>
                </a:tc>
                <a:extLst>
                  <a:ext uri="{0D108BD9-81ED-4DB2-BD59-A6C34878D82A}">
                    <a16:rowId xmlns:a16="http://schemas.microsoft.com/office/drawing/2014/main" val="2729032694"/>
                  </a:ext>
                </a:extLst>
              </a:tr>
              <a:tr h="914400">
                <a:tc>
                  <a:txBody>
                    <a:bodyPr/>
                    <a:lstStyle/>
                    <a:p>
                      <a:r>
                        <a:rPr lang="en-US" b="1" dirty="0"/>
                        <a:t>Treatment</a:t>
                      </a:r>
                    </a:p>
                  </a:txBody>
                  <a:tcPr>
                    <a:solidFill>
                      <a:schemeClr val="accent5">
                        <a:lumMod val="40000"/>
                        <a:lumOff val="60000"/>
                      </a:schemeClr>
                    </a:solidFill>
                  </a:tcPr>
                </a:tc>
                <a:tc>
                  <a:txBody>
                    <a:bodyPr/>
                    <a:lstStyle/>
                    <a:p>
                      <a:r>
                        <a:rPr lang="en-US" sz="1400" dirty="0"/>
                        <a:t>5 – 10 days, continue at least 3 days after defervesce</a:t>
                      </a:r>
                    </a:p>
                    <a:p>
                      <a:endParaRPr lang="en-US" sz="1400" dirty="0"/>
                    </a:p>
                    <a:p>
                      <a:r>
                        <a:rPr lang="en-US" sz="1600" b="1" dirty="0"/>
                        <a:t>Doxycycline (PO preferred)</a:t>
                      </a:r>
                    </a:p>
                  </a:txBody>
                  <a:tcPr>
                    <a:solidFill>
                      <a:schemeClr val="accent5">
                        <a:lumMod val="40000"/>
                        <a:lumOff val="60000"/>
                      </a:schemeClr>
                    </a:solidFill>
                  </a:tcPr>
                </a:tc>
                <a:tc>
                  <a:txBody>
                    <a:bodyPr/>
                    <a:lstStyle/>
                    <a:p>
                      <a:r>
                        <a:rPr lang="en-US" sz="1400" dirty="0"/>
                        <a:t>5 – 10 days, continue at least 3 days after defervesce</a:t>
                      </a:r>
                    </a:p>
                    <a:p>
                      <a:endParaRPr lang="en-US" sz="1400" dirty="0"/>
                    </a:p>
                    <a:p>
                      <a:r>
                        <a:rPr lang="en-US" sz="1600" b="1" dirty="0"/>
                        <a:t>Doxycycline (PO preferred)</a:t>
                      </a:r>
                    </a:p>
                  </a:txBody>
                  <a:tcPr>
                    <a:solidFill>
                      <a:schemeClr val="accent5">
                        <a:lumMod val="40000"/>
                        <a:lumOff val="60000"/>
                      </a:schemeClr>
                    </a:solidFill>
                  </a:tcPr>
                </a:tc>
                <a:tc>
                  <a:txBody>
                    <a:bodyPr/>
                    <a:lstStyle/>
                    <a:p>
                      <a:r>
                        <a:rPr lang="en-US" sz="1400" dirty="0"/>
                        <a:t>7-10 days total</a:t>
                      </a:r>
                    </a:p>
                    <a:p>
                      <a:r>
                        <a:rPr lang="en-US" sz="1600" b="1" dirty="0"/>
                        <a:t>Clindamycin + PO Quinine </a:t>
                      </a:r>
                    </a:p>
                    <a:p>
                      <a:r>
                        <a:rPr lang="en-US" sz="1600" b="1" dirty="0"/>
                        <a:t>OR</a:t>
                      </a:r>
                    </a:p>
                    <a:p>
                      <a:r>
                        <a:rPr lang="en-US" sz="1600" b="1" dirty="0"/>
                        <a:t>Atovaquone + </a:t>
                      </a:r>
                      <a:r>
                        <a:rPr lang="en-US" sz="1600" b="1" dirty="0" err="1"/>
                        <a:t>azithro</a:t>
                      </a:r>
                      <a:br>
                        <a:rPr lang="en-US" sz="1600" b="1" dirty="0"/>
                      </a:br>
                      <a:endParaRPr lang="en-US" sz="1600" b="1" dirty="0"/>
                    </a:p>
                    <a:p>
                      <a:r>
                        <a:rPr lang="en-US" sz="1400" dirty="0"/>
                        <a:t>Consider exchange transfusion if parasitemia &gt;10% or severely ill</a:t>
                      </a:r>
                    </a:p>
                  </a:txBody>
                  <a:tcPr>
                    <a:solidFill>
                      <a:schemeClr val="accent5">
                        <a:lumMod val="40000"/>
                        <a:lumOff val="60000"/>
                      </a:schemeClr>
                    </a:solidFill>
                  </a:tcPr>
                </a:tc>
                <a:extLst>
                  <a:ext uri="{0D108BD9-81ED-4DB2-BD59-A6C34878D82A}">
                    <a16:rowId xmlns:a16="http://schemas.microsoft.com/office/drawing/2014/main" val="142281603"/>
                  </a:ext>
                </a:extLst>
              </a:tr>
              <a:tr h="411480">
                <a:tc>
                  <a:txBody>
                    <a:bodyPr/>
                    <a:lstStyle/>
                    <a:p>
                      <a:r>
                        <a:rPr lang="en-US" b="1" dirty="0"/>
                        <a:t>Follow-up</a:t>
                      </a:r>
                    </a:p>
                  </a:txBody>
                  <a:tcPr/>
                </a:tc>
                <a:tc>
                  <a:txBody>
                    <a:bodyPr/>
                    <a:lstStyle/>
                    <a:p>
                      <a:r>
                        <a:rPr lang="en-US" sz="1400" dirty="0"/>
                        <a:t>Fatigue common</a:t>
                      </a:r>
                    </a:p>
                  </a:txBody>
                  <a:tcPr/>
                </a:tc>
                <a:tc>
                  <a:txBody>
                    <a:bodyPr/>
                    <a:lstStyle/>
                    <a:p>
                      <a:r>
                        <a:rPr lang="en-US" sz="1400" dirty="0"/>
                        <a:t>Neurologic sequalae</a:t>
                      </a:r>
                    </a:p>
                    <a:p>
                      <a:r>
                        <a:rPr lang="en-US" sz="1400" dirty="0"/>
                        <a:t>Fatigue common</a:t>
                      </a:r>
                    </a:p>
                  </a:txBody>
                  <a:tcPr/>
                </a:tc>
                <a:tc>
                  <a:txBody>
                    <a:bodyPr/>
                    <a:lstStyle/>
                    <a:p>
                      <a:endParaRPr lang="en-US" sz="1400" dirty="0"/>
                    </a:p>
                  </a:txBody>
                  <a:tcPr/>
                </a:tc>
                <a:extLst>
                  <a:ext uri="{0D108BD9-81ED-4DB2-BD59-A6C34878D82A}">
                    <a16:rowId xmlns:a16="http://schemas.microsoft.com/office/drawing/2014/main" val="2911340085"/>
                  </a:ext>
                </a:extLst>
              </a:tr>
              <a:tr h="914400">
                <a:tc>
                  <a:txBody>
                    <a:bodyPr/>
                    <a:lstStyle/>
                    <a:p>
                      <a:r>
                        <a:rPr lang="en-US" b="1" dirty="0"/>
                        <a:t>Notes</a:t>
                      </a:r>
                    </a:p>
                  </a:txBody>
                  <a:tcPr/>
                </a:tc>
                <a:tc>
                  <a:txBody>
                    <a:bodyPr/>
                    <a:lstStyle/>
                    <a:p>
                      <a:r>
                        <a:rPr lang="en-US" sz="1400" dirty="0"/>
                        <a:t>&lt;1% case fatality</a:t>
                      </a:r>
                    </a:p>
                    <a:p>
                      <a:endParaRPr lang="en-US" sz="1400" dirty="0"/>
                    </a:p>
                    <a:p>
                      <a:r>
                        <a:rPr lang="en-US" sz="1400" dirty="0"/>
                        <a:t>TMP/SMX may worsen disease, increase death</a:t>
                      </a:r>
                    </a:p>
                  </a:txBody>
                  <a:tcPr/>
                </a:tc>
                <a:tc>
                  <a:txBody>
                    <a:bodyPr/>
                    <a:lstStyle/>
                    <a:p>
                      <a:r>
                        <a:rPr lang="en-US" sz="1400" i="1" dirty="0"/>
                        <a:t>E. </a:t>
                      </a:r>
                      <a:r>
                        <a:rPr lang="en-US" sz="1400" i="1" dirty="0" err="1"/>
                        <a:t>chaffeensis</a:t>
                      </a:r>
                      <a:r>
                        <a:rPr lang="en-US" sz="1400" i="1" dirty="0"/>
                        <a:t> </a:t>
                      </a:r>
                      <a:r>
                        <a:rPr lang="en-US" sz="1400" dirty="0"/>
                        <a:t>– 1-3% case fatality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TMP/SMX may worsen disease, increase death</a:t>
                      </a:r>
                    </a:p>
                  </a:txBody>
                  <a:tcPr/>
                </a:tc>
                <a:tc>
                  <a:txBody>
                    <a:bodyPr/>
                    <a:lstStyle/>
                    <a:p>
                      <a:r>
                        <a:rPr lang="en-US" sz="1400" dirty="0" err="1"/>
                        <a:t>Asplenic</a:t>
                      </a:r>
                      <a:r>
                        <a:rPr lang="en-US" sz="1400" dirty="0"/>
                        <a:t> patients higher risk for severe disease</a:t>
                      </a:r>
                      <a:br>
                        <a:rPr lang="en-US" sz="1400" dirty="0"/>
                      </a:br>
                      <a:br>
                        <a:rPr lang="en-US" sz="1400" dirty="0"/>
                      </a:br>
                      <a:r>
                        <a:rPr lang="en-US" sz="1400" dirty="0"/>
                        <a:t>Congenital infection</a:t>
                      </a:r>
                    </a:p>
                  </a:txBody>
                  <a:tcPr/>
                </a:tc>
                <a:extLst>
                  <a:ext uri="{0D108BD9-81ED-4DB2-BD59-A6C34878D82A}">
                    <a16:rowId xmlns:a16="http://schemas.microsoft.com/office/drawing/2014/main" val="1434812250"/>
                  </a:ext>
                </a:extLst>
              </a:tr>
            </a:tbl>
          </a:graphicData>
        </a:graphic>
      </p:graphicFrame>
      <p:sp>
        <p:nvSpPr>
          <p:cNvPr id="6" name="Rectangle 5">
            <a:extLst>
              <a:ext uri="{FF2B5EF4-FFF2-40B4-BE49-F238E27FC236}">
                <a16:creationId xmlns:a16="http://schemas.microsoft.com/office/drawing/2014/main" id="{D77EE7D5-9811-4FF6-85D1-44DF9EFE2551}"/>
              </a:ext>
            </a:extLst>
          </p:cNvPr>
          <p:cNvSpPr/>
          <p:nvPr/>
        </p:nvSpPr>
        <p:spPr>
          <a:xfrm>
            <a:off x="256394" y="5105400"/>
            <a:ext cx="1163195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9EE8C54A-B3B4-481B-B905-B696D783AA2F}"/>
              </a:ext>
            </a:extLst>
          </p:cNvPr>
          <p:cNvSpPr txBox="1"/>
          <p:nvPr/>
        </p:nvSpPr>
        <p:spPr>
          <a:xfrm>
            <a:off x="609600" y="4495800"/>
            <a:ext cx="7924800" cy="369332"/>
          </a:xfrm>
          <a:prstGeom prst="rect">
            <a:avLst/>
          </a:prstGeom>
          <a:solidFill>
            <a:schemeClr val="accent5">
              <a:lumMod val="75000"/>
            </a:schemeClr>
          </a:solid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DO NOT WAIT for test result if considering </a:t>
            </a:r>
            <a:r>
              <a:rPr lang="en-US" b="1" dirty="0" err="1">
                <a:solidFill>
                  <a:schemeClr val="bg1"/>
                </a:solidFill>
                <a:effectLst>
                  <a:outerShdw blurRad="38100" dist="38100" dir="2700000" algn="tl">
                    <a:srgbClr val="000000">
                      <a:alpha val="43137"/>
                    </a:srgbClr>
                  </a:outerShdw>
                </a:effectLst>
              </a:rPr>
              <a:t>Anaplasma</a:t>
            </a:r>
            <a:r>
              <a:rPr lang="en-US" b="1" dirty="0">
                <a:solidFill>
                  <a:schemeClr val="bg1"/>
                </a:solidFill>
                <a:effectLst>
                  <a:outerShdw blurRad="38100" dist="38100" dir="2700000" algn="tl">
                    <a:srgbClr val="000000">
                      <a:alpha val="43137"/>
                    </a:srgbClr>
                  </a:outerShdw>
                </a:effectLst>
              </a:rPr>
              <a:t> or </a:t>
            </a:r>
            <a:r>
              <a:rPr lang="en-US" b="1" dirty="0" err="1">
                <a:solidFill>
                  <a:schemeClr val="bg1"/>
                </a:solidFill>
                <a:effectLst>
                  <a:outerShdw blurRad="38100" dist="38100" dir="2700000" algn="tl">
                    <a:srgbClr val="000000">
                      <a:alpha val="43137"/>
                    </a:srgbClr>
                  </a:outerShdw>
                </a:effectLst>
              </a:rPr>
              <a:t>Ehrlichia</a:t>
            </a:r>
            <a:r>
              <a:rPr lang="en-US" b="1" dirty="0">
                <a:solidFill>
                  <a:schemeClr val="bg1"/>
                </a:solidFill>
                <a:effectLst>
                  <a:outerShdw blurRad="38100" dist="38100" dir="2700000" algn="tl">
                    <a:srgbClr val="000000">
                      <a:alpha val="43137"/>
                    </a:srgbClr>
                  </a:outerShdw>
                </a:effectLst>
              </a:rPr>
              <a:t> – just TREAT</a:t>
            </a:r>
          </a:p>
        </p:txBody>
      </p:sp>
    </p:spTree>
    <p:extLst>
      <p:ext uri="{BB962C8B-B14F-4D97-AF65-F5344CB8AC3E}">
        <p14:creationId xmlns:p14="http://schemas.microsoft.com/office/powerpoint/2010/main" val="1855131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7FD176-87A2-4319-9FA4-F3DAE896496E}"/>
              </a:ext>
            </a:extLst>
          </p:cNvPr>
          <p:cNvSpPr>
            <a:spLocks noGrp="1"/>
          </p:cNvSpPr>
          <p:nvPr>
            <p:ph type="title"/>
          </p:nvPr>
        </p:nvSpPr>
        <p:spPr>
          <a:xfrm>
            <a:off x="457200" y="152399"/>
            <a:ext cx="8515815" cy="609601"/>
          </a:xfrm>
        </p:spPr>
        <p:txBody>
          <a:bodyPr>
            <a:normAutofit fontScale="90000"/>
          </a:bodyPr>
          <a:lstStyle/>
          <a:p>
            <a:r>
              <a:rPr lang="en-US" sz="3600" b="1" dirty="0">
                <a:effectLst>
                  <a:outerShdw blurRad="38100" dist="38100" dir="2700000" algn="tl">
                    <a:srgbClr val="000000">
                      <a:alpha val="43137"/>
                    </a:srgbClr>
                  </a:outerShdw>
                </a:effectLst>
              </a:rPr>
              <a:t>Anaplasmosis, Ehrlichiosis and Babesiosis</a:t>
            </a:r>
          </a:p>
        </p:txBody>
      </p:sp>
      <p:graphicFrame>
        <p:nvGraphicFramePr>
          <p:cNvPr id="7" name="Table 6">
            <a:extLst>
              <a:ext uri="{FF2B5EF4-FFF2-40B4-BE49-F238E27FC236}">
                <a16:creationId xmlns:a16="http://schemas.microsoft.com/office/drawing/2014/main" id="{C68110F7-DB47-4B49-8D80-BDE7B6949E3F}"/>
              </a:ext>
            </a:extLst>
          </p:cNvPr>
          <p:cNvGraphicFramePr>
            <a:graphicFrameLocks noGrp="1"/>
          </p:cNvGraphicFramePr>
          <p:nvPr>
            <p:extLst>
              <p:ext uri="{D42A27DB-BD31-4B8C-83A1-F6EECF244321}">
                <p14:modId xmlns:p14="http://schemas.microsoft.com/office/powerpoint/2010/main" val="2863345677"/>
              </p:ext>
            </p:extLst>
          </p:nvPr>
        </p:nvGraphicFramePr>
        <p:xfrm>
          <a:off x="457200" y="1127760"/>
          <a:ext cx="11201401" cy="5440680"/>
        </p:xfrm>
        <a:graphic>
          <a:graphicData uri="http://schemas.openxmlformats.org/drawingml/2006/table">
            <a:tbl>
              <a:tblPr firstRow="1" bandRow="1">
                <a:tableStyleId>{5C22544A-7EE6-4342-B048-85BDC9FD1C3A}</a:tableStyleId>
              </a:tblPr>
              <a:tblGrid>
                <a:gridCol w="2537196">
                  <a:extLst>
                    <a:ext uri="{9D8B030D-6E8A-4147-A177-3AD203B41FA5}">
                      <a16:colId xmlns:a16="http://schemas.microsoft.com/office/drawing/2014/main" val="3187702175"/>
                    </a:ext>
                  </a:extLst>
                </a:gridCol>
                <a:gridCol w="2994853">
                  <a:extLst>
                    <a:ext uri="{9D8B030D-6E8A-4147-A177-3AD203B41FA5}">
                      <a16:colId xmlns:a16="http://schemas.microsoft.com/office/drawing/2014/main" val="3731940056"/>
                    </a:ext>
                  </a:extLst>
                </a:gridCol>
                <a:gridCol w="2869002">
                  <a:extLst>
                    <a:ext uri="{9D8B030D-6E8A-4147-A177-3AD203B41FA5}">
                      <a16:colId xmlns:a16="http://schemas.microsoft.com/office/drawing/2014/main" val="3018196349"/>
                    </a:ext>
                  </a:extLst>
                </a:gridCol>
                <a:gridCol w="2800350">
                  <a:extLst>
                    <a:ext uri="{9D8B030D-6E8A-4147-A177-3AD203B41FA5}">
                      <a16:colId xmlns:a16="http://schemas.microsoft.com/office/drawing/2014/main" val="217904893"/>
                    </a:ext>
                  </a:extLst>
                </a:gridCol>
              </a:tblGrid>
              <a:tr h="533400">
                <a:tc>
                  <a:txBody>
                    <a:bodyPr/>
                    <a:lstStyle/>
                    <a:p>
                      <a:endParaRPr lang="en-US" dirty="0"/>
                    </a:p>
                  </a:txBody>
                  <a:tcPr/>
                </a:tc>
                <a:tc>
                  <a:txBody>
                    <a:bodyPr/>
                    <a:lstStyle/>
                    <a:p>
                      <a:r>
                        <a:rPr lang="en-US" sz="2400" b="1" dirty="0">
                          <a:effectLst>
                            <a:outerShdw blurRad="38100" dist="38100" dir="2700000" algn="tl">
                              <a:srgbClr val="000000">
                                <a:alpha val="43137"/>
                              </a:srgbClr>
                            </a:outerShdw>
                          </a:effectLst>
                        </a:rPr>
                        <a:t>Anaplasmosis</a:t>
                      </a:r>
                    </a:p>
                  </a:txBody>
                  <a:tcPr/>
                </a:tc>
                <a:tc>
                  <a:txBody>
                    <a:bodyPr/>
                    <a:lstStyle/>
                    <a:p>
                      <a:r>
                        <a:rPr lang="en-US" sz="2400" b="1" dirty="0">
                          <a:effectLst>
                            <a:outerShdw blurRad="38100" dist="38100" dir="2700000" algn="tl">
                              <a:srgbClr val="000000">
                                <a:alpha val="43137"/>
                              </a:srgbClr>
                            </a:outerShdw>
                          </a:effectLst>
                        </a:rPr>
                        <a:t>Ehrlichiosis</a:t>
                      </a:r>
                    </a:p>
                  </a:txBody>
                  <a:tcPr/>
                </a:tc>
                <a:tc>
                  <a:txBody>
                    <a:bodyPr/>
                    <a:lstStyle/>
                    <a:p>
                      <a:r>
                        <a:rPr lang="en-US" sz="2400" b="1" dirty="0">
                          <a:effectLst>
                            <a:outerShdw blurRad="38100" dist="38100" dir="2700000" algn="tl">
                              <a:srgbClr val="000000">
                                <a:alpha val="43137"/>
                              </a:srgbClr>
                            </a:outerShdw>
                          </a:effectLst>
                        </a:rPr>
                        <a:t>Babesiosis</a:t>
                      </a:r>
                    </a:p>
                  </a:txBody>
                  <a:tcPr/>
                </a:tc>
                <a:extLst>
                  <a:ext uri="{0D108BD9-81ED-4DB2-BD59-A6C34878D82A}">
                    <a16:rowId xmlns:a16="http://schemas.microsoft.com/office/drawing/2014/main" val="1575459737"/>
                  </a:ext>
                </a:extLst>
              </a:tr>
              <a:tr h="762000">
                <a:tc>
                  <a:txBody>
                    <a:bodyPr/>
                    <a:lstStyle/>
                    <a:p>
                      <a:r>
                        <a:rPr lang="en-US" b="1" dirty="0"/>
                        <a:t>Lab abnormalities</a:t>
                      </a:r>
                    </a:p>
                  </a:txBody>
                  <a:tcPr/>
                </a:tc>
                <a:tc>
                  <a:txBody>
                    <a:bodyPr/>
                    <a:lstStyle/>
                    <a:p>
                      <a:r>
                        <a:rPr lang="en-US" sz="1400" dirty="0">
                          <a:sym typeface="Wingdings" panose="05000000000000000000" pitchFamily="2" charset="2"/>
                        </a:rPr>
                        <a:t>transaminases, CRP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WBC, </a:t>
                      </a:r>
                      <a:r>
                        <a:rPr lang="en-US" sz="1400" dirty="0" err="1">
                          <a:sym typeface="Wingdings" panose="05000000000000000000" pitchFamily="2" charset="2"/>
                        </a:rPr>
                        <a:t>Plts</a:t>
                      </a:r>
                      <a:r>
                        <a:rPr lang="en-US" sz="1400" dirty="0">
                          <a:sym typeface="Wingdings" panose="05000000000000000000" pitchFamily="2" charset="2"/>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CSF abnormalities not uncommon</a:t>
                      </a:r>
                    </a:p>
                  </a:txBody>
                  <a:tcPr/>
                </a:tc>
                <a:tc>
                  <a:txBody>
                    <a:bodyPr/>
                    <a:lstStyle/>
                    <a:p>
                      <a:r>
                        <a:rPr lang="en-US" sz="1400" dirty="0">
                          <a:sym typeface="Wingdings" panose="05000000000000000000" pitchFamily="2" charset="2"/>
                        </a:rPr>
                        <a:t>transaminases, CRP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WBC, </a:t>
                      </a:r>
                      <a:r>
                        <a:rPr lang="en-US" sz="1400" dirty="0" err="1">
                          <a:sym typeface="Wingdings" panose="05000000000000000000" pitchFamily="2" charset="2"/>
                        </a:rPr>
                        <a:t>Plts</a:t>
                      </a:r>
                      <a:r>
                        <a:rPr lang="en-US" sz="1400" dirty="0">
                          <a:sym typeface="Wingdings" panose="05000000000000000000" pitchFamily="2" charset="2"/>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CSF abnormalities not uncommon</a:t>
                      </a:r>
                    </a:p>
                  </a:txBody>
                  <a:tcPr/>
                </a:tc>
                <a:tc>
                  <a:txBody>
                    <a:bodyPr/>
                    <a:lstStyle/>
                    <a:p>
                      <a:r>
                        <a:rPr lang="en-US" sz="1400" dirty="0">
                          <a:sym typeface="Wingdings" panose="05000000000000000000" pitchFamily="2" charset="2"/>
                        </a:rPr>
                        <a:t>Anemia, </a:t>
                      </a:r>
                      <a:r>
                        <a:rPr lang="en-US" sz="1400" dirty="0" err="1">
                          <a:sym typeface="Wingdings" panose="05000000000000000000" pitchFamily="2" charset="2"/>
                        </a:rPr>
                        <a:t>Plts</a:t>
                      </a:r>
                      <a:endParaRPr lang="en-US" sz="1400" dirty="0">
                        <a:sym typeface="Wingdings" panose="05000000000000000000" pitchFamily="2" charset="2"/>
                      </a:endParaRPr>
                    </a:p>
                    <a:p>
                      <a:r>
                        <a:rPr lang="en-US" sz="1400" dirty="0">
                          <a:sym typeface="Wingdings" panose="05000000000000000000" pitchFamily="2" charset="2"/>
                        </a:rPr>
                        <a:t>DIC can occur</a:t>
                      </a:r>
                      <a:endParaRPr lang="en-US" sz="1400" dirty="0"/>
                    </a:p>
                  </a:txBody>
                  <a:tcPr/>
                </a:tc>
                <a:extLst>
                  <a:ext uri="{0D108BD9-81ED-4DB2-BD59-A6C34878D82A}">
                    <a16:rowId xmlns:a16="http://schemas.microsoft.com/office/drawing/2014/main" val="2418358310"/>
                  </a:ext>
                </a:extLst>
              </a:tr>
              <a:tr h="838200">
                <a:tc>
                  <a:txBody>
                    <a:bodyPr/>
                    <a:lstStyle/>
                    <a:p>
                      <a:r>
                        <a:rPr lang="en-US" b="1" dirty="0"/>
                        <a:t>Diagnosis</a:t>
                      </a:r>
                    </a:p>
                  </a:txBody>
                  <a:tcPr>
                    <a:solidFill>
                      <a:schemeClr val="accent5">
                        <a:lumMod val="40000"/>
                        <a:lumOff val="60000"/>
                      </a:schemeClr>
                    </a:solidFill>
                  </a:tcPr>
                </a:tc>
                <a:tc>
                  <a:txBody>
                    <a:bodyPr/>
                    <a:lstStyle/>
                    <a:p>
                      <a:r>
                        <a:rPr lang="en-US" sz="1600" b="1" dirty="0"/>
                        <a:t>Blood PCR</a:t>
                      </a:r>
                    </a:p>
                    <a:p>
                      <a:r>
                        <a:rPr lang="en-US" sz="1400" dirty="0"/>
                        <a:t>Serology</a:t>
                      </a:r>
                    </a:p>
                    <a:p>
                      <a:r>
                        <a:rPr lang="en-US" sz="1400" dirty="0"/>
                        <a:t>Smear with morulae (cluster of organism) – less common</a:t>
                      </a:r>
                    </a:p>
                  </a:txBody>
                  <a:tcPr>
                    <a:solidFill>
                      <a:schemeClr val="accent5">
                        <a:lumMod val="40000"/>
                        <a:lumOff val="60000"/>
                      </a:schemeClr>
                    </a:solidFill>
                  </a:tcPr>
                </a:tc>
                <a:tc>
                  <a:txBody>
                    <a:bodyPr/>
                    <a:lstStyle/>
                    <a:p>
                      <a:r>
                        <a:rPr lang="en-US" sz="1600" b="1" dirty="0"/>
                        <a:t>Blood PCR</a:t>
                      </a:r>
                    </a:p>
                    <a:p>
                      <a:r>
                        <a:rPr lang="en-US" sz="1400" dirty="0"/>
                        <a:t>Serology</a:t>
                      </a:r>
                    </a:p>
                  </a:txBody>
                  <a:tcPr>
                    <a:solidFill>
                      <a:schemeClr val="accent5">
                        <a:lumMod val="40000"/>
                        <a:lumOff val="60000"/>
                      </a:schemeClr>
                    </a:solidFill>
                  </a:tcPr>
                </a:tc>
                <a:tc>
                  <a:txBody>
                    <a:bodyPr/>
                    <a:lstStyle/>
                    <a:p>
                      <a:r>
                        <a:rPr lang="en-US" sz="1600" b="1" dirty="0"/>
                        <a:t>Blood PCR</a:t>
                      </a:r>
                    </a:p>
                    <a:p>
                      <a:r>
                        <a:rPr lang="en-US" sz="1400" dirty="0"/>
                        <a:t>Blood smear </a:t>
                      </a:r>
                      <a:br>
                        <a:rPr lang="en-US" sz="1400" dirty="0"/>
                      </a:br>
                      <a:r>
                        <a:rPr lang="en-US" sz="1400" dirty="0"/>
                        <a:t>(Maltese-cross forms)</a:t>
                      </a:r>
                    </a:p>
                    <a:p>
                      <a:r>
                        <a:rPr lang="en-US" sz="1400" dirty="0"/>
                        <a:t>CDC – </a:t>
                      </a:r>
                      <a:r>
                        <a:rPr lang="en-US" sz="1400" dirty="0" err="1"/>
                        <a:t>molec</a:t>
                      </a:r>
                      <a:r>
                        <a:rPr lang="en-US" sz="1400" dirty="0"/>
                        <a:t> &amp; serologic</a:t>
                      </a:r>
                    </a:p>
                  </a:txBody>
                  <a:tcPr>
                    <a:solidFill>
                      <a:schemeClr val="accent5">
                        <a:lumMod val="40000"/>
                        <a:lumOff val="60000"/>
                      </a:schemeClr>
                    </a:solidFill>
                  </a:tcPr>
                </a:tc>
                <a:extLst>
                  <a:ext uri="{0D108BD9-81ED-4DB2-BD59-A6C34878D82A}">
                    <a16:rowId xmlns:a16="http://schemas.microsoft.com/office/drawing/2014/main" val="2729032694"/>
                  </a:ext>
                </a:extLst>
              </a:tr>
              <a:tr h="914400">
                <a:tc>
                  <a:txBody>
                    <a:bodyPr/>
                    <a:lstStyle/>
                    <a:p>
                      <a:r>
                        <a:rPr lang="en-US" b="1" dirty="0"/>
                        <a:t>Treatment</a:t>
                      </a:r>
                    </a:p>
                  </a:txBody>
                  <a:tcPr>
                    <a:solidFill>
                      <a:schemeClr val="accent5">
                        <a:lumMod val="40000"/>
                        <a:lumOff val="60000"/>
                      </a:schemeClr>
                    </a:solidFill>
                  </a:tcPr>
                </a:tc>
                <a:tc>
                  <a:txBody>
                    <a:bodyPr/>
                    <a:lstStyle/>
                    <a:p>
                      <a:r>
                        <a:rPr lang="en-US" sz="1400" dirty="0"/>
                        <a:t>5 – 10 days, continue at least 3 days after defervesce</a:t>
                      </a:r>
                    </a:p>
                    <a:p>
                      <a:endParaRPr lang="en-US" sz="1400" dirty="0"/>
                    </a:p>
                    <a:p>
                      <a:r>
                        <a:rPr lang="en-US" sz="1600" b="1" dirty="0"/>
                        <a:t>Doxycycline (PO preferred)</a:t>
                      </a:r>
                    </a:p>
                  </a:txBody>
                  <a:tcPr>
                    <a:solidFill>
                      <a:schemeClr val="accent5">
                        <a:lumMod val="40000"/>
                        <a:lumOff val="60000"/>
                      </a:schemeClr>
                    </a:solidFill>
                  </a:tcPr>
                </a:tc>
                <a:tc>
                  <a:txBody>
                    <a:bodyPr/>
                    <a:lstStyle/>
                    <a:p>
                      <a:r>
                        <a:rPr lang="en-US" sz="1400" dirty="0"/>
                        <a:t>5 – 10 days, continue at least 3 days after defervesce</a:t>
                      </a:r>
                    </a:p>
                    <a:p>
                      <a:endParaRPr lang="en-US" sz="1400" dirty="0"/>
                    </a:p>
                    <a:p>
                      <a:r>
                        <a:rPr lang="en-US" sz="1600" b="1" dirty="0"/>
                        <a:t>Doxycycline (PO preferred)</a:t>
                      </a:r>
                    </a:p>
                  </a:txBody>
                  <a:tcPr>
                    <a:solidFill>
                      <a:schemeClr val="accent5">
                        <a:lumMod val="40000"/>
                        <a:lumOff val="60000"/>
                      </a:schemeClr>
                    </a:solidFill>
                  </a:tcPr>
                </a:tc>
                <a:tc>
                  <a:txBody>
                    <a:bodyPr/>
                    <a:lstStyle/>
                    <a:p>
                      <a:r>
                        <a:rPr lang="en-US" sz="1400" dirty="0"/>
                        <a:t>7-10 days total</a:t>
                      </a:r>
                    </a:p>
                    <a:p>
                      <a:r>
                        <a:rPr lang="en-US" sz="1600" b="1" dirty="0"/>
                        <a:t>Clindamycin + PO Quinine </a:t>
                      </a:r>
                    </a:p>
                    <a:p>
                      <a:r>
                        <a:rPr lang="en-US" sz="1600" b="1" dirty="0"/>
                        <a:t>OR</a:t>
                      </a:r>
                    </a:p>
                    <a:p>
                      <a:r>
                        <a:rPr lang="en-US" sz="1600" b="1" dirty="0"/>
                        <a:t>Atovaquone + </a:t>
                      </a:r>
                      <a:r>
                        <a:rPr lang="en-US" sz="1600" b="1" dirty="0" err="1"/>
                        <a:t>azithro</a:t>
                      </a:r>
                      <a:br>
                        <a:rPr lang="en-US" sz="1600" b="1" dirty="0"/>
                      </a:br>
                      <a:endParaRPr lang="en-US" sz="1600" b="1" dirty="0"/>
                    </a:p>
                    <a:p>
                      <a:r>
                        <a:rPr lang="en-US" sz="1400" dirty="0"/>
                        <a:t>Consider exchange transfusion if parasitemia &gt;10% or severely ill</a:t>
                      </a:r>
                    </a:p>
                  </a:txBody>
                  <a:tcPr>
                    <a:solidFill>
                      <a:schemeClr val="accent5">
                        <a:lumMod val="40000"/>
                        <a:lumOff val="60000"/>
                      </a:schemeClr>
                    </a:solidFill>
                  </a:tcPr>
                </a:tc>
                <a:extLst>
                  <a:ext uri="{0D108BD9-81ED-4DB2-BD59-A6C34878D82A}">
                    <a16:rowId xmlns:a16="http://schemas.microsoft.com/office/drawing/2014/main" val="142281603"/>
                  </a:ext>
                </a:extLst>
              </a:tr>
              <a:tr h="411480">
                <a:tc>
                  <a:txBody>
                    <a:bodyPr/>
                    <a:lstStyle/>
                    <a:p>
                      <a:r>
                        <a:rPr lang="en-US" b="1" dirty="0"/>
                        <a:t>Follow-up</a:t>
                      </a:r>
                    </a:p>
                  </a:txBody>
                  <a:tcPr>
                    <a:solidFill>
                      <a:schemeClr val="accent3">
                        <a:lumMod val="20000"/>
                        <a:lumOff val="80000"/>
                      </a:schemeClr>
                    </a:solidFill>
                  </a:tcPr>
                </a:tc>
                <a:tc>
                  <a:txBody>
                    <a:bodyPr/>
                    <a:lstStyle/>
                    <a:p>
                      <a:r>
                        <a:rPr lang="en-US" sz="1400" dirty="0"/>
                        <a:t>Fatigue common</a:t>
                      </a:r>
                    </a:p>
                  </a:txBody>
                  <a:tcPr>
                    <a:solidFill>
                      <a:schemeClr val="accent3">
                        <a:lumMod val="20000"/>
                        <a:lumOff val="80000"/>
                      </a:schemeClr>
                    </a:solidFill>
                  </a:tcPr>
                </a:tc>
                <a:tc>
                  <a:txBody>
                    <a:bodyPr/>
                    <a:lstStyle/>
                    <a:p>
                      <a:r>
                        <a:rPr lang="en-US" sz="1400" dirty="0"/>
                        <a:t>Neurologic sequalae</a:t>
                      </a:r>
                    </a:p>
                    <a:p>
                      <a:r>
                        <a:rPr lang="en-US" sz="1400" dirty="0"/>
                        <a:t>Fatigue common</a:t>
                      </a:r>
                    </a:p>
                  </a:txBody>
                  <a:tcPr>
                    <a:solidFill>
                      <a:schemeClr val="accent3">
                        <a:lumMod val="20000"/>
                        <a:lumOff val="80000"/>
                      </a:schemeClr>
                    </a:solidFill>
                  </a:tcPr>
                </a:tc>
                <a:tc>
                  <a:txBody>
                    <a:bodyPr/>
                    <a:lstStyle/>
                    <a:p>
                      <a:endParaRPr lang="en-US" sz="1400" dirty="0"/>
                    </a:p>
                  </a:txBody>
                  <a:tcPr>
                    <a:solidFill>
                      <a:schemeClr val="accent3">
                        <a:lumMod val="20000"/>
                        <a:lumOff val="80000"/>
                      </a:schemeClr>
                    </a:solidFill>
                  </a:tcPr>
                </a:tc>
                <a:extLst>
                  <a:ext uri="{0D108BD9-81ED-4DB2-BD59-A6C34878D82A}">
                    <a16:rowId xmlns:a16="http://schemas.microsoft.com/office/drawing/2014/main" val="2911340085"/>
                  </a:ext>
                </a:extLst>
              </a:tr>
              <a:tr h="914400">
                <a:tc>
                  <a:txBody>
                    <a:bodyPr/>
                    <a:lstStyle/>
                    <a:p>
                      <a:r>
                        <a:rPr lang="en-US" b="1" dirty="0"/>
                        <a:t>Notes</a:t>
                      </a:r>
                    </a:p>
                  </a:txBody>
                  <a:tcPr>
                    <a:solidFill>
                      <a:schemeClr val="accent3">
                        <a:lumMod val="20000"/>
                        <a:lumOff val="80000"/>
                      </a:schemeClr>
                    </a:solidFill>
                  </a:tcPr>
                </a:tc>
                <a:tc>
                  <a:txBody>
                    <a:bodyPr/>
                    <a:lstStyle/>
                    <a:p>
                      <a:r>
                        <a:rPr lang="en-US" sz="1400" dirty="0"/>
                        <a:t>&lt;1% case fatality</a:t>
                      </a:r>
                    </a:p>
                    <a:p>
                      <a:endParaRPr lang="en-US" sz="1400" dirty="0"/>
                    </a:p>
                    <a:p>
                      <a:r>
                        <a:rPr lang="en-US" sz="1400" dirty="0"/>
                        <a:t>TMP/SMX may worsen disease, increase death</a:t>
                      </a:r>
                    </a:p>
                  </a:txBody>
                  <a:tcPr>
                    <a:solidFill>
                      <a:schemeClr val="accent3">
                        <a:lumMod val="20000"/>
                        <a:lumOff val="80000"/>
                      </a:schemeClr>
                    </a:solidFill>
                  </a:tcPr>
                </a:tc>
                <a:tc>
                  <a:txBody>
                    <a:bodyPr/>
                    <a:lstStyle/>
                    <a:p>
                      <a:r>
                        <a:rPr lang="en-US" sz="1400" i="1" dirty="0"/>
                        <a:t>E. </a:t>
                      </a:r>
                      <a:r>
                        <a:rPr lang="en-US" sz="1400" i="1" dirty="0" err="1"/>
                        <a:t>chaffeensis</a:t>
                      </a:r>
                      <a:r>
                        <a:rPr lang="en-US" sz="1400" i="1" dirty="0"/>
                        <a:t> </a:t>
                      </a:r>
                      <a:r>
                        <a:rPr lang="en-US" sz="1400" dirty="0"/>
                        <a:t>– 1-3% case fatality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TMP/SMX may worsen disease, increase death</a:t>
                      </a:r>
                    </a:p>
                  </a:txBody>
                  <a:tcPr>
                    <a:solidFill>
                      <a:schemeClr val="accent3">
                        <a:lumMod val="20000"/>
                        <a:lumOff val="80000"/>
                      </a:schemeClr>
                    </a:solidFill>
                  </a:tcPr>
                </a:tc>
                <a:tc>
                  <a:txBody>
                    <a:bodyPr/>
                    <a:lstStyle/>
                    <a:p>
                      <a:r>
                        <a:rPr lang="en-US" sz="1400" dirty="0" err="1"/>
                        <a:t>Asplenic</a:t>
                      </a:r>
                      <a:r>
                        <a:rPr lang="en-US" sz="1400" dirty="0"/>
                        <a:t> patients higher risk for severe disease</a:t>
                      </a:r>
                      <a:br>
                        <a:rPr lang="en-US" sz="1400" dirty="0"/>
                      </a:br>
                      <a:br>
                        <a:rPr lang="en-US" sz="1400" dirty="0"/>
                      </a:br>
                      <a:r>
                        <a:rPr lang="en-US" sz="1400" dirty="0"/>
                        <a:t>Congenital infection</a:t>
                      </a:r>
                    </a:p>
                  </a:txBody>
                  <a:tcPr>
                    <a:solidFill>
                      <a:schemeClr val="accent3">
                        <a:lumMod val="20000"/>
                        <a:lumOff val="80000"/>
                      </a:schemeClr>
                    </a:solidFill>
                  </a:tcPr>
                </a:tc>
                <a:extLst>
                  <a:ext uri="{0D108BD9-81ED-4DB2-BD59-A6C34878D82A}">
                    <a16:rowId xmlns:a16="http://schemas.microsoft.com/office/drawing/2014/main" val="1434812250"/>
                  </a:ext>
                </a:extLst>
              </a:tr>
            </a:tbl>
          </a:graphicData>
        </a:graphic>
      </p:graphicFrame>
      <p:sp>
        <p:nvSpPr>
          <p:cNvPr id="2" name="TextBox 1">
            <a:extLst>
              <a:ext uri="{FF2B5EF4-FFF2-40B4-BE49-F238E27FC236}">
                <a16:creationId xmlns:a16="http://schemas.microsoft.com/office/drawing/2014/main" id="{5B3A3AE6-86CC-4705-A649-87683BB57B99}"/>
              </a:ext>
            </a:extLst>
          </p:cNvPr>
          <p:cNvSpPr txBox="1"/>
          <p:nvPr/>
        </p:nvSpPr>
        <p:spPr>
          <a:xfrm>
            <a:off x="609600" y="4495800"/>
            <a:ext cx="7924800" cy="369332"/>
          </a:xfrm>
          <a:prstGeom prst="rect">
            <a:avLst/>
          </a:prstGeom>
          <a:solidFill>
            <a:schemeClr val="accent5">
              <a:lumMod val="75000"/>
            </a:schemeClr>
          </a:solid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DO NOT WAIT for test result if considering </a:t>
            </a:r>
            <a:r>
              <a:rPr lang="en-US" b="1" dirty="0" err="1">
                <a:solidFill>
                  <a:schemeClr val="bg1"/>
                </a:solidFill>
                <a:effectLst>
                  <a:outerShdw blurRad="38100" dist="38100" dir="2700000" algn="tl">
                    <a:srgbClr val="000000">
                      <a:alpha val="43137"/>
                    </a:srgbClr>
                  </a:outerShdw>
                </a:effectLst>
              </a:rPr>
              <a:t>Anaplasma</a:t>
            </a:r>
            <a:r>
              <a:rPr lang="en-US" b="1" dirty="0">
                <a:solidFill>
                  <a:schemeClr val="bg1"/>
                </a:solidFill>
                <a:effectLst>
                  <a:outerShdw blurRad="38100" dist="38100" dir="2700000" algn="tl">
                    <a:srgbClr val="000000">
                      <a:alpha val="43137"/>
                    </a:srgbClr>
                  </a:outerShdw>
                </a:effectLst>
              </a:rPr>
              <a:t> or </a:t>
            </a:r>
            <a:r>
              <a:rPr lang="en-US" b="1" dirty="0" err="1">
                <a:solidFill>
                  <a:schemeClr val="bg1"/>
                </a:solidFill>
                <a:effectLst>
                  <a:outerShdw blurRad="38100" dist="38100" dir="2700000" algn="tl">
                    <a:srgbClr val="000000">
                      <a:alpha val="43137"/>
                    </a:srgbClr>
                  </a:outerShdw>
                </a:effectLst>
              </a:rPr>
              <a:t>Ehrlichia</a:t>
            </a:r>
            <a:r>
              <a:rPr lang="en-US" b="1" dirty="0">
                <a:solidFill>
                  <a:schemeClr val="bg1"/>
                </a:solidFill>
                <a:effectLst>
                  <a:outerShdw blurRad="38100" dist="38100" dir="2700000" algn="tl">
                    <a:srgbClr val="000000">
                      <a:alpha val="43137"/>
                    </a:srgbClr>
                  </a:outerShdw>
                </a:effectLst>
              </a:rPr>
              <a:t> – just TREAT</a:t>
            </a:r>
          </a:p>
        </p:txBody>
      </p:sp>
    </p:spTree>
    <p:extLst>
      <p:ext uri="{BB962C8B-B14F-4D97-AF65-F5344CB8AC3E}">
        <p14:creationId xmlns:p14="http://schemas.microsoft.com/office/powerpoint/2010/main" val="2641955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effectLst>
                  <a:outerShdw blurRad="38100" dist="38100" dir="2700000" algn="tl">
                    <a:srgbClr val="000000">
                      <a:alpha val="43137"/>
                    </a:srgbClr>
                  </a:outerShdw>
                </a:effectLst>
              </a:rPr>
              <a:t>Anaplasmosis in Children</a:t>
            </a:r>
          </a:p>
        </p:txBody>
      </p:sp>
      <p:pic>
        <p:nvPicPr>
          <p:cNvPr id="10" name="Picture 9">
            <a:extLst>
              <a:ext uri="{FF2B5EF4-FFF2-40B4-BE49-F238E27FC236}">
                <a16:creationId xmlns:a16="http://schemas.microsoft.com/office/drawing/2014/main" id="{F37349ED-1471-44E3-9DFA-CCEF98114B8E}"/>
              </a:ext>
            </a:extLst>
          </p:cNvPr>
          <p:cNvPicPr>
            <a:picLocks noChangeAspect="1"/>
          </p:cNvPicPr>
          <p:nvPr/>
        </p:nvPicPr>
        <p:blipFill>
          <a:blip r:embed="rId2"/>
          <a:stretch>
            <a:fillRect/>
          </a:stretch>
        </p:blipFill>
        <p:spPr>
          <a:xfrm>
            <a:off x="5634646" y="1667926"/>
            <a:ext cx="4880954" cy="1608674"/>
          </a:xfrm>
          <a:prstGeom prst="rect">
            <a:avLst/>
          </a:prstGeom>
        </p:spPr>
      </p:pic>
      <p:pic>
        <p:nvPicPr>
          <p:cNvPr id="11" name="Picture 10">
            <a:extLst>
              <a:ext uri="{FF2B5EF4-FFF2-40B4-BE49-F238E27FC236}">
                <a16:creationId xmlns:a16="http://schemas.microsoft.com/office/drawing/2014/main" id="{FF03D52B-01AD-4FB7-9A5A-064909093E04}"/>
              </a:ext>
            </a:extLst>
          </p:cNvPr>
          <p:cNvPicPr>
            <a:picLocks noChangeAspect="1"/>
          </p:cNvPicPr>
          <p:nvPr/>
        </p:nvPicPr>
        <p:blipFill rotWithShape="1">
          <a:blip r:embed="rId3"/>
          <a:srcRect l="2835" t="5195" r="1539"/>
          <a:stretch/>
        </p:blipFill>
        <p:spPr>
          <a:xfrm>
            <a:off x="386212" y="1143000"/>
            <a:ext cx="4677007" cy="4831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a:extLst>
              <a:ext uri="{FF2B5EF4-FFF2-40B4-BE49-F238E27FC236}">
                <a16:creationId xmlns:a16="http://schemas.microsoft.com/office/drawing/2014/main" id="{A47037FD-75E1-45A8-90DA-840981F7EF50}"/>
              </a:ext>
            </a:extLst>
          </p:cNvPr>
          <p:cNvSpPr/>
          <p:nvPr/>
        </p:nvSpPr>
        <p:spPr>
          <a:xfrm>
            <a:off x="5667525" y="3247610"/>
            <a:ext cx="5888498" cy="1785104"/>
          </a:xfrm>
          <a:prstGeom prst="rect">
            <a:avLst/>
          </a:prstGeom>
        </p:spPr>
        <p:txBody>
          <a:bodyPr wrap="square">
            <a:spAutoFit/>
          </a:bodyPr>
          <a:lstStyle/>
          <a:p>
            <a:r>
              <a:rPr lang="en-US" sz="2000" b="1" dirty="0">
                <a:solidFill>
                  <a:schemeClr val="accent6">
                    <a:lumMod val="75000"/>
                  </a:schemeClr>
                </a:solidFill>
              </a:rPr>
              <a:t>Study</a:t>
            </a:r>
          </a:p>
          <a:p>
            <a:pPr marL="285750" indent="-285750">
              <a:buFont typeface="Arial" panose="020B0604020202020204" pitchFamily="34" charset="0"/>
              <a:buChar char="•"/>
            </a:pPr>
            <a:r>
              <a:rPr lang="en-US" dirty="0"/>
              <a:t>Marshfield Clinic Health System (MCHS)</a:t>
            </a:r>
          </a:p>
          <a:p>
            <a:pPr marL="285750" indent="-285750">
              <a:buFont typeface="Arial" panose="020B0604020202020204" pitchFamily="34" charset="0"/>
              <a:buChar char="•"/>
            </a:pPr>
            <a:r>
              <a:rPr lang="en-US" dirty="0"/>
              <a:t>Northern Wisconsin, &gt;50 clinic sites</a:t>
            </a:r>
          </a:p>
          <a:p>
            <a:pPr marL="285750" indent="-285750">
              <a:buFont typeface="Arial" panose="020B0604020202020204" pitchFamily="34" charset="0"/>
              <a:buChar char="•"/>
            </a:pPr>
            <a:r>
              <a:rPr lang="en-US" dirty="0"/>
              <a:t>EMR billing database query + lab result query, with subsequent retrospective chart review</a:t>
            </a:r>
          </a:p>
          <a:p>
            <a:pPr marL="285750" indent="-285750">
              <a:buFont typeface="Arial" panose="020B0604020202020204" pitchFamily="34" charset="0"/>
              <a:buChar char="•"/>
            </a:pPr>
            <a:r>
              <a:rPr lang="en-US" dirty="0"/>
              <a:t>1994 and 2015, children &lt;19 </a:t>
            </a:r>
            <a:r>
              <a:rPr lang="en-US" dirty="0" err="1"/>
              <a:t>yrs</a:t>
            </a:r>
            <a:r>
              <a:rPr lang="en-US" dirty="0"/>
              <a:t> of age</a:t>
            </a:r>
          </a:p>
        </p:txBody>
      </p:sp>
      <p:sp>
        <p:nvSpPr>
          <p:cNvPr id="17" name="Rectangle 16">
            <a:extLst>
              <a:ext uri="{FF2B5EF4-FFF2-40B4-BE49-F238E27FC236}">
                <a16:creationId xmlns:a16="http://schemas.microsoft.com/office/drawing/2014/main" id="{3F913B6E-8FF0-4959-8761-28A4C241B6D4}"/>
              </a:ext>
            </a:extLst>
          </p:cNvPr>
          <p:cNvSpPr/>
          <p:nvPr/>
        </p:nvSpPr>
        <p:spPr>
          <a:xfrm>
            <a:off x="386212" y="6068673"/>
            <a:ext cx="4797468" cy="600164"/>
          </a:xfrm>
          <a:prstGeom prst="rect">
            <a:avLst/>
          </a:prstGeom>
        </p:spPr>
        <p:txBody>
          <a:bodyPr wrap="square">
            <a:spAutoFit/>
          </a:bodyPr>
          <a:lstStyle/>
          <a:p>
            <a:pPr>
              <a:spcAft>
                <a:spcPts val="600"/>
              </a:spcAft>
            </a:pPr>
            <a:r>
              <a:rPr lang="en-US" sz="1400" b="1" dirty="0"/>
              <a:t>1996 – 2009:  Median HGA cases / year = 2 (range, 0–7)</a:t>
            </a:r>
          </a:p>
          <a:p>
            <a:r>
              <a:rPr lang="en-US" sz="1400" b="1" dirty="0"/>
              <a:t>2010 – 2015:  Median HGA cases / year = 25 (range, 16–36) </a:t>
            </a:r>
          </a:p>
        </p:txBody>
      </p:sp>
      <p:cxnSp>
        <p:nvCxnSpPr>
          <p:cNvPr id="19" name="Straight Connector 18">
            <a:extLst>
              <a:ext uri="{FF2B5EF4-FFF2-40B4-BE49-F238E27FC236}">
                <a16:creationId xmlns:a16="http://schemas.microsoft.com/office/drawing/2014/main" id="{37BE5DAB-7829-4EC3-9C86-5AD2ECFF99AC}"/>
              </a:ext>
            </a:extLst>
          </p:cNvPr>
          <p:cNvCxnSpPr>
            <a:cxnSpLocks/>
          </p:cNvCxnSpPr>
          <p:nvPr/>
        </p:nvCxnSpPr>
        <p:spPr>
          <a:xfrm>
            <a:off x="3767328" y="1237372"/>
            <a:ext cx="0" cy="33811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8E2E0A-F905-4345-BEC5-477B96CD4DE1}"/>
              </a:ext>
            </a:extLst>
          </p:cNvPr>
          <p:cNvCxnSpPr>
            <a:cxnSpLocks/>
          </p:cNvCxnSpPr>
          <p:nvPr/>
        </p:nvCxnSpPr>
        <p:spPr>
          <a:xfrm flipH="1">
            <a:off x="459280" y="6368755"/>
            <a:ext cx="438912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17612D6-79C5-4077-919E-EE4F238FBD5C}"/>
              </a:ext>
            </a:extLst>
          </p:cNvPr>
          <p:cNvPicPr>
            <a:picLocks noChangeAspect="1"/>
          </p:cNvPicPr>
          <p:nvPr/>
        </p:nvPicPr>
        <p:blipFill>
          <a:blip r:embed="rId4"/>
          <a:stretch>
            <a:fillRect/>
          </a:stretch>
        </p:blipFill>
        <p:spPr>
          <a:xfrm>
            <a:off x="5791200" y="1084297"/>
            <a:ext cx="4009876" cy="583629"/>
          </a:xfrm>
          <a:prstGeom prst="rect">
            <a:avLst/>
          </a:prstGeom>
        </p:spPr>
      </p:pic>
      <p:sp>
        <p:nvSpPr>
          <p:cNvPr id="4" name="Rectangle 3">
            <a:extLst>
              <a:ext uri="{FF2B5EF4-FFF2-40B4-BE49-F238E27FC236}">
                <a16:creationId xmlns:a16="http://schemas.microsoft.com/office/drawing/2014/main" id="{15D8B22E-54A8-41E0-808F-AB092E0D99C8}"/>
              </a:ext>
            </a:extLst>
          </p:cNvPr>
          <p:cNvSpPr/>
          <p:nvPr/>
        </p:nvSpPr>
        <p:spPr>
          <a:xfrm>
            <a:off x="5680336" y="5121295"/>
            <a:ext cx="6052384" cy="1508105"/>
          </a:xfrm>
          <a:prstGeom prst="rect">
            <a:avLst/>
          </a:prstGeom>
        </p:spPr>
        <p:txBody>
          <a:bodyPr wrap="square">
            <a:spAutoFit/>
          </a:bodyPr>
          <a:lstStyle/>
          <a:p>
            <a:pPr lvl="0"/>
            <a:r>
              <a:rPr lang="en-US" sz="2000" b="1" dirty="0">
                <a:solidFill>
                  <a:srgbClr val="F79646">
                    <a:lumMod val="75000"/>
                  </a:srgbClr>
                </a:solidFill>
              </a:rPr>
              <a:t>Results   </a:t>
            </a:r>
            <a:r>
              <a:rPr lang="en-US" dirty="0">
                <a:solidFill>
                  <a:srgbClr val="262626"/>
                </a:solidFill>
              </a:rPr>
              <a:t>232 patients with possible HGA</a:t>
            </a:r>
          </a:p>
          <a:p>
            <a:pPr marL="228600" lvl="1" indent="-228600"/>
            <a:r>
              <a:rPr lang="en-US" dirty="0">
                <a:solidFill>
                  <a:srgbClr val="262626"/>
                </a:solidFill>
              </a:rPr>
              <a:t>187 (81%) patients included </a:t>
            </a:r>
          </a:p>
          <a:p>
            <a:pPr marL="228600" lvl="1" indent="-228600">
              <a:buFont typeface="Arial" panose="020B0604020202020204" pitchFamily="34" charset="0"/>
              <a:buChar char="•"/>
            </a:pPr>
            <a:r>
              <a:rPr lang="en-US" dirty="0">
                <a:solidFill>
                  <a:srgbClr val="262626"/>
                </a:solidFill>
              </a:rPr>
              <a:t>17 (9%) met the CDC definition for confirmed infection</a:t>
            </a:r>
          </a:p>
          <a:p>
            <a:pPr marL="228600" lvl="1" indent="-228600">
              <a:buFont typeface="Arial" panose="020B0604020202020204" pitchFamily="34" charset="0"/>
              <a:buChar char="•"/>
            </a:pPr>
            <a:r>
              <a:rPr lang="en-US" dirty="0">
                <a:solidFill>
                  <a:srgbClr val="262626"/>
                </a:solidFill>
              </a:rPr>
              <a:t>75 (40%) probable infection </a:t>
            </a:r>
          </a:p>
          <a:p>
            <a:pPr marL="228600" lvl="1" indent="-228600">
              <a:buFont typeface="Arial" panose="020B0604020202020204" pitchFamily="34" charset="0"/>
              <a:buChar char="•"/>
            </a:pPr>
            <a:r>
              <a:rPr lang="en-US" dirty="0">
                <a:solidFill>
                  <a:srgbClr val="262626"/>
                </a:solidFill>
              </a:rPr>
              <a:t>91 (49%) suspected infection</a:t>
            </a:r>
          </a:p>
        </p:txBody>
      </p:sp>
    </p:spTree>
    <p:extLst>
      <p:ext uri="{BB962C8B-B14F-4D97-AF65-F5344CB8AC3E}">
        <p14:creationId xmlns:p14="http://schemas.microsoft.com/office/powerpoint/2010/main" val="77555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effectLst>
                  <a:outerShdw blurRad="38100" dist="38100" dir="2700000" algn="tl">
                    <a:srgbClr val="000000">
                      <a:alpha val="43137"/>
                    </a:srgbClr>
                  </a:outerShdw>
                </a:effectLst>
              </a:rPr>
              <a:t>Anaplasmosis</a:t>
            </a:r>
          </a:p>
        </p:txBody>
      </p:sp>
      <p:pic>
        <p:nvPicPr>
          <p:cNvPr id="9" name="Picture 8">
            <a:extLst>
              <a:ext uri="{FF2B5EF4-FFF2-40B4-BE49-F238E27FC236}">
                <a16:creationId xmlns:a16="http://schemas.microsoft.com/office/drawing/2014/main" id="{817612D6-79C5-4077-919E-EE4F238FBD5C}"/>
              </a:ext>
            </a:extLst>
          </p:cNvPr>
          <p:cNvPicPr>
            <a:picLocks noChangeAspect="1"/>
          </p:cNvPicPr>
          <p:nvPr/>
        </p:nvPicPr>
        <p:blipFill>
          <a:blip r:embed="rId2"/>
          <a:stretch>
            <a:fillRect/>
          </a:stretch>
        </p:blipFill>
        <p:spPr>
          <a:xfrm>
            <a:off x="347641" y="1010954"/>
            <a:ext cx="3719514" cy="541368"/>
          </a:xfrm>
          <a:prstGeom prst="rect">
            <a:avLst/>
          </a:prstGeom>
        </p:spPr>
      </p:pic>
      <p:pic>
        <p:nvPicPr>
          <p:cNvPr id="10" name="Picture 9">
            <a:extLst>
              <a:ext uri="{FF2B5EF4-FFF2-40B4-BE49-F238E27FC236}">
                <a16:creationId xmlns:a16="http://schemas.microsoft.com/office/drawing/2014/main" id="{F37349ED-1471-44E3-9DFA-CCEF98114B8E}"/>
              </a:ext>
            </a:extLst>
          </p:cNvPr>
          <p:cNvPicPr>
            <a:picLocks noChangeAspect="1"/>
          </p:cNvPicPr>
          <p:nvPr/>
        </p:nvPicPr>
        <p:blipFill rotWithShape="1">
          <a:blip r:embed="rId3"/>
          <a:srcRect b="47883"/>
          <a:stretch/>
        </p:blipFill>
        <p:spPr>
          <a:xfrm>
            <a:off x="228600" y="1552323"/>
            <a:ext cx="4436215" cy="762000"/>
          </a:xfrm>
          <a:prstGeom prst="rect">
            <a:avLst/>
          </a:prstGeom>
        </p:spPr>
      </p:pic>
      <p:pic>
        <p:nvPicPr>
          <p:cNvPr id="12" name="Picture 11">
            <a:extLst>
              <a:ext uri="{FF2B5EF4-FFF2-40B4-BE49-F238E27FC236}">
                <a16:creationId xmlns:a16="http://schemas.microsoft.com/office/drawing/2014/main" id="{3AE9598A-48C0-4E3C-B020-C9EAE4B41DB2}"/>
              </a:ext>
            </a:extLst>
          </p:cNvPr>
          <p:cNvPicPr>
            <a:picLocks noChangeAspect="1"/>
          </p:cNvPicPr>
          <p:nvPr/>
        </p:nvPicPr>
        <p:blipFill rotWithShape="1">
          <a:blip r:embed="rId4"/>
          <a:srcRect l="21047" t="2885" r="16733" b="13207"/>
          <a:stretch/>
        </p:blipFill>
        <p:spPr>
          <a:xfrm>
            <a:off x="361314" y="2726881"/>
            <a:ext cx="5083632" cy="3084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sz="half" idx="1"/>
          </p:nvPr>
        </p:nvSpPr>
        <p:spPr>
          <a:xfrm>
            <a:off x="10346723" y="4844620"/>
            <a:ext cx="1677556" cy="1784779"/>
          </a:xfrm>
        </p:spPr>
        <p:txBody>
          <a:bodyPr>
            <a:noAutofit/>
          </a:bodyPr>
          <a:lstStyle/>
          <a:p>
            <a:pPr marL="0" indent="0">
              <a:buNone/>
            </a:pPr>
            <a:r>
              <a:rPr lang="en-US" sz="1800" b="1" dirty="0">
                <a:solidFill>
                  <a:schemeClr val="accent2">
                    <a:lumMod val="75000"/>
                  </a:schemeClr>
                </a:solidFill>
              </a:rPr>
              <a:t>27% (22/83) </a:t>
            </a:r>
            <a:br>
              <a:rPr lang="en-US" sz="1800" b="1" dirty="0">
                <a:solidFill>
                  <a:schemeClr val="accent2">
                    <a:lumMod val="75000"/>
                  </a:schemeClr>
                </a:solidFill>
              </a:rPr>
            </a:br>
            <a:r>
              <a:rPr lang="en-US" sz="1800" b="1" dirty="0">
                <a:solidFill>
                  <a:schemeClr val="accent2">
                    <a:lumMod val="75000"/>
                  </a:schemeClr>
                </a:solidFill>
              </a:rPr>
              <a:t>of </a:t>
            </a:r>
            <a:r>
              <a:rPr lang="en-US" sz="1800" b="1" dirty="0" err="1">
                <a:solidFill>
                  <a:schemeClr val="accent2">
                    <a:lumMod val="75000"/>
                  </a:schemeClr>
                </a:solidFill>
              </a:rPr>
              <a:t>Anaplasma</a:t>
            </a:r>
            <a:r>
              <a:rPr lang="en-US" sz="1800" b="1" dirty="0">
                <a:solidFill>
                  <a:schemeClr val="accent2">
                    <a:lumMod val="75000"/>
                  </a:schemeClr>
                </a:solidFill>
              </a:rPr>
              <a:t> cases had </a:t>
            </a:r>
            <a:br>
              <a:rPr lang="en-US" sz="1800" b="1" dirty="0">
                <a:solidFill>
                  <a:schemeClr val="accent2">
                    <a:lumMod val="75000"/>
                  </a:schemeClr>
                </a:solidFill>
              </a:rPr>
            </a:br>
            <a:r>
              <a:rPr lang="en-US" sz="1800" b="1" dirty="0">
                <a:solidFill>
                  <a:schemeClr val="accent2">
                    <a:lumMod val="75000"/>
                  </a:schemeClr>
                </a:solidFill>
              </a:rPr>
              <a:t>co-infection with Lyme in this study</a:t>
            </a:r>
            <a:endParaRPr lang="en-US" sz="1800" b="1" dirty="0"/>
          </a:p>
        </p:txBody>
      </p:sp>
      <p:pic>
        <p:nvPicPr>
          <p:cNvPr id="4" name="Picture 3">
            <a:extLst>
              <a:ext uri="{FF2B5EF4-FFF2-40B4-BE49-F238E27FC236}">
                <a16:creationId xmlns:a16="http://schemas.microsoft.com/office/drawing/2014/main" id="{C229AC4A-33C7-416B-8722-1569DA4072F3}"/>
              </a:ext>
            </a:extLst>
          </p:cNvPr>
          <p:cNvPicPr>
            <a:picLocks noChangeAspect="1"/>
          </p:cNvPicPr>
          <p:nvPr/>
        </p:nvPicPr>
        <p:blipFill>
          <a:blip r:embed="rId5"/>
          <a:stretch>
            <a:fillRect/>
          </a:stretch>
        </p:blipFill>
        <p:spPr>
          <a:xfrm>
            <a:off x="5828031" y="395655"/>
            <a:ext cx="4111845" cy="629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586B1B3-C7F0-457A-9589-F37778B4F36A}"/>
              </a:ext>
            </a:extLst>
          </p:cNvPr>
          <p:cNvSpPr txBox="1"/>
          <p:nvPr/>
        </p:nvSpPr>
        <p:spPr>
          <a:xfrm>
            <a:off x="290689" y="6019800"/>
            <a:ext cx="4771171" cy="430887"/>
          </a:xfrm>
          <a:prstGeom prst="rect">
            <a:avLst/>
          </a:prstGeom>
          <a:noFill/>
        </p:spPr>
        <p:txBody>
          <a:bodyPr wrap="square" rtlCol="0">
            <a:spAutoFit/>
          </a:bodyPr>
          <a:lstStyle/>
          <a:p>
            <a:r>
              <a:rPr lang="en-US" sz="1100" b="1" dirty="0"/>
              <a:t>Figure 2. Age distributions of patients with human granulocytic anaplasmosis within each Centers for Disease Control and Prevention case category.</a:t>
            </a:r>
          </a:p>
        </p:txBody>
      </p:sp>
      <p:sp>
        <p:nvSpPr>
          <p:cNvPr id="8" name="Rectangle 7">
            <a:extLst>
              <a:ext uri="{FF2B5EF4-FFF2-40B4-BE49-F238E27FC236}">
                <a16:creationId xmlns:a16="http://schemas.microsoft.com/office/drawing/2014/main" id="{1294D5A2-C934-46A5-A5B5-2FC153EBEA87}"/>
              </a:ext>
            </a:extLst>
          </p:cNvPr>
          <p:cNvSpPr/>
          <p:nvPr/>
        </p:nvSpPr>
        <p:spPr>
          <a:xfrm>
            <a:off x="6013087" y="1634274"/>
            <a:ext cx="3398082" cy="513982"/>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B3A842-2241-4157-A65F-E5DB1B2A6B7E}"/>
              </a:ext>
            </a:extLst>
          </p:cNvPr>
          <p:cNvSpPr/>
          <p:nvPr/>
        </p:nvSpPr>
        <p:spPr>
          <a:xfrm>
            <a:off x="6013087" y="2697284"/>
            <a:ext cx="3398082" cy="152062"/>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38FEBE-96FD-48F7-B4D8-02DD31708837}"/>
              </a:ext>
            </a:extLst>
          </p:cNvPr>
          <p:cNvSpPr/>
          <p:nvPr/>
        </p:nvSpPr>
        <p:spPr>
          <a:xfrm>
            <a:off x="6030504" y="3615136"/>
            <a:ext cx="2378657" cy="36192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E551F9-2FB6-4E8B-9708-CF2103805D79}"/>
              </a:ext>
            </a:extLst>
          </p:cNvPr>
          <p:cNvSpPr/>
          <p:nvPr/>
        </p:nvSpPr>
        <p:spPr>
          <a:xfrm>
            <a:off x="6030504" y="4663661"/>
            <a:ext cx="2378657" cy="36192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25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42C9991-2367-4450-93D7-0FD7C976FFC3}"/>
              </a:ext>
            </a:extLst>
          </p:cNvPr>
          <p:cNvSpPr/>
          <p:nvPr/>
        </p:nvSpPr>
        <p:spPr>
          <a:xfrm>
            <a:off x="1524000" y="3042731"/>
            <a:ext cx="9144000" cy="109728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5D9EBF3-43BA-4A31-B462-B01FE51F0994}"/>
              </a:ext>
            </a:extLst>
          </p:cNvPr>
          <p:cNvSpPr/>
          <p:nvPr/>
        </p:nvSpPr>
        <p:spPr>
          <a:xfrm>
            <a:off x="1524000" y="4693636"/>
            <a:ext cx="9144000" cy="109728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0063BC-A58A-4509-AAD8-0B103E255461}"/>
              </a:ext>
            </a:extLst>
          </p:cNvPr>
          <p:cNvSpPr/>
          <p:nvPr/>
        </p:nvSpPr>
        <p:spPr>
          <a:xfrm>
            <a:off x="1524000" y="6321736"/>
            <a:ext cx="9144000" cy="542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467239D-1462-43D8-B628-F6AF8F531444}"/>
              </a:ext>
            </a:extLst>
          </p:cNvPr>
          <p:cNvSpPr/>
          <p:nvPr/>
        </p:nvSpPr>
        <p:spPr>
          <a:xfrm>
            <a:off x="1981200" y="5556478"/>
            <a:ext cx="6553200" cy="105431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76AD159E-66A8-4982-90C4-99CA2DC9D113}"/>
              </a:ext>
            </a:extLst>
          </p:cNvPr>
          <p:cNvSpPr/>
          <p:nvPr/>
        </p:nvSpPr>
        <p:spPr>
          <a:xfrm>
            <a:off x="1524000" y="1391826"/>
            <a:ext cx="9144000" cy="109728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AE1D1-4FC6-4B60-8180-D23F43FC14E7}"/>
              </a:ext>
            </a:extLst>
          </p:cNvPr>
          <p:cNvSpPr>
            <a:spLocks noGrp="1"/>
          </p:cNvSpPr>
          <p:nvPr>
            <p:ph type="title"/>
          </p:nvPr>
        </p:nvSpPr>
        <p:spPr/>
        <p:txBody>
          <a:bodyPr>
            <a:normAutofit/>
          </a:bodyPr>
          <a:lstStyle/>
          <a:p>
            <a:r>
              <a:rPr lang="en-US" sz="3600" b="1" dirty="0"/>
              <a:t>Powassan Virus</a:t>
            </a:r>
          </a:p>
        </p:txBody>
      </p:sp>
      <p:grpSp>
        <p:nvGrpSpPr>
          <p:cNvPr id="13" name="Group 12">
            <a:extLst>
              <a:ext uri="{FF2B5EF4-FFF2-40B4-BE49-F238E27FC236}">
                <a16:creationId xmlns:a16="http://schemas.microsoft.com/office/drawing/2014/main" id="{5E46B8EB-DCBD-4DC9-9C48-B99798E7205C}"/>
              </a:ext>
            </a:extLst>
          </p:cNvPr>
          <p:cNvGrpSpPr/>
          <p:nvPr/>
        </p:nvGrpSpPr>
        <p:grpSpPr>
          <a:xfrm rot="21189790">
            <a:off x="796400" y="1187733"/>
            <a:ext cx="5246390" cy="2479682"/>
            <a:chOff x="370935" y="1295401"/>
            <a:chExt cx="6729960" cy="3232444"/>
          </a:xfrm>
        </p:grpSpPr>
        <p:pic>
          <p:nvPicPr>
            <p:cNvPr id="10" name="Picture 9">
              <a:extLst>
                <a:ext uri="{FF2B5EF4-FFF2-40B4-BE49-F238E27FC236}">
                  <a16:creationId xmlns:a16="http://schemas.microsoft.com/office/drawing/2014/main" id="{AB1C4A69-47FB-4104-9679-ED039A6CA66B}"/>
                </a:ext>
              </a:extLst>
            </p:cNvPr>
            <p:cNvPicPr>
              <a:picLocks noChangeAspect="1"/>
            </p:cNvPicPr>
            <p:nvPr/>
          </p:nvPicPr>
          <p:blipFill>
            <a:blip r:embed="rId2"/>
            <a:stretch>
              <a:fillRect/>
            </a:stretch>
          </p:blipFill>
          <p:spPr>
            <a:xfrm>
              <a:off x="370935" y="1295401"/>
              <a:ext cx="5975525"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E22D1A53-4C20-47F9-AD2B-8F39233732D3}"/>
                </a:ext>
              </a:extLst>
            </p:cNvPr>
            <p:cNvPicPr>
              <a:picLocks noChangeAspect="1"/>
            </p:cNvPicPr>
            <p:nvPr/>
          </p:nvPicPr>
          <p:blipFill>
            <a:blip r:embed="rId3"/>
            <a:stretch>
              <a:fillRect/>
            </a:stretch>
          </p:blipFill>
          <p:spPr>
            <a:xfrm>
              <a:off x="1166820" y="3413420"/>
              <a:ext cx="5934075" cy="111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24" name="Group 23">
            <a:extLst>
              <a:ext uri="{FF2B5EF4-FFF2-40B4-BE49-F238E27FC236}">
                <a16:creationId xmlns:a16="http://schemas.microsoft.com/office/drawing/2014/main" id="{1AE33942-E67C-4741-9B74-977D54D3C601}"/>
              </a:ext>
            </a:extLst>
          </p:cNvPr>
          <p:cNvGrpSpPr/>
          <p:nvPr/>
        </p:nvGrpSpPr>
        <p:grpSpPr>
          <a:xfrm>
            <a:off x="2057400" y="5575427"/>
            <a:ext cx="6346052" cy="1017334"/>
            <a:chOff x="533400" y="5575427"/>
            <a:chExt cx="6346052" cy="1017334"/>
          </a:xfrm>
        </p:grpSpPr>
        <p:pic>
          <p:nvPicPr>
            <p:cNvPr id="7" name="Picture 6">
              <a:extLst>
                <a:ext uri="{FF2B5EF4-FFF2-40B4-BE49-F238E27FC236}">
                  <a16:creationId xmlns:a16="http://schemas.microsoft.com/office/drawing/2014/main" id="{02DAF81D-E79B-4FAD-B825-7D4D0286F54D}"/>
                </a:ext>
              </a:extLst>
            </p:cNvPr>
            <p:cNvPicPr>
              <a:picLocks noChangeAspect="1"/>
            </p:cNvPicPr>
            <p:nvPr/>
          </p:nvPicPr>
          <p:blipFill>
            <a:blip r:embed="rId4"/>
            <a:stretch>
              <a:fillRect/>
            </a:stretch>
          </p:blipFill>
          <p:spPr>
            <a:xfrm>
              <a:off x="2415037" y="5575427"/>
              <a:ext cx="4464415" cy="1017334"/>
            </a:xfrm>
            <a:prstGeom prst="rect">
              <a:avLst/>
            </a:prstGeom>
          </p:spPr>
        </p:pic>
        <p:pic>
          <p:nvPicPr>
            <p:cNvPr id="11" name="Picture 10">
              <a:extLst>
                <a:ext uri="{FF2B5EF4-FFF2-40B4-BE49-F238E27FC236}">
                  <a16:creationId xmlns:a16="http://schemas.microsoft.com/office/drawing/2014/main" id="{FA672EAC-905B-4CFD-9E54-0F63653CE500}"/>
                </a:ext>
              </a:extLst>
            </p:cNvPr>
            <p:cNvPicPr>
              <a:picLocks noChangeAspect="1"/>
            </p:cNvPicPr>
            <p:nvPr/>
          </p:nvPicPr>
          <p:blipFill>
            <a:blip r:embed="rId5"/>
            <a:stretch>
              <a:fillRect/>
            </a:stretch>
          </p:blipFill>
          <p:spPr>
            <a:xfrm>
              <a:off x="533400" y="5693569"/>
              <a:ext cx="1885950" cy="781050"/>
            </a:xfrm>
            <a:prstGeom prst="rect">
              <a:avLst/>
            </a:prstGeom>
          </p:spPr>
        </p:pic>
      </p:grpSp>
      <p:grpSp>
        <p:nvGrpSpPr>
          <p:cNvPr id="23" name="Group 22">
            <a:extLst>
              <a:ext uri="{FF2B5EF4-FFF2-40B4-BE49-F238E27FC236}">
                <a16:creationId xmlns:a16="http://schemas.microsoft.com/office/drawing/2014/main" id="{EA7AD14F-7DAF-4D20-97F1-1B20B36B7C6C}"/>
              </a:ext>
            </a:extLst>
          </p:cNvPr>
          <p:cNvGrpSpPr/>
          <p:nvPr/>
        </p:nvGrpSpPr>
        <p:grpSpPr>
          <a:xfrm>
            <a:off x="3810000" y="3929364"/>
            <a:ext cx="6467596" cy="1283162"/>
            <a:chOff x="2279849" y="3929364"/>
            <a:chExt cx="6467596" cy="1283162"/>
          </a:xfrm>
        </p:grpSpPr>
        <p:sp>
          <p:nvSpPr>
            <p:cNvPr id="21" name="Rectangle 20">
              <a:extLst>
                <a:ext uri="{FF2B5EF4-FFF2-40B4-BE49-F238E27FC236}">
                  <a16:creationId xmlns:a16="http://schemas.microsoft.com/office/drawing/2014/main" id="{A3AA4327-A24F-4731-82CE-FCE3651ECFD1}"/>
                </a:ext>
              </a:extLst>
            </p:cNvPr>
            <p:cNvSpPr/>
            <p:nvPr/>
          </p:nvSpPr>
          <p:spPr>
            <a:xfrm rot="412598">
              <a:off x="2279849" y="4158212"/>
              <a:ext cx="6467596" cy="105431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6" name="Group 15">
              <a:extLst>
                <a:ext uri="{FF2B5EF4-FFF2-40B4-BE49-F238E27FC236}">
                  <a16:creationId xmlns:a16="http://schemas.microsoft.com/office/drawing/2014/main" id="{60B19FBB-49A8-40E8-B4E8-673277E4B2BF}"/>
                </a:ext>
              </a:extLst>
            </p:cNvPr>
            <p:cNvGrpSpPr/>
            <p:nvPr/>
          </p:nvGrpSpPr>
          <p:grpSpPr>
            <a:xfrm>
              <a:off x="2364359" y="3929364"/>
              <a:ext cx="6324600" cy="1265898"/>
              <a:chOff x="2791981" y="3840022"/>
              <a:chExt cx="5813050" cy="1080513"/>
            </a:xfrm>
          </p:grpSpPr>
          <p:pic>
            <p:nvPicPr>
              <p:cNvPr id="14" name="Picture 13">
                <a:extLst>
                  <a:ext uri="{FF2B5EF4-FFF2-40B4-BE49-F238E27FC236}">
                    <a16:creationId xmlns:a16="http://schemas.microsoft.com/office/drawing/2014/main" id="{F656DFFE-1F98-4C8D-A35C-7F532BEEDB99}"/>
                  </a:ext>
                </a:extLst>
              </p:cNvPr>
              <p:cNvPicPr>
                <a:picLocks noChangeAspect="1"/>
              </p:cNvPicPr>
              <p:nvPr/>
            </p:nvPicPr>
            <p:blipFill>
              <a:blip r:embed="rId6"/>
              <a:stretch>
                <a:fillRect/>
              </a:stretch>
            </p:blipFill>
            <p:spPr>
              <a:xfrm rot="416651">
                <a:off x="3683206" y="4184523"/>
                <a:ext cx="4921825" cy="736012"/>
              </a:xfrm>
              <a:prstGeom prst="rect">
                <a:avLst/>
              </a:prstGeom>
            </p:spPr>
          </p:pic>
          <p:pic>
            <p:nvPicPr>
              <p:cNvPr id="15" name="Picture 14">
                <a:extLst>
                  <a:ext uri="{FF2B5EF4-FFF2-40B4-BE49-F238E27FC236}">
                    <a16:creationId xmlns:a16="http://schemas.microsoft.com/office/drawing/2014/main" id="{7252E5E9-7015-4356-B3AE-47DAA736E097}"/>
                  </a:ext>
                </a:extLst>
              </p:cNvPr>
              <p:cNvPicPr>
                <a:picLocks noChangeAspect="1"/>
              </p:cNvPicPr>
              <p:nvPr/>
            </p:nvPicPr>
            <p:blipFill rotWithShape="1">
              <a:blip r:embed="rId7"/>
              <a:srcRect l="6590" t="4807" r="7745"/>
              <a:stretch/>
            </p:blipFill>
            <p:spPr>
              <a:xfrm rot="473437">
                <a:off x="2791981" y="3840022"/>
                <a:ext cx="914400" cy="773723"/>
              </a:xfrm>
              <a:prstGeom prst="rect">
                <a:avLst/>
              </a:prstGeom>
            </p:spPr>
          </p:pic>
        </p:grpSp>
      </p:grpSp>
      <p:pic>
        <p:nvPicPr>
          <p:cNvPr id="4" name="Picture 3">
            <a:extLst>
              <a:ext uri="{FF2B5EF4-FFF2-40B4-BE49-F238E27FC236}">
                <a16:creationId xmlns:a16="http://schemas.microsoft.com/office/drawing/2014/main" id="{D2372206-8355-4C91-9705-0928807B2071}"/>
              </a:ext>
            </a:extLst>
          </p:cNvPr>
          <p:cNvPicPr>
            <a:picLocks noChangeAspect="1"/>
          </p:cNvPicPr>
          <p:nvPr/>
        </p:nvPicPr>
        <p:blipFill>
          <a:blip r:embed="rId8"/>
          <a:stretch>
            <a:fillRect/>
          </a:stretch>
        </p:blipFill>
        <p:spPr>
          <a:xfrm rot="347392">
            <a:off x="2935360" y="1480765"/>
            <a:ext cx="7238514" cy="199448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0800555-4254-40A0-8DC8-21EDE7034801}"/>
              </a:ext>
            </a:extLst>
          </p:cNvPr>
          <p:cNvPicPr>
            <a:picLocks noChangeAspect="1"/>
          </p:cNvPicPr>
          <p:nvPr/>
        </p:nvPicPr>
        <p:blipFill>
          <a:blip r:embed="rId9"/>
          <a:stretch>
            <a:fillRect/>
          </a:stretch>
        </p:blipFill>
        <p:spPr>
          <a:xfrm rot="21230032">
            <a:off x="869888" y="3771201"/>
            <a:ext cx="7436219" cy="204445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139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E1D1-4FC6-4B60-8180-D23F43FC14E7}"/>
              </a:ext>
            </a:extLst>
          </p:cNvPr>
          <p:cNvSpPr>
            <a:spLocks noGrp="1"/>
          </p:cNvSpPr>
          <p:nvPr>
            <p:ph type="title"/>
          </p:nvPr>
        </p:nvSpPr>
        <p:spPr/>
        <p:txBody>
          <a:bodyPr>
            <a:normAutofit/>
          </a:bodyPr>
          <a:lstStyle/>
          <a:p>
            <a:r>
              <a:rPr lang="en-US" sz="3600" b="1" dirty="0"/>
              <a:t>Powassan Virus</a:t>
            </a:r>
          </a:p>
        </p:txBody>
      </p:sp>
      <p:pic>
        <p:nvPicPr>
          <p:cNvPr id="6" name="Picture 5">
            <a:extLst>
              <a:ext uri="{FF2B5EF4-FFF2-40B4-BE49-F238E27FC236}">
                <a16:creationId xmlns:a16="http://schemas.microsoft.com/office/drawing/2014/main" id="{FC08C9A8-7B1B-43A5-8463-1E4A6806984A}"/>
              </a:ext>
            </a:extLst>
          </p:cNvPr>
          <p:cNvPicPr>
            <a:picLocks noChangeAspect="1"/>
          </p:cNvPicPr>
          <p:nvPr/>
        </p:nvPicPr>
        <p:blipFill>
          <a:blip r:embed="rId2"/>
          <a:stretch>
            <a:fillRect/>
          </a:stretch>
        </p:blipFill>
        <p:spPr>
          <a:xfrm>
            <a:off x="228600" y="2827736"/>
            <a:ext cx="2156223" cy="3677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3">
            <a:extLst>
              <a:ext uri="{FF2B5EF4-FFF2-40B4-BE49-F238E27FC236}">
                <a16:creationId xmlns:a16="http://schemas.microsoft.com/office/drawing/2014/main" id="{4ADCCD52-F495-4A4B-9E9E-B1C1B973F93A}"/>
              </a:ext>
            </a:extLst>
          </p:cNvPr>
          <p:cNvSpPr txBox="1">
            <a:spLocks/>
          </p:cNvSpPr>
          <p:nvPr/>
        </p:nvSpPr>
        <p:spPr>
          <a:xfrm>
            <a:off x="4419600" y="1143000"/>
            <a:ext cx="6646473" cy="40287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2400" b="1" dirty="0">
                <a:solidFill>
                  <a:srgbClr val="C00000"/>
                </a:solidFill>
              </a:rPr>
              <a:t>Symptoms</a:t>
            </a:r>
          </a:p>
          <a:p>
            <a:pPr marL="173038" indent="-173038"/>
            <a:r>
              <a:rPr lang="en-US" sz="1800" b="1" dirty="0"/>
              <a:t>Could be asymptomatic/minimal symptoms</a:t>
            </a:r>
          </a:p>
          <a:p>
            <a:pPr marL="173038" indent="-173038"/>
            <a:r>
              <a:rPr lang="en-US" sz="1800" b="1" dirty="0"/>
              <a:t>Milder disease: ? </a:t>
            </a:r>
            <a:r>
              <a:rPr lang="en-US" sz="1800" dirty="0"/>
              <a:t>Fever, headache, vomiting, generalized weakness</a:t>
            </a:r>
          </a:p>
          <a:p>
            <a:pPr marL="173038" indent="-173038"/>
            <a:r>
              <a:rPr lang="en-US" sz="1800" b="1" dirty="0"/>
              <a:t>Severe disease:  May progresses to meningoencephalitis</a:t>
            </a:r>
          </a:p>
          <a:p>
            <a:pPr marL="396875" lvl="1" indent="-173038"/>
            <a:r>
              <a:rPr lang="en-US" sz="1600" dirty="0"/>
              <a:t>meningeal signs, altered mental status, seizures, aphasia, paresis, movement disorders, CN palsies</a:t>
            </a:r>
          </a:p>
          <a:p>
            <a:pPr marL="223837" lvl="1" indent="0">
              <a:buNone/>
            </a:pPr>
            <a:endParaRPr lang="en-US" sz="800" b="1" dirty="0"/>
          </a:p>
          <a:p>
            <a:pPr marL="0" indent="0">
              <a:buNone/>
            </a:pPr>
            <a:r>
              <a:rPr lang="en-US" sz="2400" b="1" dirty="0">
                <a:solidFill>
                  <a:srgbClr val="C00000"/>
                </a:solidFill>
              </a:rPr>
              <a:t>Labs and Studies</a:t>
            </a:r>
          </a:p>
          <a:p>
            <a:pPr marL="173038" indent="-173038"/>
            <a:r>
              <a:rPr lang="en-US" sz="1800" b="1" dirty="0"/>
              <a:t>CSF findings</a:t>
            </a:r>
          </a:p>
          <a:p>
            <a:pPr marL="396875" lvl="1" indent="-173038"/>
            <a:r>
              <a:rPr lang="en-US" sz="1600" dirty="0"/>
              <a:t>Lymphocytic </a:t>
            </a:r>
            <a:r>
              <a:rPr lang="en-US" sz="1600" dirty="0" err="1"/>
              <a:t>pleocytosis</a:t>
            </a:r>
            <a:r>
              <a:rPr lang="en-US" sz="1600" dirty="0"/>
              <a:t> </a:t>
            </a:r>
            <a:r>
              <a:rPr lang="en-US" sz="1600" dirty="0" err="1"/>
              <a:t>usu</a:t>
            </a:r>
            <a:r>
              <a:rPr lang="en-US" sz="1600" dirty="0"/>
              <a:t> &lt; 500 WBC CSF </a:t>
            </a:r>
          </a:p>
          <a:p>
            <a:pPr marL="396875" lvl="1" indent="-173038"/>
            <a:r>
              <a:rPr lang="en-US" sz="1600" dirty="0"/>
              <a:t>Protein </a:t>
            </a:r>
            <a:r>
              <a:rPr lang="en-US" sz="1600" dirty="0" err="1"/>
              <a:t>usu</a:t>
            </a:r>
            <a:r>
              <a:rPr lang="en-US" sz="1600" dirty="0"/>
              <a:t> normal or mildly elevated, Glucose normal</a:t>
            </a:r>
          </a:p>
          <a:p>
            <a:pPr marL="173038" indent="-173038"/>
            <a:r>
              <a:rPr lang="en-US" sz="1800" b="1" dirty="0"/>
              <a:t>EEG: </a:t>
            </a:r>
            <a:r>
              <a:rPr lang="en-US" sz="1800" dirty="0"/>
              <a:t>generalized slow wave activity, can mimic HSV encephalitis</a:t>
            </a:r>
          </a:p>
          <a:p>
            <a:pPr marL="173038" indent="-173038"/>
            <a:r>
              <a:rPr lang="en-US" sz="1800" b="1" dirty="0"/>
              <a:t>Brian MRI: </a:t>
            </a:r>
            <a:r>
              <a:rPr lang="en-US" sz="1800" dirty="0"/>
              <a:t>microvascular ischemia or demyelinating disease in the parietal or temporal lobes</a:t>
            </a:r>
          </a:p>
        </p:txBody>
      </p:sp>
      <p:sp>
        <p:nvSpPr>
          <p:cNvPr id="9" name="Rectangle 8">
            <a:extLst>
              <a:ext uri="{FF2B5EF4-FFF2-40B4-BE49-F238E27FC236}">
                <a16:creationId xmlns:a16="http://schemas.microsoft.com/office/drawing/2014/main" id="{79514ADF-1C23-43CC-BD9D-922191565C1F}"/>
              </a:ext>
            </a:extLst>
          </p:cNvPr>
          <p:cNvSpPr/>
          <p:nvPr/>
        </p:nvSpPr>
        <p:spPr>
          <a:xfrm>
            <a:off x="4419600" y="5715000"/>
            <a:ext cx="5818576" cy="1015663"/>
          </a:xfrm>
          <a:prstGeom prst="rect">
            <a:avLst/>
          </a:prstGeom>
        </p:spPr>
        <p:txBody>
          <a:bodyPr wrap="square">
            <a:spAutoFit/>
          </a:bodyPr>
          <a:lstStyle/>
          <a:p>
            <a:pPr lvl="0"/>
            <a:r>
              <a:rPr lang="en-US" sz="2400" b="1" dirty="0">
                <a:solidFill>
                  <a:srgbClr val="C00000"/>
                </a:solidFill>
              </a:rPr>
              <a:t>Diagnosis</a:t>
            </a:r>
          </a:p>
          <a:p>
            <a:pPr marL="171450" indent="-171450">
              <a:buFont typeface="Arial" panose="020B0604020202020204" pitchFamily="34" charset="0"/>
              <a:buChar char="•"/>
            </a:pPr>
            <a:r>
              <a:rPr lang="en-US" dirty="0">
                <a:solidFill>
                  <a:srgbClr val="000000"/>
                </a:solidFill>
              </a:rPr>
              <a:t>Serum IgM testing – </a:t>
            </a:r>
            <a:r>
              <a:rPr lang="en-US" b="1" dirty="0">
                <a:solidFill>
                  <a:srgbClr val="000000"/>
                </a:solidFill>
              </a:rPr>
              <a:t>only done at CDC</a:t>
            </a:r>
          </a:p>
          <a:p>
            <a:pPr marL="171450" indent="-171450">
              <a:buFont typeface="Arial" panose="020B0604020202020204" pitchFamily="34" charset="0"/>
              <a:buChar char="•"/>
            </a:pPr>
            <a:r>
              <a:rPr lang="en-US" dirty="0">
                <a:solidFill>
                  <a:srgbClr val="000000"/>
                </a:solidFill>
              </a:rPr>
              <a:t>Results available 4 to 14 days after specimen receipt</a:t>
            </a:r>
          </a:p>
        </p:txBody>
      </p:sp>
      <p:pic>
        <p:nvPicPr>
          <p:cNvPr id="5" name="Picture 4">
            <a:extLst>
              <a:ext uri="{FF2B5EF4-FFF2-40B4-BE49-F238E27FC236}">
                <a16:creationId xmlns:a16="http://schemas.microsoft.com/office/drawing/2014/main" id="{876CF0A4-EA35-4628-A10F-053C844AD3BB}"/>
              </a:ext>
            </a:extLst>
          </p:cNvPr>
          <p:cNvPicPr>
            <a:picLocks noChangeAspect="1"/>
          </p:cNvPicPr>
          <p:nvPr/>
        </p:nvPicPr>
        <p:blipFill>
          <a:blip r:embed="rId3"/>
          <a:stretch>
            <a:fillRect/>
          </a:stretch>
        </p:blipFill>
        <p:spPr>
          <a:xfrm>
            <a:off x="1981200" y="1370807"/>
            <a:ext cx="1966054" cy="2913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81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fade">
                                      <p:cBhvr>
                                        <p:cTn id="24" dur="500"/>
                                        <p:tgtEl>
                                          <p:spTgt spid="8">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8" end="8"/>
                                            </p:txEl>
                                          </p:spTgt>
                                        </p:tgtEl>
                                        <p:attrNameLst>
                                          <p:attrName>style.visibility</p:attrName>
                                        </p:attrNameLst>
                                      </p:cBhvr>
                                      <p:to>
                                        <p:strVal val="visible"/>
                                      </p:to>
                                    </p:set>
                                    <p:animEffect transition="in" filter="fade">
                                      <p:cBhvr>
                                        <p:cTn id="30" dur="500"/>
                                        <p:tgtEl>
                                          <p:spTgt spid="8">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animEffect transition="in" filter="fade">
                                      <p:cBhvr>
                                        <p:cTn id="33" dur="500"/>
                                        <p:tgtEl>
                                          <p:spTgt spid="8">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10" end="10"/>
                                            </p:txEl>
                                          </p:spTgt>
                                        </p:tgtEl>
                                        <p:attrNameLst>
                                          <p:attrName>style.visibility</p:attrName>
                                        </p:attrNameLst>
                                      </p:cBhvr>
                                      <p:to>
                                        <p:strVal val="visible"/>
                                      </p:to>
                                    </p:set>
                                    <p:animEffect transition="in" filter="fade">
                                      <p:cBhvr>
                                        <p:cTn id="36" dur="500"/>
                                        <p:tgtEl>
                                          <p:spTgt spid="8">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xEl>
                                              <p:pRg st="11" end="11"/>
                                            </p:txEl>
                                          </p:spTgt>
                                        </p:tgtEl>
                                        <p:attrNameLst>
                                          <p:attrName>style.visibility</p:attrName>
                                        </p:attrNameLst>
                                      </p:cBhvr>
                                      <p:to>
                                        <p:strVal val="visible"/>
                                      </p:to>
                                    </p:set>
                                    <p:animEffect transition="in" filter="fade">
                                      <p:cBhvr>
                                        <p:cTn id="39" dur="500"/>
                                        <p:tgtEl>
                                          <p:spTgt spid="8">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fade">
                                      <p:cBhvr>
                                        <p:cTn id="47" dur="500"/>
                                        <p:tgtEl>
                                          <p:spTgt spid="9">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9">
                                            <p:txEl>
                                              <p:pRg st="2" end="2"/>
                                            </p:txEl>
                                          </p:spTgt>
                                        </p:tgtEl>
                                        <p:attrNameLst>
                                          <p:attrName>style.visibility</p:attrName>
                                        </p:attrNameLst>
                                      </p:cBhvr>
                                      <p:to>
                                        <p:strVal val="visible"/>
                                      </p:to>
                                    </p:set>
                                    <p:animEffect transition="in" filter="fade">
                                      <p:cBhvr>
                                        <p:cTn id="5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E1D1-4FC6-4B60-8180-D23F43FC14E7}"/>
              </a:ext>
            </a:extLst>
          </p:cNvPr>
          <p:cNvSpPr>
            <a:spLocks noGrp="1"/>
          </p:cNvSpPr>
          <p:nvPr>
            <p:ph type="title"/>
          </p:nvPr>
        </p:nvSpPr>
        <p:spPr/>
        <p:txBody>
          <a:bodyPr>
            <a:normAutofit/>
          </a:bodyPr>
          <a:lstStyle/>
          <a:p>
            <a:r>
              <a:rPr lang="en-US" sz="3600" b="1" dirty="0"/>
              <a:t>Powassan Virus</a:t>
            </a:r>
          </a:p>
        </p:txBody>
      </p:sp>
      <p:pic>
        <p:nvPicPr>
          <p:cNvPr id="3" name="Picture 2">
            <a:extLst>
              <a:ext uri="{FF2B5EF4-FFF2-40B4-BE49-F238E27FC236}">
                <a16:creationId xmlns:a16="http://schemas.microsoft.com/office/drawing/2014/main" id="{92288A47-82DF-45EF-BD84-2DC138414B29}"/>
              </a:ext>
            </a:extLst>
          </p:cNvPr>
          <p:cNvPicPr>
            <a:picLocks noChangeAspect="1"/>
          </p:cNvPicPr>
          <p:nvPr/>
        </p:nvPicPr>
        <p:blipFill>
          <a:blip r:embed="rId2"/>
          <a:stretch>
            <a:fillRect/>
          </a:stretch>
        </p:blipFill>
        <p:spPr>
          <a:xfrm>
            <a:off x="482878" y="1361251"/>
            <a:ext cx="4936759" cy="3605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E45B0B10-CA93-4B25-94BD-6913C2DD1A16}"/>
              </a:ext>
            </a:extLst>
          </p:cNvPr>
          <p:cNvPicPr>
            <a:picLocks noChangeAspect="1"/>
          </p:cNvPicPr>
          <p:nvPr/>
        </p:nvPicPr>
        <p:blipFill>
          <a:blip r:embed="rId3"/>
          <a:stretch>
            <a:fillRect/>
          </a:stretch>
        </p:blipFill>
        <p:spPr>
          <a:xfrm>
            <a:off x="5713562" y="2286001"/>
            <a:ext cx="5995560" cy="4115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9C98993C-C642-4DE8-BFE7-C18EA834EFEA}"/>
              </a:ext>
            </a:extLst>
          </p:cNvPr>
          <p:cNvSpPr/>
          <p:nvPr/>
        </p:nvSpPr>
        <p:spPr>
          <a:xfrm>
            <a:off x="482878" y="5257800"/>
            <a:ext cx="4851122" cy="461665"/>
          </a:xfrm>
          <a:prstGeom prst="rect">
            <a:avLst/>
          </a:prstGeom>
        </p:spPr>
        <p:txBody>
          <a:bodyPr wrap="square">
            <a:spAutoFit/>
          </a:bodyPr>
          <a:lstStyle/>
          <a:p>
            <a:r>
              <a:rPr lang="en-US" sz="1200" dirty="0">
                <a:solidFill>
                  <a:srgbClr val="000000"/>
                </a:solidFill>
              </a:rPr>
              <a:t>NOTE:  ALL RESULTS WILL BE SENT TO THE APPROPRIATE STATE HEALTH DEPARTMENT.  </a:t>
            </a:r>
            <a:r>
              <a:rPr lang="en-US" sz="1050" i="1" dirty="0">
                <a:solidFill>
                  <a:srgbClr val="000000"/>
                </a:solidFill>
              </a:rPr>
              <a:t>Notify your state health department of any submissions to CDC</a:t>
            </a:r>
            <a:endParaRPr lang="en-US" sz="1200" i="1" dirty="0"/>
          </a:p>
        </p:txBody>
      </p:sp>
      <p:pic>
        <p:nvPicPr>
          <p:cNvPr id="4" name="Picture 3">
            <a:extLst>
              <a:ext uri="{FF2B5EF4-FFF2-40B4-BE49-F238E27FC236}">
                <a16:creationId xmlns:a16="http://schemas.microsoft.com/office/drawing/2014/main" id="{FF23988C-E31E-4BD9-AC15-14935194C56A}"/>
              </a:ext>
            </a:extLst>
          </p:cNvPr>
          <p:cNvPicPr>
            <a:picLocks noChangeAspect="1"/>
          </p:cNvPicPr>
          <p:nvPr/>
        </p:nvPicPr>
        <p:blipFill>
          <a:blip r:embed="rId4"/>
          <a:stretch>
            <a:fillRect/>
          </a:stretch>
        </p:blipFill>
        <p:spPr>
          <a:xfrm>
            <a:off x="5713562" y="1447800"/>
            <a:ext cx="3688400" cy="524301"/>
          </a:xfrm>
          <a:prstGeom prst="rect">
            <a:avLst/>
          </a:prstGeom>
        </p:spPr>
      </p:pic>
    </p:spTree>
    <p:extLst>
      <p:ext uri="{BB962C8B-B14F-4D97-AF65-F5344CB8AC3E}">
        <p14:creationId xmlns:p14="http://schemas.microsoft.com/office/powerpoint/2010/main" val="287589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981200" y="378476"/>
            <a:ext cx="8229600" cy="1162951"/>
          </a:xfrm>
          <a:prstGeom prst="rect">
            <a:avLst/>
          </a:prstGeom>
          <a:noFill/>
        </p:spPr>
        <p:txBody>
          <a:bodyPr wrap="square" rtlCol="0">
            <a:normAutofit/>
          </a:bodyPr>
          <a:lstStyle/>
          <a:p>
            <a:r>
              <a:rPr lang="en-US" sz="3600" b="1" dirty="0">
                <a:solidFill>
                  <a:schemeClr val="tx1">
                    <a:lumMod val="85000"/>
                    <a:lumOff val="15000"/>
                  </a:schemeClr>
                </a:solidFill>
                <a:latin typeface="+mj-lt"/>
              </a:rPr>
              <a:t>Objectives</a:t>
            </a:r>
            <a:r>
              <a:rPr lang="en-US" sz="3600" dirty="0">
                <a:latin typeface="+mj-lt"/>
              </a:rPr>
              <a:t> 		                </a:t>
            </a:r>
            <a:r>
              <a:rPr lang="en-US" sz="3200" spc="-300" dirty="0">
                <a:solidFill>
                  <a:schemeClr val="tx1">
                    <a:lumMod val="50000"/>
                    <a:lumOff val="50000"/>
                  </a:schemeClr>
                </a:solidFill>
                <a:latin typeface="+mj-lt"/>
              </a:rPr>
              <a:t>tick-borne infections</a:t>
            </a:r>
          </a:p>
        </p:txBody>
      </p:sp>
      <p:cxnSp>
        <p:nvCxnSpPr>
          <p:cNvPr id="10" name="Straight Connector 9"/>
          <p:cNvCxnSpPr>
            <a:cxnSpLocks/>
          </p:cNvCxnSpPr>
          <p:nvPr/>
        </p:nvCxnSpPr>
        <p:spPr>
          <a:xfrm>
            <a:off x="3429001" y="2446154"/>
            <a:ext cx="4868333" cy="1483"/>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210800" y="528448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rPr>
              <a:t>           </a:t>
            </a:r>
          </a:p>
        </p:txBody>
      </p:sp>
      <p:grpSp>
        <p:nvGrpSpPr>
          <p:cNvPr id="26" name="Group 25"/>
          <p:cNvGrpSpPr/>
          <p:nvPr/>
        </p:nvGrpSpPr>
        <p:grpSpPr>
          <a:xfrm>
            <a:off x="2286000" y="1066802"/>
            <a:ext cx="1905000" cy="2400657"/>
            <a:chOff x="762000" y="1557456"/>
            <a:chExt cx="2057400" cy="2792447"/>
          </a:xfrm>
        </p:grpSpPr>
        <p:sp>
          <p:nvSpPr>
            <p:cNvPr id="6" name="Oval 5"/>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1121392" y="1557456"/>
              <a:ext cx="1219200" cy="2792447"/>
            </a:xfrm>
            <a:prstGeom prst="rect">
              <a:avLst/>
            </a:prstGeom>
            <a:noFill/>
          </p:spPr>
          <p:txBody>
            <a:bodyPr wrap="square" rtlCol="0">
              <a:spAutoFit/>
            </a:bodyPr>
            <a:lstStyle/>
            <a:p>
              <a:r>
                <a:rPr lang="en-US" sz="15000" b="1" dirty="0">
                  <a:solidFill>
                    <a:srgbClr val="F26200">
                      <a:alpha val="40000"/>
                    </a:srgbClr>
                  </a:solidFill>
                  <a:latin typeface="+mj-lt"/>
                  <a:cs typeface="Arial" pitchFamily="34" charset="0"/>
                </a:rPr>
                <a:t>1</a:t>
              </a:r>
            </a:p>
          </p:txBody>
        </p:sp>
        <p:sp>
          <p:nvSpPr>
            <p:cNvPr id="19" name="Oval 18"/>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23" name="Group 22"/>
          <p:cNvGrpSpPr/>
          <p:nvPr/>
        </p:nvGrpSpPr>
        <p:grpSpPr>
          <a:xfrm>
            <a:off x="5067300" y="1101289"/>
            <a:ext cx="1905000" cy="2400657"/>
            <a:chOff x="3543300" y="1591943"/>
            <a:chExt cx="2057400" cy="2792446"/>
          </a:xfrm>
        </p:grpSpPr>
        <p:sp>
          <p:nvSpPr>
            <p:cNvPr id="4" name="Oval 3"/>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Box 14"/>
            <p:cNvSpPr txBox="1"/>
            <p:nvPr/>
          </p:nvSpPr>
          <p:spPr>
            <a:xfrm>
              <a:off x="3933968" y="1591943"/>
              <a:ext cx="1219200" cy="2792446"/>
            </a:xfrm>
            <a:prstGeom prst="rect">
              <a:avLst/>
            </a:prstGeom>
            <a:noFill/>
          </p:spPr>
          <p:txBody>
            <a:bodyPr wrap="square" rtlCol="0">
              <a:spAutoFit/>
            </a:bodyPr>
            <a:lstStyle/>
            <a:p>
              <a:r>
                <a:rPr lang="en-US" sz="15000" b="1" dirty="0">
                  <a:solidFill>
                    <a:srgbClr val="2A7A9E">
                      <a:alpha val="40000"/>
                    </a:srgbClr>
                  </a:solidFill>
                  <a:latin typeface="+mj-lt"/>
                  <a:cs typeface="Arial" pitchFamily="34" charset="0"/>
                </a:rPr>
                <a:t>2</a:t>
              </a:r>
            </a:p>
          </p:txBody>
        </p:sp>
        <p:sp>
          <p:nvSpPr>
            <p:cNvPr id="20" name="Oval 19"/>
            <p:cNvSpPr/>
            <p:nvPr/>
          </p:nvSpPr>
          <p:spPr>
            <a:xfrm>
              <a:off x="3782124" y="1988634"/>
              <a:ext cx="1583472" cy="1351712"/>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pSp>
        <p:nvGrpSpPr>
          <p:cNvPr id="24" name="Group 23"/>
          <p:cNvGrpSpPr/>
          <p:nvPr/>
        </p:nvGrpSpPr>
        <p:grpSpPr>
          <a:xfrm>
            <a:off x="7848600" y="1096857"/>
            <a:ext cx="1905000" cy="2400657"/>
            <a:chOff x="6324600" y="1587511"/>
            <a:chExt cx="2057400" cy="2792446"/>
          </a:xfrm>
        </p:grpSpPr>
        <p:sp>
          <p:nvSpPr>
            <p:cNvPr id="5" name="Oval 4"/>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TextBox 16"/>
            <p:cNvSpPr txBox="1"/>
            <p:nvPr/>
          </p:nvSpPr>
          <p:spPr>
            <a:xfrm>
              <a:off x="6721604" y="1587511"/>
              <a:ext cx="1219200" cy="2792446"/>
            </a:xfrm>
            <a:prstGeom prst="rect">
              <a:avLst/>
            </a:prstGeom>
            <a:noFill/>
          </p:spPr>
          <p:txBody>
            <a:bodyPr wrap="square" rtlCol="0">
              <a:spAutoFit/>
            </a:bodyPr>
            <a:lstStyle/>
            <a:p>
              <a:r>
                <a:rPr lang="en-US" sz="15000" b="1" dirty="0">
                  <a:solidFill>
                    <a:srgbClr val="65B131">
                      <a:alpha val="64000"/>
                    </a:srgbClr>
                  </a:solidFill>
                  <a:latin typeface="+mj-lt"/>
                  <a:cs typeface="Arial" pitchFamily="34" charset="0"/>
                </a:rPr>
                <a:t>3</a:t>
              </a:r>
            </a:p>
          </p:txBody>
        </p:sp>
        <p:sp>
          <p:nvSpPr>
            <p:cNvPr id="21" name="Oval 20"/>
            <p:cNvSpPr/>
            <p:nvPr/>
          </p:nvSpPr>
          <p:spPr>
            <a:xfrm>
              <a:off x="6569928" y="2005362"/>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 name="Rectangle 6">
            <a:extLst>
              <a:ext uri="{FF2B5EF4-FFF2-40B4-BE49-F238E27FC236}">
                <a16:creationId xmlns:a16="http://schemas.microsoft.com/office/drawing/2014/main" id="{063C8D8E-912E-460A-8C3F-2B8FFEF5C45A}"/>
              </a:ext>
            </a:extLst>
          </p:cNvPr>
          <p:cNvSpPr/>
          <p:nvPr/>
        </p:nvSpPr>
        <p:spPr>
          <a:xfrm>
            <a:off x="5219702" y="3610811"/>
            <a:ext cx="2293698" cy="2400657"/>
          </a:xfrm>
          <a:prstGeom prst="rect">
            <a:avLst/>
          </a:prstGeom>
        </p:spPr>
        <p:txBody>
          <a:bodyPr wrap="square">
            <a:spAutoFit/>
          </a:bodyPr>
          <a:lstStyle/>
          <a:p>
            <a:r>
              <a:rPr lang="en-US" sz="2400" b="1" dirty="0">
                <a:solidFill>
                  <a:schemeClr val="accent4">
                    <a:lumMod val="75000"/>
                  </a:schemeClr>
                </a:solidFill>
              </a:rPr>
              <a:t>summarize </a:t>
            </a:r>
          </a:p>
          <a:p>
            <a:r>
              <a:rPr lang="en-US" b="1" dirty="0"/>
              <a:t>current diagnostic and treatment strategies for tickborne illnesses </a:t>
            </a:r>
            <a:r>
              <a:rPr lang="en-US" i="1" dirty="0"/>
              <a:t>including Lyme, </a:t>
            </a:r>
            <a:br>
              <a:rPr lang="en-US" i="1" dirty="0"/>
            </a:br>
            <a:r>
              <a:rPr lang="en-US" i="1" dirty="0"/>
              <a:t>anaplasmosis and babesiosis</a:t>
            </a:r>
          </a:p>
        </p:txBody>
      </p:sp>
      <p:sp>
        <p:nvSpPr>
          <p:cNvPr id="8" name="Rectangle 7">
            <a:extLst>
              <a:ext uri="{FF2B5EF4-FFF2-40B4-BE49-F238E27FC236}">
                <a16:creationId xmlns:a16="http://schemas.microsoft.com/office/drawing/2014/main" id="{FDB52C52-EB9E-41AD-B9B0-E9A3F7850541}"/>
              </a:ext>
            </a:extLst>
          </p:cNvPr>
          <p:cNvSpPr/>
          <p:nvPr/>
        </p:nvSpPr>
        <p:spPr>
          <a:xfrm>
            <a:off x="2465919" y="3610811"/>
            <a:ext cx="2029881" cy="1569660"/>
          </a:xfrm>
          <a:prstGeom prst="rect">
            <a:avLst/>
          </a:prstGeom>
        </p:spPr>
        <p:txBody>
          <a:bodyPr wrap="square">
            <a:spAutoFit/>
          </a:bodyPr>
          <a:lstStyle/>
          <a:p>
            <a:r>
              <a:rPr lang="en-US" sz="2400" b="1" dirty="0">
                <a:solidFill>
                  <a:schemeClr val="accent6">
                    <a:lumMod val="75000"/>
                  </a:schemeClr>
                </a:solidFill>
              </a:rPr>
              <a:t>describe </a:t>
            </a:r>
          </a:p>
          <a:p>
            <a:r>
              <a:rPr lang="en-US" b="1" dirty="0"/>
              <a:t>epidemiology of ticks and tickborne pathogens </a:t>
            </a:r>
          </a:p>
          <a:p>
            <a:r>
              <a:rPr lang="en-US" i="1" dirty="0"/>
              <a:t>in Pennsylvania</a:t>
            </a:r>
          </a:p>
        </p:txBody>
      </p:sp>
      <p:sp>
        <p:nvSpPr>
          <p:cNvPr id="9" name="Rectangle 8">
            <a:extLst>
              <a:ext uri="{FF2B5EF4-FFF2-40B4-BE49-F238E27FC236}">
                <a16:creationId xmlns:a16="http://schemas.microsoft.com/office/drawing/2014/main" id="{8A0C21AD-2AF3-4DDF-9383-EF5ACDCE8D39}"/>
              </a:ext>
            </a:extLst>
          </p:cNvPr>
          <p:cNvSpPr/>
          <p:nvPr/>
        </p:nvSpPr>
        <p:spPr>
          <a:xfrm>
            <a:off x="7973485" y="3610811"/>
            <a:ext cx="2389715" cy="2123658"/>
          </a:xfrm>
          <a:prstGeom prst="rect">
            <a:avLst/>
          </a:prstGeom>
        </p:spPr>
        <p:txBody>
          <a:bodyPr wrap="square">
            <a:spAutoFit/>
          </a:bodyPr>
          <a:lstStyle/>
          <a:p>
            <a:r>
              <a:rPr lang="en-US" sz="2400" b="1" dirty="0">
                <a:solidFill>
                  <a:schemeClr val="accent2">
                    <a:lumMod val="75000"/>
                  </a:schemeClr>
                </a:solidFill>
              </a:rPr>
              <a:t>discriminate </a:t>
            </a:r>
          </a:p>
          <a:p>
            <a:r>
              <a:rPr lang="en-US" b="1" dirty="0"/>
              <a:t>between medical science and internet-based distortions </a:t>
            </a:r>
            <a:br>
              <a:rPr lang="en-US" b="1" dirty="0"/>
            </a:br>
            <a:r>
              <a:rPr lang="en-US" i="1" dirty="0"/>
              <a:t>to aid in optimal care of children related to tickborne infections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039F46-8965-4133-A8FB-20CFE82BD9A2}"/>
              </a:ext>
            </a:extLst>
          </p:cNvPr>
          <p:cNvSpPr/>
          <p:nvPr/>
        </p:nvSpPr>
        <p:spPr>
          <a:xfrm>
            <a:off x="228600" y="1524000"/>
            <a:ext cx="40386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8"/>
          <p:cNvSpPr>
            <a:spLocks noGrp="1"/>
          </p:cNvSpPr>
          <p:nvPr>
            <p:ph type="title"/>
          </p:nvPr>
        </p:nvSpPr>
        <p:spPr>
          <a:xfrm>
            <a:off x="4267200" y="2300125"/>
            <a:ext cx="7467600" cy="1970046"/>
          </a:xfrm>
        </p:spPr>
        <p:txBody>
          <a:bodyPr>
            <a:noAutofit/>
          </a:bodyPr>
          <a:lstStyle/>
          <a:p>
            <a:pPr>
              <a:spcBef>
                <a:spcPts val="0"/>
              </a:spcBef>
            </a:pPr>
            <a:r>
              <a:rPr lang="en-US" sz="4400" cap="none" dirty="0">
                <a:solidFill>
                  <a:schemeClr val="accent4">
                    <a:lumMod val="50000"/>
                  </a:schemeClr>
                </a:solidFill>
                <a:latin typeface="Segoe Print" panose="02000600000000000000" pitchFamily="2" charset="0"/>
                <a:ea typeface="+mn-ea"/>
                <a:cs typeface="+mn-cs"/>
              </a:rPr>
              <a:t>Lyme Infection (Disease) </a:t>
            </a:r>
            <a:br>
              <a:rPr lang="en-US" sz="4400" cap="none" dirty="0">
                <a:solidFill>
                  <a:schemeClr val="accent4">
                    <a:lumMod val="50000"/>
                  </a:schemeClr>
                </a:solidFill>
                <a:latin typeface="Segoe Print" panose="02000600000000000000" pitchFamily="2" charset="0"/>
                <a:ea typeface="+mn-ea"/>
                <a:cs typeface="+mn-cs"/>
              </a:rPr>
            </a:br>
            <a:r>
              <a:rPr lang="en-US" sz="4400" cap="none" dirty="0">
                <a:solidFill>
                  <a:schemeClr val="accent4">
                    <a:lumMod val="50000"/>
                  </a:schemeClr>
                </a:solidFill>
                <a:latin typeface="Segoe Print" panose="02000600000000000000" pitchFamily="2" charset="0"/>
                <a:ea typeface="+mn-ea"/>
                <a:cs typeface="+mn-cs"/>
              </a:rPr>
              <a:t>in Children</a:t>
            </a:r>
            <a:endParaRPr lang="en-US" sz="4400" b="0" cap="none" dirty="0">
              <a:solidFill>
                <a:schemeClr val="accent4">
                  <a:lumMod val="50000"/>
                </a:schemeClr>
              </a:solidFill>
              <a:latin typeface="Segoe Print" panose="02000600000000000000" pitchFamily="2" charset="0"/>
              <a:ea typeface="+mn-ea"/>
              <a:cs typeface="+mn-cs"/>
            </a:endParaRPr>
          </a:p>
        </p:txBody>
      </p:sp>
      <p:pic>
        <p:nvPicPr>
          <p:cNvPr id="5" name="Picture 4">
            <a:extLst>
              <a:ext uri="{FF2B5EF4-FFF2-40B4-BE49-F238E27FC236}">
                <a16:creationId xmlns:a16="http://schemas.microsoft.com/office/drawing/2014/main" id="{1BB08162-26C8-4B0A-A50D-D60F8FCBA464}"/>
              </a:ext>
            </a:extLst>
          </p:cNvPr>
          <p:cNvPicPr>
            <a:picLocks noChangeAspect="1"/>
          </p:cNvPicPr>
          <p:nvPr/>
        </p:nvPicPr>
        <p:blipFill>
          <a:blip r:embed="rId4"/>
          <a:stretch>
            <a:fillRect/>
          </a:stretch>
        </p:blipFill>
        <p:spPr>
          <a:xfrm>
            <a:off x="1066800" y="1992354"/>
            <a:ext cx="2900139" cy="2585588"/>
          </a:xfrm>
          <a:prstGeom prst="rect">
            <a:avLst/>
          </a:prstGeom>
        </p:spPr>
      </p:pic>
    </p:spTree>
    <p:extLst>
      <p:ext uri="{BB962C8B-B14F-4D97-AF65-F5344CB8AC3E}">
        <p14:creationId xmlns:p14="http://schemas.microsoft.com/office/powerpoint/2010/main" val="952749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04171E-62A2-4BCB-8C08-F6034C428343}"/>
              </a:ext>
            </a:extLst>
          </p:cNvPr>
          <p:cNvSpPr/>
          <p:nvPr/>
        </p:nvSpPr>
        <p:spPr>
          <a:xfrm rot="5400000">
            <a:off x="-3276600" y="3276600"/>
            <a:ext cx="6858000" cy="304800"/>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36698A9-EA20-4228-B7D6-353E95764D51}"/>
              </a:ext>
            </a:extLst>
          </p:cNvPr>
          <p:cNvSpPr txBox="1"/>
          <p:nvPr/>
        </p:nvSpPr>
        <p:spPr>
          <a:xfrm>
            <a:off x="533400" y="48160"/>
            <a:ext cx="339634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62626"/>
                </a:solidFill>
                <a:effectLst/>
                <a:uLnTx/>
                <a:uFillTx/>
                <a:latin typeface="Calibri"/>
                <a:ea typeface="+mn-ea"/>
                <a:cs typeface="+mn-cs"/>
                <a:hlinkClick r:id="rId2"/>
              </a:rPr>
              <a:t>www.cdc.gov/lyme/datasurveillance/maps-recent.html</a:t>
            </a:r>
            <a:endParaRPr kumimoji="0" lang="en-US" sz="1000" b="0" i="0" u="none" strike="noStrike" kern="1200" cap="none" spc="0" normalizeH="0" baseline="0" noProof="0" dirty="0">
              <a:ln>
                <a:noFill/>
              </a:ln>
              <a:solidFill>
                <a:srgbClr val="262626"/>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0A18FD5-340A-4AC9-9FA2-303EF7EF20C9}"/>
              </a:ext>
            </a:extLst>
          </p:cNvPr>
          <p:cNvPicPr>
            <a:picLocks noChangeAspect="1"/>
          </p:cNvPicPr>
          <p:nvPr/>
        </p:nvPicPr>
        <p:blipFill>
          <a:blip r:embed="rId3"/>
          <a:stretch>
            <a:fillRect/>
          </a:stretch>
        </p:blipFill>
        <p:spPr>
          <a:xfrm>
            <a:off x="353367" y="281821"/>
            <a:ext cx="6672943" cy="4935652"/>
          </a:xfrm>
          <a:prstGeom prst="rect">
            <a:avLst/>
          </a:prstGeom>
        </p:spPr>
      </p:pic>
      <p:sp>
        <p:nvSpPr>
          <p:cNvPr id="5" name="TextBox 4"/>
          <p:cNvSpPr txBox="1"/>
          <p:nvPr/>
        </p:nvSpPr>
        <p:spPr>
          <a:xfrm>
            <a:off x="485268" y="6153090"/>
            <a:ext cx="7564298"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~30% of confirmed Lyme cases occur in children &lt;15 </a:t>
            </a:r>
            <a:r>
              <a:rPr kumimoji="0" lang="en-US" sz="2000" b="1" i="0" u="none" strike="noStrike" kern="1200" cap="none" spc="0" normalizeH="0" baseline="0" noProof="0" dirty="0" err="1">
                <a:ln>
                  <a:noFill/>
                </a:ln>
                <a:solidFill>
                  <a:srgbClr val="F79646">
                    <a:lumMod val="75000"/>
                  </a:srgbClr>
                </a:solidFill>
                <a:effectLst/>
                <a:uLnTx/>
                <a:uFillTx/>
                <a:latin typeface="Calibri"/>
                <a:ea typeface="+mn-ea"/>
                <a:cs typeface="+mn-cs"/>
              </a:rPr>
              <a:t>yrs</a:t>
            </a: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 of age</a:t>
            </a:r>
          </a:p>
        </p:txBody>
      </p:sp>
      <p:sp>
        <p:nvSpPr>
          <p:cNvPr id="4" name="TextBox 3"/>
          <p:cNvSpPr txBox="1"/>
          <p:nvPr/>
        </p:nvSpPr>
        <p:spPr>
          <a:xfrm>
            <a:off x="481353" y="5295750"/>
            <a:ext cx="7820531"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7BCF27">
                    <a:lumMod val="75000"/>
                  </a:srgbClr>
                </a:solidFill>
                <a:effectLst/>
                <a:uLnTx/>
                <a:uFillTx/>
                <a:latin typeface="Calibri"/>
                <a:ea typeface="+mn-ea"/>
                <a:cs typeface="+mn-cs"/>
              </a:rPr>
              <a:t>&gt;400,000 confirmed US cases,</a:t>
            </a:r>
            <a:r>
              <a:rPr kumimoji="0" lang="en-US" b="1" i="0" u="none" strike="noStrike" kern="1200" cap="none" spc="0" normalizeH="0" noProof="0" dirty="0">
                <a:ln>
                  <a:noFill/>
                </a:ln>
                <a:solidFill>
                  <a:srgbClr val="7BCF27">
                    <a:lumMod val="75000"/>
                  </a:srgbClr>
                </a:solidFill>
                <a:effectLst/>
                <a:uLnTx/>
                <a:uFillTx/>
                <a:latin typeface="Calibri"/>
                <a:ea typeface="+mn-ea"/>
                <a:cs typeface="+mn-cs"/>
              </a:rPr>
              <a:t> </a:t>
            </a:r>
            <a:r>
              <a:rPr kumimoji="0" lang="en-US" b="1" i="0" u="none" strike="noStrike" kern="1200" cap="none" spc="0" normalizeH="0" baseline="0" noProof="0" dirty="0">
                <a:ln>
                  <a:noFill/>
                </a:ln>
                <a:solidFill>
                  <a:srgbClr val="7BCF27">
                    <a:lumMod val="75000"/>
                  </a:srgbClr>
                </a:solidFill>
                <a:effectLst/>
                <a:uLnTx/>
                <a:uFillTx/>
                <a:latin typeface="Calibri"/>
                <a:ea typeface="+mn-ea"/>
                <a:cs typeface="+mn-cs"/>
              </a:rPr>
              <a:t>1995 –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7BCF27">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rgbClr val="00B0F0">
                    <a:lumMod val="75000"/>
                  </a:srgbClr>
                </a:solidFill>
                <a:latin typeface="Calibri"/>
              </a:rPr>
              <a:t>8000 – 9000+</a:t>
            </a:r>
            <a:r>
              <a:rPr kumimoji="0" lang="en-US" b="1" i="1" u="none" strike="noStrike" kern="1200" cap="none" spc="0" normalizeH="0" baseline="0" noProof="0" dirty="0">
                <a:ln>
                  <a:noFill/>
                </a:ln>
                <a:solidFill>
                  <a:srgbClr val="00B0F0">
                    <a:lumMod val="75000"/>
                  </a:srgbClr>
                </a:solidFill>
                <a:effectLst/>
                <a:uLnTx/>
                <a:uFillTx/>
                <a:latin typeface="Calibri"/>
                <a:ea typeface="+mn-ea"/>
                <a:cs typeface="+mn-cs"/>
              </a:rPr>
              <a:t> confirmed cases in Pennsylvania each year in 2017, ’18</a:t>
            </a:r>
            <a:r>
              <a:rPr kumimoji="0" lang="en-US" b="1" i="1" u="none" strike="noStrike" kern="1200" cap="none" spc="0" normalizeH="0" noProof="0" dirty="0">
                <a:ln>
                  <a:noFill/>
                </a:ln>
                <a:solidFill>
                  <a:srgbClr val="00B0F0">
                    <a:lumMod val="75000"/>
                  </a:srgbClr>
                </a:solidFill>
                <a:effectLst/>
                <a:uLnTx/>
                <a:uFillTx/>
                <a:latin typeface="Calibri"/>
                <a:ea typeface="+mn-ea"/>
                <a:cs typeface="+mn-cs"/>
              </a:rPr>
              <a:t> &amp;</a:t>
            </a:r>
            <a:r>
              <a:rPr kumimoji="0" lang="en-US" b="1" i="1" u="none" strike="noStrike" kern="1200" cap="none" spc="0" normalizeH="0" baseline="0" noProof="0" dirty="0">
                <a:ln>
                  <a:noFill/>
                </a:ln>
                <a:solidFill>
                  <a:srgbClr val="00B0F0">
                    <a:lumMod val="75000"/>
                  </a:srgbClr>
                </a:solidFill>
                <a:effectLst/>
                <a:uLnTx/>
                <a:uFillTx/>
                <a:latin typeface="Calibri"/>
                <a:ea typeface="+mn-ea"/>
                <a:cs typeface="+mn-cs"/>
              </a:rPr>
              <a:t> ‘19</a:t>
            </a:r>
            <a:endParaRPr kumimoji="0" lang="en-US" sz="1400" b="1" i="1" u="none" strike="noStrike" kern="1200" cap="none" spc="0" normalizeH="0" baseline="0" noProof="0" dirty="0">
              <a:ln>
                <a:noFill/>
              </a:ln>
              <a:solidFill>
                <a:srgbClr val="00B0F0">
                  <a:lumMod val="75000"/>
                </a:srgbClr>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849F4638-E849-482F-BFB4-7D82C0AB0843}"/>
              </a:ext>
            </a:extLst>
          </p:cNvPr>
          <p:cNvGrpSpPr/>
          <p:nvPr/>
        </p:nvGrpSpPr>
        <p:grpSpPr>
          <a:xfrm>
            <a:off x="7162800" y="380999"/>
            <a:ext cx="4873433" cy="4935651"/>
            <a:chOff x="422914" y="1970613"/>
            <a:chExt cx="5602339" cy="5233104"/>
          </a:xfrm>
        </p:grpSpPr>
        <p:pic>
          <p:nvPicPr>
            <p:cNvPr id="16" name="Picture 15">
              <a:extLst>
                <a:ext uri="{FF2B5EF4-FFF2-40B4-BE49-F238E27FC236}">
                  <a16:creationId xmlns:a16="http://schemas.microsoft.com/office/drawing/2014/main" id="{B610FE2C-5B49-4FD6-AB06-CB6673330C14}"/>
                </a:ext>
              </a:extLst>
            </p:cNvPr>
            <p:cNvPicPr>
              <a:picLocks noChangeAspect="1"/>
            </p:cNvPicPr>
            <p:nvPr/>
          </p:nvPicPr>
          <p:blipFill>
            <a:blip r:embed="rId4"/>
            <a:stretch>
              <a:fillRect/>
            </a:stretch>
          </p:blipFill>
          <p:spPr>
            <a:xfrm>
              <a:off x="422914" y="1970613"/>
              <a:ext cx="5516545" cy="4727863"/>
            </a:xfrm>
            <a:prstGeom prst="rect">
              <a:avLst/>
            </a:prstGeom>
          </p:spPr>
        </p:pic>
        <p:sp>
          <p:nvSpPr>
            <p:cNvPr id="17" name="Rectangle 16">
              <a:extLst>
                <a:ext uri="{FF2B5EF4-FFF2-40B4-BE49-F238E27FC236}">
                  <a16:creationId xmlns:a16="http://schemas.microsoft.com/office/drawing/2014/main" id="{8DDE1ADB-0E76-4B3B-8851-802729A980C6}"/>
                </a:ext>
              </a:extLst>
            </p:cNvPr>
            <p:cNvSpPr/>
            <p:nvPr/>
          </p:nvSpPr>
          <p:spPr>
            <a:xfrm>
              <a:off x="508708" y="6698476"/>
              <a:ext cx="5516545" cy="5052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2626"/>
                  </a:solidFill>
                  <a:effectLst/>
                  <a:uLnTx/>
                  <a:uFillTx/>
                  <a:latin typeface="Calibri"/>
                  <a:ea typeface="+mn-ea"/>
                  <a:cs typeface="+mn-cs"/>
                  <a:hlinkClick r:id="rId5"/>
                </a:rPr>
                <a:t>https://www.cdc.gov/ticks/surveillance/TickbornePathogens.html</a:t>
              </a:r>
              <a:endParaRPr kumimoji="0" lang="en-US" sz="1100" b="0" i="0" u="none" strike="noStrike" kern="1200" cap="none" spc="0" normalizeH="0" baseline="0" noProof="0" dirty="0">
                <a:ln>
                  <a:noFill/>
                </a:ln>
                <a:solidFill>
                  <a:srgbClr val="26262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62626"/>
                </a:solidFill>
                <a:effectLst/>
                <a:uLnTx/>
                <a:uFillTx/>
                <a:latin typeface="Calibri"/>
                <a:ea typeface="+mn-ea"/>
                <a:cs typeface="+mn-cs"/>
              </a:endParaRPr>
            </a:p>
          </p:txBody>
        </p:sp>
      </p:grpSp>
    </p:spTree>
    <p:extLst>
      <p:ext uri="{BB962C8B-B14F-4D97-AF65-F5344CB8AC3E}">
        <p14:creationId xmlns:p14="http://schemas.microsoft.com/office/powerpoint/2010/main" val="353899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87" y="1"/>
            <a:ext cx="8653228" cy="838200"/>
          </a:xfrm>
        </p:spPr>
        <p:txBody>
          <a:bodyPr>
            <a:normAutofit fontScale="90000"/>
          </a:bodyPr>
          <a:lstStyle/>
          <a:p>
            <a:r>
              <a:rPr lang="en-US" sz="3600" b="1" dirty="0">
                <a:solidFill>
                  <a:srgbClr val="FFFF00"/>
                </a:solidFill>
                <a:effectLst>
                  <a:outerShdw blurRad="38100" dist="38100" dir="2700000" algn="tl">
                    <a:srgbClr val="000000">
                      <a:alpha val="43137"/>
                    </a:srgbClr>
                  </a:outerShdw>
                </a:effectLst>
                <a:latin typeface="Segoe Print" panose="02000600000000000000" pitchFamily="2" charset="0"/>
              </a:rPr>
              <a:t>Internet searching can be misleading…</a:t>
            </a:r>
          </a:p>
        </p:txBody>
      </p:sp>
      <p:pic>
        <p:nvPicPr>
          <p:cNvPr id="6" name="Picture 5">
            <a:extLst>
              <a:ext uri="{FF2B5EF4-FFF2-40B4-BE49-F238E27FC236}">
                <a16:creationId xmlns:a16="http://schemas.microsoft.com/office/drawing/2014/main" id="{A243EE88-6B9A-4833-8316-339E6317E5EF}"/>
              </a:ext>
            </a:extLst>
          </p:cNvPr>
          <p:cNvPicPr>
            <a:picLocks noChangeAspect="1"/>
          </p:cNvPicPr>
          <p:nvPr/>
        </p:nvPicPr>
        <p:blipFill rotWithShape="1">
          <a:blip r:embed="rId2"/>
          <a:srcRect l="15846"/>
          <a:stretch/>
        </p:blipFill>
        <p:spPr>
          <a:xfrm>
            <a:off x="8252966" y="990600"/>
            <a:ext cx="3711872" cy="4419326"/>
          </a:xfrm>
          <a:prstGeom prst="rect">
            <a:avLst/>
          </a:prstGeom>
          <a:ln>
            <a:solidFill>
              <a:schemeClr val="tx1"/>
            </a:solidFill>
          </a:ln>
        </p:spPr>
      </p:pic>
      <p:pic>
        <p:nvPicPr>
          <p:cNvPr id="8" name="Picture 7">
            <a:extLst>
              <a:ext uri="{FF2B5EF4-FFF2-40B4-BE49-F238E27FC236}">
                <a16:creationId xmlns:a16="http://schemas.microsoft.com/office/drawing/2014/main" id="{4BAF5A11-7C85-442A-AB40-AE1C3B50A76F}"/>
              </a:ext>
            </a:extLst>
          </p:cNvPr>
          <p:cNvPicPr>
            <a:picLocks noChangeAspect="1"/>
          </p:cNvPicPr>
          <p:nvPr/>
        </p:nvPicPr>
        <p:blipFill rotWithShape="1">
          <a:blip r:embed="rId3"/>
          <a:srcRect l="17200"/>
          <a:stretch/>
        </p:blipFill>
        <p:spPr>
          <a:xfrm>
            <a:off x="4419600" y="993475"/>
            <a:ext cx="3581983" cy="5788325"/>
          </a:xfrm>
          <a:prstGeom prst="rect">
            <a:avLst/>
          </a:prstGeom>
          <a:ln>
            <a:solidFill>
              <a:schemeClr val="tx1"/>
            </a:solidFill>
          </a:ln>
        </p:spPr>
      </p:pic>
      <p:pic>
        <p:nvPicPr>
          <p:cNvPr id="9" name="Picture 8">
            <a:extLst>
              <a:ext uri="{FF2B5EF4-FFF2-40B4-BE49-F238E27FC236}">
                <a16:creationId xmlns:a16="http://schemas.microsoft.com/office/drawing/2014/main" id="{C01D87C3-2ACC-4C0A-8BC6-E61BB04324E9}"/>
              </a:ext>
            </a:extLst>
          </p:cNvPr>
          <p:cNvPicPr>
            <a:picLocks noChangeAspect="1"/>
          </p:cNvPicPr>
          <p:nvPr/>
        </p:nvPicPr>
        <p:blipFill>
          <a:blip r:embed="rId4"/>
          <a:stretch>
            <a:fillRect/>
          </a:stretch>
        </p:blipFill>
        <p:spPr>
          <a:xfrm>
            <a:off x="228600" y="990600"/>
            <a:ext cx="3942522" cy="5791200"/>
          </a:xfrm>
          <a:prstGeom prst="rect">
            <a:avLst/>
          </a:prstGeom>
          <a:ln>
            <a:solidFill>
              <a:schemeClr val="tx1"/>
            </a:solidFill>
          </a:ln>
        </p:spPr>
      </p:pic>
    </p:spTree>
    <p:extLst>
      <p:ext uri="{BB962C8B-B14F-4D97-AF65-F5344CB8AC3E}">
        <p14:creationId xmlns:p14="http://schemas.microsoft.com/office/powerpoint/2010/main" val="305894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A5214-FDCF-4594-9AC8-6823B96FD337}"/>
              </a:ext>
            </a:extLst>
          </p:cNvPr>
          <p:cNvSpPr>
            <a:spLocks noGrp="1"/>
          </p:cNvSpPr>
          <p:nvPr>
            <p:ph type="title"/>
          </p:nvPr>
        </p:nvSpPr>
        <p:spPr/>
        <p:txBody>
          <a:bodyPr>
            <a:normAutofit/>
          </a:bodyPr>
          <a:lstStyle/>
          <a:p>
            <a:r>
              <a:rPr lang="en-US" sz="3600" b="1" dirty="0"/>
              <a:t>LYME DISEASE on the Internet</a:t>
            </a:r>
          </a:p>
        </p:txBody>
      </p:sp>
      <p:pic>
        <p:nvPicPr>
          <p:cNvPr id="6" name="Picture 5">
            <a:extLst>
              <a:ext uri="{FF2B5EF4-FFF2-40B4-BE49-F238E27FC236}">
                <a16:creationId xmlns:a16="http://schemas.microsoft.com/office/drawing/2014/main" id="{4A9A3C0B-2CBE-4683-AE57-35A50F0AB7C2}"/>
              </a:ext>
            </a:extLst>
          </p:cNvPr>
          <p:cNvPicPr>
            <a:picLocks noChangeAspect="1"/>
          </p:cNvPicPr>
          <p:nvPr/>
        </p:nvPicPr>
        <p:blipFill rotWithShape="1">
          <a:blip r:embed="rId2"/>
          <a:srcRect l="3347" r="1293"/>
          <a:stretch/>
        </p:blipFill>
        <p:spPr>
          <a:xfrm>
            <a:off x="828187" y="1074946"/>
            <a:ext cx="5185048" cy="5015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oup 12">
            <a:extLst>
              <a:ext uri="{FF2B5EF4-FFF2-40B4-BE49-F238E27FC236}">
                <a16:creationId xmlns:a16="http://schemas.microsoft.com/office/drawing/2014/main" id="{B346E6C9-7CEB-4FA9-A863-3C96A5FD1161}"/>
              </a:ext>
            </a:extLst>
          </p:cNvPr>
          <p:cNvGrpSpPr/>
          <p:nvPr/>
        </p:nvGrpSpPr>
        <p:grpSpPr>
          <a:xfrm>
            <a:off x="6242590" y="1074946"/>
            <a:ext cx="5185048" cy="4729671"/>
            <a:chOff x="306873" y="2350063"/>
            <a:chExt cx="5122999" cy="4112122"/>
          </a:xfrm>
        </p:grpSpPr>
        <p:pic>
          <p:nvPicPr>
            <p:cNvPr id="11" name="Picture 10">
              <a:extLst>
                <a:ext uri="{FF2B5EF4-FFF2-40B4-BE49-F238E27FC236}">
                  <a16:creationId xmlns:a16="http://schemas.microsoft.com/office/drawing/2014/main" id="{85F9FF1B-8DAB-4BCC-BDA4-E0C308FF5315}"/>
                </a:ext>
              </a:extLst>
            </p:cNvPr>
            <p:cNvPicPr>
              <a:picLocks noChangeAspect="1"/>
            </p:cNvPicPr>
            <p:nvPr/>
          </p:nvPicPr>
          <p:blipFill>
            <a:blip r:embed="rId3"/>
            <a:stretch>
              <a:fillRect/>
            </a:stretch>
          </p:blipFill>
          <p:spPr>
            <a:xfrm>
              <a:off x="306873" y="2350063"/>
              <a:ext cx="5122999" cy="4112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6911FB46-EEE8-41CB-AFD3-8B72AD144F0D}"/>
                </a:ext>
              </a:extLst>
            </p:cNvPr>
            <p:cNvSpPr txBox="1"/>
            <p:nvPr/>
          </p:nvSpPr>
          <p:spPr>
            <a:xfrm>
              <a:off x="1425059" y="2377001"/>
              <a:ext cx="2360375" cy="57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a:ea typeface="+mn-ea"/>
                  <a:cs typeface="+mn-cs"/>
                </a:rPr>
                <a:t>American Lyme Disease Foundation, Inc.</a:t>
              </a:r>
            </a:p>
          </p:txBody>
        </p:sp>
      </p:grpSp>
      <p:pic>
        <p:nvPicPr>
          <p:cNvPr id="14" name="Picture 13">
            <a:extLst>
              <a:ext uri="{FF2B5EF4-FFF2-40B4-BE49-F238E27FC236}">
                <a16:creationId xmlns:a16="http://schemas.microsoft.com/office/drawing/2014/main" id="{4D3BC36F-23C2-4302-A02E-4E27841CFABD}"/>
              </a:ext>
            </a:extLst>
          </p:cNvPr>
          <p:cNvPicPr>
            <a:picLocks noChangeAspect="1"/>
          </p:cNvPicPr>
          <p:nvPr/>
        </p:nvPicPr>
        <p:blipFill>
          <a:blip r:embed="rId4"/>
          <a:stretch>
            <a:fillRect/>
          </a:stretch>
        </p:blipFill>
        <p:spPr>
          <a:xfrm>
            <a:off x="1875841" y="2346080"/>
            <a:ext cx="4816875" cy="4300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D944C40-EA63-465D-9F06-707A21AA9692}"/>
              </a:ext>
            </a:extLst>
          </p:cNvPr>
          <p:cNvPicPr>
            <a:picLocks noChangeAspect="1"/>
          </p:cNvPicPr>
          <p:nvPr/>
        </p:nvPicPr>
        <p:blipFill>
          <a:blip r:embed="rId5"/>
          <a:stretch>
            <a:fillRect/>
          </a:stretch>
        </p:blipFill>
        <p:spPr>
          <a:xfrm>
            <a:off x="3429000" y="3082390"/>
            <a:ext cx="8362858" cy="3564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0CEF538B-A21D-4EC7-964B-A04D57FCD084}"/>
              </a:ext>
            </a:extLst>
          </p:cNvPr>
          <p:cNvSpPr txBox="1"/>
          <p:nvPr/>
        </p:nvSpPr>
        <p:spPr>
          <a:xfrm>
            <a:off x="10210800" y="1188405"/>
            <a:ext cx="1039350" cy="830997"/>
          </a:xfrm>
          <a:prstGeom prst="rect">
            <a:avLst/>
          </a:prstGeom>
          <a:noFill/>
          <a:ln w="57150">
            <a:solidFill>
              <a:srgbClr val="00B05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50"/>
                </a:solidFill>
                <a:effectLst/>
                <a:uLnTx/>
                <a:uFillTx/>
                <a:latin typeface="Calibri"/>
                <a:ea typeface="+mn-ea"/>
                <a:cs typeface="+mn-cs"/>
                <a:sym typeface="Wingdings 2" panose="05020102010507070707" pitchFamily="18" charset="2"/>
              </a:rPr>
              <a:t></a:t>
            </a:r>
            <a:endParaRPr kumimoji="0" lang="en-US" sz="4800" b="1" i="0" u="none" strike="noStrike" kern="1200" cap="none" spc="0" normalizeH="0" baseline="0" noProof="0" dirty="0">
              <a:ln>
                <a:noFill/>
              </a:ln>
              <a:solidFill>
                <a:srgbClr val="00B05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1F8706B1-7202-4887-954C-2D51F31CF1B1}"/>
              </a:ext>
            </a:extLst>
          </p:cNvPr>
          <p:cNvSpPr txBox="1"/>
          <p:nvPr/>
        </p:nvSpPr>
        <p:spPr>
          <a:xfrm>
            <a:off x="1219200" y="1207298"/>
            <a:ext cx="1066800" cy="830997"/>
          </a:xfrm>
          <a:prstGeom prst="rect">
            <a:avLst/>
          </a:prstGeom>
          <a:noFill/>
          <a:ln w="57150">
            <a:solidFill>
              <a:srgbClr val="C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a:t>
            </a:r>
            <a:endParaRPr kumimoji="0" lang="en-US" sz="4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A4C17339-6151-4647-86A2-79ED0592E681}"/>
              </a:ext>
            </a:extLst>
          </p:cNvPr>
          <p:cNvSpPr txBox="1"/>
          <p:nvPr/>
        </p:nvSpPr>
        <p:spPr>
          <a:xfrm>
            <a:off x="2038706" y="2561506"/>
            <a:ext cx="976970" cy="830997"/>
          </a:xfrm>
          <a:prstGeom prst="rect">
            <a:avLst/>
          </a:prstGeom>
          <a:noFill/>
          <a:ln w="57150">
            <a:solidFill>
              <a:srgbClr val="C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a:t>
            </a:r>
            <a:endParaRPr kumimoji="0" lang="en-US" sz="4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E25C762B-D27F-4D10-9DDE-8DCF854D77E1}"/>
              </a:ext>
            </a:extLst>
          </p:cNvPr>
          <p:cNvSpPr txBox="1"/>
          <p:nvPr/>
        </p:nvSpPr>
        <p:spPr>
          <a:xfrm>
            <a:off x="7201248" y="3238756"/>
            <a:ext cx="1180752" cy="830997"/>
          </a:xfrm>
          <a:prstGeom prst="rect">
            <a:avLst/>
          </a:prstGeom>
          <a:noFill/>
          <a:ln w="57150">
            <a:solidFill>
              <a:srgbClr val="00B05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50"/>
                </a:solidFill>
                <a:effectLst/>
                <a:uLnTx/>
                <a:uFillTx/>
                <a:latin typeface="Calibri"/>
                <a:ea typeface="+mn-ea"/>
                <a:cs typeface="+mn-cs"/>
                <a:sym typeface="Wingdings 2" panose="05020102010507070707" pitchFamily="18" charset="2"/>
              </a:rPr>
              <a:t></a:t>
            </a:r>
            <a:endParaRPr kumimoji="0" lang="en-US" sz="4800" b="1" i="0" u="none" strike="noStrike" kern="1200" cap="none" spc="0" normalizeH="0" baseline="0" noProof="0" dirty="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15189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B719F-8890-42A4-8B1E-C5F842691189}"/>
              </a:ext>
            </a:extLst>
          </p:cNvPr>
          <p:cNvPicPr>
            <a:picLocks noChangeAspect="1"/>
          </p:cNvPicPr>
          <p:nvPr/>
        </p:nvPicPr>
        <p:blipFill>
          <a:blip r:embed="rId2"/>
          <a:stretch>
            <a:fillRect/>
          </a:stretch>
        </p:blipFill>
        <p:spPr>
          <a:xfrm>
            <a:off x="1904999" y="1066800"/>
            <a:ext cx="4038600" cy="5515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79314D60-1155-4B04-8E0C-823971478A40}"/>
              </a:ext>
            </a:extLst>
          </p:cNvPr>
          <p:cNvPicPr>
            <a:picLocks noChangeAspect="1"/>
          </p:cNvPicPr>
          <p:nvPr/>
        </p:nvPicPr>
        <p:blipFill>
          <a:blip r:embed="rId3"/>
          <a:stretch>
            <a:fillRect/>
          </a:stretch>
        </p:blipFill>
        <p:spPr>
          <a:xfrm>
            <a:off x="6172200" y="1066800"/>
            <a:ext cx="4114800" cy="5528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A54BE613-E173-4ACD-B5F4-E6EFC055D5E1}"/>
              </a:ext>
            </a:extLst>
          </p:cNvPr>
          <p:cNvSpPr txBox="1"/>
          <p:nvPr/>
        </p:nvSpPr>
        <p:spPr>
          <a:xfrm>
            <a:off x="6172200" y="1063694"/>
            <a:ext cx="762000" cy="830997"/>
          </a:xfrm>
          <a:prstGeom prst="rect">
            <a:avLst/>
          </a:prstGeom>
          <a:noFill/>
          <a:ln w="57150">
            <a:solidFill>
              <a:srgbClr val="C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a:t>
            </a:r>
            <a:endParaRPr kumimoji="0" lang="en-US" sz="4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9865A2D-59F9-4D8F-A527-87F8435E5D63}"/>
              </a:ext>
            </a:extLst>
          </p:cNvPr>
          <p:cNvSpPr txBox="1"/>
          <p:nvPr/>
        </p:nvSpPr>
        <p:spPr>
          <a:xfrm>
            <a:off x="1904999" y="1067593"/>
            <a:ext cx="818362" cy="830997"/>
          </a:xfrm>
          <a:prstGeom prst="rect">
            <a:avLst/>
          </a:prstGeom>
          <a:noFill/>
          <a:ln w="57150">
            <a:solidFill>
              <a:srgbClr val="00B05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50"/>
                </a:solidFill>
                <a:effectLst/>
                <a:uLnTx/>
                <a:uFillTx/>
                <a:latin typeface="Calibri"/>
                <a:ea typeface="+mn-ea"/>
                <a:cs typeface="+mn-cs"/>
                <a:sym typeface="Wingdings 2" panose="05020102010507070707" pitchFamily="18" charset="2"/>
              </a:rPr>
              <a:t></a:t>
            </a:r>
            <a:endParaRPr kumimoji="0" lang="en-US" sz="4800" b="1" i="0" u="none" strike="noStrike" kern="1200" cap="none" spc="0" normalizeH="0" baseline="0" noProof="0" dirty="0">
              <a:ln>
                <a:noFill/>
              </a:ln>
              <a:solidFill>
                <a:srgbClr val="00B050"/>
              </a:solidFill>
              <a:effectLst/>
              <a:uLnTx/>
              <a:uFillTx/>
              <a:latin typeface="Calibri"/>
              <a:ea typeface="+mn-ea"/>
              <a:cs typeface="+mn-cs"/>
            </a:endParaRPr>
          </a:p>
        </p:txBody>
      </p:sp>
      <p:sp>
        <p:nvSpPr>
          <p:cNvPr id="11" name="Title 1">
            <a:extLst>
              <a:ext uri="{FF2B5EF4-FFF2-40B4-BE49-F238E27FC236}">
                <a16:creationId xmlns:a16="http://schemas.microsoft.com/office/drawing/2014/main" id="{D92C65F3-A010-4D2D-9318-EED20FC9ED6A}"/>
              </a:ext>
            </a:extLst>
          </p:cNvPr>
          <p:cNvSpPr>
            <a:spLocks noGrp="1"/>
          </p:cNvSpPr>
          <p:nvPr>
            <p:ph type="title"/>
          </p:nvPr>
        </p:nvSpPr>
        <p:spPr/>
        <p:txBody>
          <a:bodyPr>
            <a:normAutofit/>
          </a:bodyPr>
          <a:lstStyle/>
          <a:p>
            <a:r>
              <a:rPr lang="en-US" sz="3600" b="1" dirty="0"/>
              <a:t>LYME DISEASE Articles</a:t>
            </a:r>
          </a:p>
        </p:txBody>
      </p:sp>
      <p:pic>
        <p:nvPicPr>
          <p:cNvPr id="5" name="Picture 4">
            <a:extLst>
              <a:ext uri="{FF2B5EF4-FFF2-40B4-BE49-F238E27FC236}">
                <a16:creationId xmlns:a16="http://schemas.microsoft.com/office/drawing/2014/main" id="{C1240144-54BC-47ED-BF5E-DBA5D120962E}"/>
              </a:ext>
            </a:extLst>
          </p:cNvPr>
          <p:cNvPicPr>
            <a:picLocks noChangeAspect="1"/>
          </p:cNvPicPr>
          <p:nvPr/>
        </p:nvPicPr>
        <p:blipFill>
          <a:blip r:embed="rId4"/>
          <a:stretch>
            <a:fillRect/>
          </a:stretch>
        </p:blipFill>
        <p:spPr>
          <a:xfrm>
            <a:off x="6110546" y="1740933"/>
            <a:ext cx="4238109" cy="4690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CE54B595-65FF-4E46-A554-34A84A19B7FC}"/>
              </a:ext>
            </a:extLst>
          </p:cNvPr>
          <p:cNvSpPr txBox="1"/>
          <p:nvPr/>
        </p:nvSpPr>
        <p:spPr>
          <a:xfrm>
            <a:off x="2723361" y="1230868"/>
            <a:ext cx="175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Medical Science</a:t>
            </a:r>
          </a:p>
        </p:txBody>
      </p:sp>
      <p:sp>
        <p:nvSpPr>
          <p:cNvPr id="13" name="TextBox 12">
            <a:extLst>
              <a:ext uri="{FF2B5EF4-FFF2-40B4-BE49-F238E27FC236}">
                <a16:creationId xmlns:a16="http://schemas.microsoft.com/office/drawing/2014/main" id="{2E6C1FC3-8E56-4381-A1D1-3CA5AB255F3F}"/>
              </a:ext>
            </a:extLst>
          </p:cNvPr>
          <p:cNvSpPr txBox="1"/>
          <p:nvPr/>
        </p:nvSpPr>
        <p:spPr>
          <a:xfrm>
            <a:off x="6934200" y="1371600"/>
            <a:ext cx="175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NOT Science</a:t>
            </a:r>
          </a:p>
        </p:txBody>
      </p:sp>
    </p:spTree>
    <p:extLst>
      <p:ext uri="{BB962C8B-B14F-4D97-AF65-F5344CB8AC3E}">
        <p14:creationId xmlns:p14="http://schemas.microsoft.com/office/powerpoint/2010/main" val="16988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95C33-4B2D-45FB-B755-41164629A652}"/>
              </a:ext>
            </a:extLst>
          </p:cNvPr>
          <p:cNvSpPr>
            <a:spLocks noGrp="1"/>
          </p:cNvSpPr>
          <p:nvPr>
            <p:ph type="title"/>
          </p:nvPr>
        </p:nvSpPr>
        <p:spPr/>
        <p:txBody>
          <a:bodyPr>
            <a:normAutofit/>
          </a:bodyPr>
          <a:lstStyle/>
          <a:p>
            <a:r>
              <a:rPr lang="en-US" sz="3600" b="1" dirty="0"/>
              <a:t>LYME DISEASE RESOURCES</a:t>
            </a:r>
          </a:p>
        </p:txBody>
      </p:sp>
      <p:grpSp>
        <p:nvGrpSpPr>
          <p:cNvPr id="6" name="Group 5">
            <a:extLst>
              <a:ext uri="{FF2B5EF4-FFF2-40B4-BE49-F238E27FC236}">
                <a16:creationId xmlns:a16="http://schemas.microsoft.com/office/drawing/2014/main" id="{39035990-8700-4203-8B2B-FE4CCDB59B25}"/>
              </a:ext>
            </a:extLst>
          </p:cNvPr>
          <p:cNvGrpSpPr/>
          <p:nvPr/>
        </p:nvGrpSpPr>
        <p:grpSpPr>
          <a:xfrm>
            <a:off x="6248400" y="1219201"/>
            <a:ext cx="4038600" cy="5166719"/>
            <a:chOff x="-2614120" y="1447800"/>
            <a:chExt cx="3404212" cy="4572000"/>
          </a:xfrm>
        </p:grpSpPr>
        <p:pic>
          <p:nvPicPr>
            <p:cNvPr id="7" name="Picture 6">
              <a:extLst>
                <a:ext uri="{FF2B5EF4-FFF2-40B4-BE49-F238E27FC236}">
                  <a16:creationId xmlns:a16="http://schemas.microsoft.com/office/drawing/2014/main" id="{3B6A6B1A-B674-4AB3-A1E8-51EC1B88E9AC}"/>
                </a:ext>
              </a:extLst>
            </p:cNvPr>
            <p:cNvPicPr>
              <a:picLocks noChangeAspect="1"/>
            </p:cNvPicPr>
            <p:nvPr/>
          </p:nvPicPr>
          <p:blipFill>
            <a:blip r:embed="rId2"/>
            <a:stretch>
              <a:fillRect/>
            </a:stretch>
          </p:blipFill>
          <p:spPr>
            <a:xfrm>
              <a:off x="-2614120" y="1447800"/>
              <a:ext cx="3404212"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FD94379D-DC32-499A-85C3-ED2EE435BEAF}"/>
                </a:ext>
              </a:extLst>
            </p:cNvPr>
            <p:cNvSpPr/>
            <p:nvPr/>
          </p:nvSpPr>
          <p:spPr>
            <a:xfrm>
              <a:off x="-2592554" y="5774623"/>
              <a:ext cx="3382646" cy="2246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62626"/>
                  </a:solidFill>
                  <a:effectLst/>
                  <a:uLnTx/>
                  <a:uFillTx/>
                  <a:latin typeface="Calibri"/>
                  <a:ea typeface="+mn-ea"/>
                  <a:cs typeface="+mn-cs"/>
                </a:rPr>
                <a:t>www.lymedisease.org/lyme-basics/lyme-disease/children</a:t>
              </a:r>
            </a:p>
          </p:txBody>
        </p:sp>
      </p:grpSp>
      <p:pic>
        <p:nvPicPr>
          <p:cNvPr id="10" name="Picture 9">
            <a:extLst>
              <a:ext uri="{FF2B5EF4-FFF2-40B4-BE49-F238E27FC236}">
                <a16:creationId xmlns:a16="http://schemas.microsoft.com/office/drawing/2014/main" id="{2898DB72-7448-4230-B808-79632053AF5C}"/>
              </a:ext>
            </a:extLst>
          </p:cNvPr>
          <p:cNvPicPr>
            <a:picLocks noChangeAspect="1"/>
          </p:cNvPicPr>
          <p:nvPr/>
        </p:nvPicPr>
        <p:blipFill>
          <a:blip r:embed="rId3"/>
          <a:stretch>
            <a:fillRect/>
          </a:stretch>
        </p:blipFill>
        <p:spPr>
          <a:xfrm>
            <a:off x="7404192" y="2590800"/>
            <a:ext cx="1752600" cy="1621924"/>
          </a:xfrm>
          <a:prstGeom prst="rect">
            <a:avLst/>
          </a:prstGeom>
        </p:spPr>
      </p:pic>
      <p:pic>
        <p:nvPicPr>
          <p:cNvPr id="3" name="Picture 2">
            <a:extLst>
              <a:ext uri="{FF2B5EF4-FFF2-40B4-BE49-F238E27FC236}">
                <a16:creationId xmlns:a16="http://schemas.microsoft.com/office/drawing/2014/main" id="{C8279154-8AD8-4FA5-963B-B149801A6D71}"/>
              </a:ext>
            </a:extLst>
          </p:cNvPr>
          <p:cNvPicPr>
            <a:picLocks noChangeAspect="1"/>
          </p:cNvPicPr>
          <p:nvPr/>
        </p:nvPicPr>
        <p:blipFill>
          <a:blip r:embed="rId4"/>
          <a:stretch>
            <a:fillRect/>
          </a:stretch>
        </p:blipFill>
        <p:spPr>
          <a:xfrm>
            <a:off x="1280175" y="1219201"/>
            <a:ext cx="4651802" cy="5166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364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55ABE97-4E8B-4476-A5CA-3D2CC8A00E8E}"/>
              </a:ext>
            </a:extLst>
          </p:cNvPr>
          <p:cNvGrpSpPr/>
          <p:nvPr/>
        </p:nvGrpSpPr>
        <p:grpSpPr>
          <a:xfrm>
            <a:off x="178164" y="1066800"/>
            <a:ext cx="4622436" cy="2209800"/>
            <a:chOff x="152400" y="147639"/>
            <a:chExt cx="6019800" cy="3050574"/>
          </a:xfrm>
        </p:grpSpPr>
        <p:pic>
          <p:nvPicPr>
            <p:cNvPr id="5" name="Picture 4">
              <a:extLst>
                <a:ext uri="{FF2B5EF4-FFF2-40B4-BE49-F238E27FC236}">
                  <a16:creationId xmlns:a16="http://schemas.microsoft.com/office/drawing/2014/main" id="{5B68F84B-A138-469F-A136-09E0A00FB601}"/>
                </a:ext>
              </a:extLst>
            </p:cNvPr>
            <p:cNvPicPr>
              <a:picLocks noChangeAspect="1"/>
            </p:cNvPicPr>
            <p:nvPr/>
          </p:nvPicPr>
          <p:blipFill>
            <a:blip r:embed="rId2"/>
            <a:stretch>
              <a:fillRect/>
            </a:stretch>
          </p:blipFill>
          <p:spPr>
            <a:xfrm>
              <a:off x="152400" y="147639"/>
              <a:ext cx="6019800" cy="3050574"/>
            </a:xfrm>
            <a:prstGeom prst="rect">
              <a:avLst/>
            </a:prstGeom>
            <a:ln>
              <a:solidFill>
                <a:schemeClr val="tx1"/>
              </a:solidFill>
            </a:ln>
          </p:spPr>
        </p:pic>
        <p:sp>
          <p:nvSpPr>
            <p:cNvPr id="6" name="Rectangle 5">
              <a:extLst>
                <a:ext uri="{FF2B5EF4-FFF2-40B4-BE49-F238E27FC236}">
                  <a16:creationId xmlns:a16="http://schemas.microsoft.com/office/drawing/2014/main" id="{0120A2BB-A4DF-4A43-AF9C-87C3308E846C}"/>
                </a:ext>
              </a:extLst>
            </p:cNvPr>
            <p:cNvSpPr/>
            <p:nvPr/>
          </p:nvSpPr>
          <p:spPr>
            <a:xfrm>
              <a:off x="4114800" y="1143000"/>
              <a:ext cx="2057400" cy="2055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itle 9">
            <a:extLst>
              <a:ext uri="{FF2B5EF4-FFF2-40B4-BE49-F238E27FC236}">
                <a16:creationId xmlns:a16="http://schemas.microsoft.com/office/drawing/2014/main" id="{6992787F-A3AF-426E-A553-1751F0088E78}"/>
              </a:ext>
            </a:extLst>
          </p:cNvPr>
          <p:cNvSpPr>
            <a:spLocks noGrp="1"/>
          </p:cNvSpPr>
          <p:nvPr>
            <p:ph type="title"/>
          </p:nvPr>
        </p:nvSpPr>
        <p:spPr>
          <a:xfrm>
            <a:off x="213565" y="99524"/>
            <a:ext cx="11978435" cy="685800"/>
          </a:xfrm>
        </p:spPr>
        <p:txBody>
          <a:bodyPr>
            <a:noAutofit/>
          </a:bodyPr>
          <a:lstStyle/>
          <a:p>
            <a:r>
              <a:rPr lang="en-US" sz="2600" b="1" dirty="0">
                <a:solidFill>
                  <a:schemeClr val="accent1">
                    <a:lumMod val="75000"/>
                  </a:schemeClr>
                </a:solidFill>
                <a:latin typeface="Segoe Print" panose="02000600000000000000" pitchFamily="2" charset="0"/>
              </a:rPr>
              <a:t>Navigating distorting headlines on the internet is very challenging…</a:t>
            </a:r>
          </a:p>
        </p:txBody>
      </p:sp>
      <p:pic>
        <p:nvPicPr>
          <p:cNvPr id="4" name="Picture 3">
            <a:extLst>
              <a:ext uri="{FF2B5EF4-FFF2-40B4-BE49-F238E27FC236}">
                <a16:creationId xmlns:a16="http://schemas.microsoft.com/office/drawing/2014/main" id="{C63AAC2E-DE4E-40DF-AA12-BE3357CE853C}"/>
              </a:ext>
            </a:extLst>
          </p:cNvPr>
          <p:cNvPicPr>
            <a:picLocks noChangeAspect="1"/>
          </p:cNvPicPr>
          <p:nvPr/>
        </p:nvPicPr>
        <p:blipFill rotWithShape="1">
          <a:blip r:embed="rId3"/>
          <a:srcRect t="8929"/>
          <a:stretch/>
        </p:blipFill>
        <p:spPr>
          <a:xfrm>
            <a:off x="178164" y="3413285"/>
            <a:ext cx="5232036" cy="1871350"/>
          </a:xfrm>
          <a:prstGeom prst="rect">
            <a:avLst/>
          </a:prstGeom>
          <a:ln>
            <a:solidFill>
              <a:schemeClr val="tx1"/>
            </a:solidFill>
          </a:ln>
        </p:spPr>
      </p:pic>
      <p:grpSp>
        <p:nvGrpSpPr>
          <p:cNvPr id="9" name="Group 8">
            <a:extLst>
              <a:ext uri="{FF2B5EF4-FFF2-40B4-BE49-F238E27FC236}">
                <a16:creationId xmlns:a16="http://schemas.microsoft.com/office/drawing/2014/main" id="{BA2C8649-AA1C-465F-832B-F772F15F824D}"/>
              </a:ext>
            </a:extLst>
          </p:cNvPr>
          <p:cNvGrpSpPr/>
          <p:nvPr/>
        </p:nvGrpSpPr>
        <p:grpSpPr>
          <a:xfrm>
            <a:off x="1342224" y="2038589"/>
            <a:ext cx="2797850" cy="3555860"/>
            <a:chOff x="3962400" y="1240336"/>
            <a:chExt cx="3449558" cy="4230075"/>
          </a:xfrm>
        </p:grpSpPr>
        <p:pic>
          <p:nvPicPr>
            <p:cNvPr id="3" name="Picture 2">
              <a:extLst>
                <a:ext uri="{FF2B5EF4-FFF2-40B4-BE49-F238E27FC236}">
                  <a16:creationId xmlns:a16="http://schemas.microsoft.com/office/drawing/2014/main" id="{61258DBB-E0E5-42FF-8423-62637EACA613}"/>
                </a:ext>
              </a:extLst>
            </p:cNvPr>
            <p:cNvPicPr>
              <a:picLocks noChangeAspect="1"/>
            </p:cNvPicPr>
            <p:nvPr/>
          </p:nvPicPr>
          <p:blipFill>
            <a:blip r:embed="rId4"/>
            <a:stretch>
              <a:fillRect/>
            </a:stretch>
          </p:blipFill>
          <p:spPr>
            <a:xfrm>
              <a:off x="3962400" y="1240336"/>
              <a:ext cx="3449558" cy="4230075"/>
            </a:xfrm>
            <a:prstGeom prst="rect">
              <a:avLst/>
            </a:prstGeom>
            <a:ln>
              <a:solidFill>
                <a:schemeClr val="tx1"/>
              </a:solidFill>
            </a:ln>
          </p:spPr>
        </p:pic>
        <p:sp>
          <p:nvSpPr>
            <p:cNvPr id="8" name="Rectangle 7">
              <a:extLst>
                <a:ext uri="{FF2B5EF4-FFF2-40B4-BE49-F238E27FC236}">
                  <a16:creationId xmlns:a16="http://schemas.microsoft.com/office/drawing/2014/main" id="{305876B0-B259-44DD-A411-F54918A6F5AA}"/>
                </a:ext>
              </a:extLst>
            </p:cNvPr>
            <p:cNvSpPr/>
            <p:nvPr/>
          </p:nvSpPr>
          <p:spPr>
            <a:xfrm>
              <a:off x="6172200" y="5105400"/>
              <a:ext cx="1239758" cy="36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ECBFAB7B-EB60-48FF-81B0-35E7F295DA65}"/>
              </a:ext>
            </a:extLst>
          </p:cNvPr>
          <p:cNvPicPr>
            <a:picLocks noChangeAspect="1"/>
          </p:cNvPicPr>
          <p:nvPr/>
        </p:nvPicPr>
        <p:blipFill>
          <a:blip r:embed="rId5"/>
          <a:stretch>
            <a:fillRect/>
          </a:stretch>
        </p:blipFill>
        <p:spPr>
          <a:xfrm>
            <a:off x="3617683" y="1809599"/>
            <a:ext cx="3026361" cy="4154920"/>
          </a:xfrm>
          <a:prstGeom prst="rect">
            <a:avLst/>
          </a:prstGeom>
          <a:ln>
            <a:solidFill>
              <a:schemeClr val="tx1"/>
            </a:solidFill>
          </a:ln>
        </p:spPr>
      </p:pic>
      <p:pic>
        <p:nvPicPr>
          <p:cNvPr id="2" name="Picture 1">
            <a:extLst>
              <a:ext uri="{FF2B5EF4-FFF2-40B4-BE49-F238E27FC236}">
                <a16:creationId xmlns:a16="http://schemas.microsoft.com/office/drawing/2014/main" id="{2C357FEA-40FD-46B2-AF4B-7BDA47045E2E}"/>
              </a:ext>
            </a:extLst>
          </p:cNvPr>
          <p:cNvPicPr>
            <a:picLocks noChangeAspect="1"/>
          </p:cNvPicPr>
          <p:nvPr/>
        </p:nvPicPr>
        <p:blipFill rotWithShape="1">
          <a:blip r:embed="rId6"/>
          <a:srcRect l="4627" r="6600" b="9259"/>
          <a:stretch/>
        </p:blipFill>
        <p:spPr>
          <a:xfrm>
            <a:off x="4342534" y="2038589"/>
            <a:ext cx="3575147" cy="3555860"/>
          </a:xfrm>
          <a:prstGeom prst="rect">
            <a:avLst/>
          </a:prstGeom>
          <a:ln>
            <a:solidFill>
              <a:schemeClr val="tx1"/>
            </a:solidFill>
          </a:ln>
        </p:spPr>
      </p:pic>
      <p:pic>
        <p:nvPicPr>
          <p:cNvPr id="11" name="Picture 10">
            <a:extLst>
              <a:ext uri="{FF2B5EF4-FFF2-40B4-BE49-F238E27FC236}">
                <a16:creationId xmlns:a16="http://schemas.microsoft.com/office/drawing/2014/main" id="{4930A8A2-3F67-4E14-AA30-9398E9F9FC4A}"/>
              </a:ext>
            </a:extLst>
          </p:cNvPr>
          <p:cNvPicPr>
            <a:picLocks noChangeAspect="1"/>
          </p:cNvPicPr>
          <p:nvPr/>
        </p:nvPicPr>
        <p:blipFill>
          <a:blip r:embed="rId7"/>
          <a:stretch>
            <a:fillRect/>
          </a:stretch>
        </p:blipFill>
        <p:spPr>
          <a:xfrm>
            <a:off x="338379" y="2447926"/>
            <a:ext cx="5652729" cy="157147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4" name="Cross 13">
            <a:extLst>
              <a:ext uri="{FF2B5EF4-FFF2-40B4-BE49-F238E27FC236}">
                <a16:creationId xmlns:a16="http://schemas.microsoft.com/office/drawing/2014/main" id="{47B1DF64-858C-40DC-8673-295B7DE01554}"/>
              </a:ext>
            </a:extLst>
          </p:cNvPr>
          <p:cNvSpPr/>
          <p:nvPr/>
        </p:nvSpPr>
        <p:spPr>
          <a:xfrm rot="2577195">
            <a:off x="2072076" y="1441165"/>
            <a:ext cx="4462221" cy="4419600"/>
          </a:xfrm>
          <a:prstGeom prst="plus">
            <a:avLst>
              <a:gd name="adj" fmla="val 400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FA1ED2F-2FBA-457D-B7CE-1EB0EBF213AE}"/>
              </a:ext>
            </a:extLst>
          </p:cNvPr>
          <p:cNvSpPr txBox="1"/>
          <p:nvPr/>
        </p:nvSpPr>
        <p:spPr>
          <a:xfrm>
            <a:off x="8392808" y="2133600"/>
            <a:ext cx="3621028" cy="2554545"/>
          </a:xfrm>
          <a:prstGeom prst="rect">
            <a:avLst/>
          </a:prstGeom>
          <a:noFill/>
        </p:spPr>
        <p:txBody>
          <a:bodyPr wrap="square" rtlCol="0">
            <a:spAutoFit/>
          </a:bodyPr>
          <a:lstStyle/>
          <a:p>
            <a:r>
              <a:rPr lang="en-US" sz="2000" b="1" dirty="0"/>
              <a:t>Social media</a:t>
            </a:r>
          </a:p>
          <a:p>
            <a:r>
              <a:rPr lang="en-US" sz="2000" b="1" dirty="0"/>
              <a:t>Blog/vlog posts</a:t>
            </a:r>
          </a:p>
          <a:p>
            <a:r>
              <a:rPr lang="en-US" sz="2000" b="1" dirty="0"/>
              <a:t>Community and religious groups </a:t>
            </a:r>
          </a:p>
          <a:p>
            <a:r>
              <a:rPr lang="en-US" sz="2000" b="1" dirty="0"/>
              <a:t>Support groups</a:t>
            </a:r>
          </a:p>
          <a:p>
            <a:endParaRPr lang="en-US" sz="2000" b="1" dirty="0"/>
          </a:p>
          <a:p>
            <a:r>
              <a:rPr lang="en-US" sz="2000" b="1" dirty="0"/>
              <a:t>Very challenging for people to not go down internet rabbit holes…</a:t>
            </a:r>
          </a:p>
        </p:txBody>
      </p:sp>
    </p:spTree>
    <p:extLst>
      <p:ext uri="{BB962C8B-B14F-4D97-AF65-F5344CB8AC3E}">
        <p14:creationId xmlns:p14="http://schemas.microsoft.com/office/powerpoint/2010/main" val="19345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992787F-A3AF-426E-A553-1751F0088E78}"/>
              </a:ext>
            </a:extLst>
          </p:cNvPr>
          <p:cNvSpPr>
            <a:spLocks noGrp="1"/>
          </p:cNvSpPr>
          <p:nvPr>
            <p:ph type="title"/>
          </p:nvPr>
        </p:nvSpPr>
        <p:spPr>
          <a:xfrm>
            <a:off x="213565" y="99524"/>
            <a:ext cx="11978435" cy="685800"/>
          </a:xfrm>
        </p:spPr>
        <p:txBody>
          <a:bodyPr>
            <a:noAutofit/>
          </a:bodyPr>
          <a:lstStyle/>
          <a:p>
            <a:r>
              <a:rPr lang="en-US" sz="2600" b="1" dirty="0">
                <a:solidFill>
                  <a:schemeClr val="accent1">
                    <a:lumMod val="75000"/>
                  </a:schemeClr>
                </a:solidFill>
                <a:latin typeface="Segoe Print" panose="02000600000000000000" pitchFamily="2" charset="0"/>
              </a:rPr>
              <a:t>Helping patients and families can also be challenging…</a:t>
            </a:r>
          </a:p>
        </p:txBody>
      </p:sp>
      <p:sp>
        <p:nvSpPr>
          <p:cNvPr id="13" name="TextBox 12">
            <a:extLst>
              <a:ext uri="{FF2B5EF4-FFF2-40B4-BE49-F238E27FC236}">
                <a16:creationId xmlns:a16="http://schemas.microsoft.com/office/drawing/2014/main" id="{7D3606E9-FB91-451D-BE8E-D4331B46F776}"/>
              </a:ext>
            </a:extLst>
          </p:cNvPr>
          <p:cNvSpPr txBox="1"/>
          <p:nvPr/>
        </p:nvSpPr>
        <p:spPr>
          <a:xfrm>
            <a:off x="609600" y="1228397"/>
            <a:ext cx="3849233" cy="4401205"/>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Patients can have real symptoms that have been wrongly associated with Lyme infection as the cause.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Propagating wrong information, treating patients with antibiotics “just in case” and/or </a:t>
            </a:r>
            <a:r>
              <a:rPr kumimoji="0" lang="en-US" sz="2000" b="1" i="1" u="none" strike="noStrike" kern="1200" cap="none" spc="0" normalizeH="0" baseline="0" noProof="0" dirty="0">
                <a:ln>
                  <a:noFill/>
                </a:ln>
                <a:solidFill>
                  <a:srgbClr val="C00000"/>
                </a:solidFill>
                <a:effectLst/>
                <a:uLnTx/>
                <a:uFillTx/>
                <a:latin typeface="Calibri"/>
                <a:ea typeface="+mn-ea"/>
                <a:cs typeface="+mn-cs"/>
              </a:rPr>
              <a:t>not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1" u="none" strike="noStrike" kern="1200" cap="none" spc="0" normalizeH="0" baseline="0" noProof="0" dirty="0">
                <a:ln>
                  <a:noFill/>
                </a:ln>
                <a:solidFill>
                  <a:srgbClr val="C00000"/>
                </a:solidFill>
                <a:effectLst/>
                <a:uLnTx/>
                <a:uFillTx/>
                <a:latin typeface="Calibri"/>
                <a:ea typeface="+mn-ea"/>
                <a:cs typeface="+mn-cs"/>
              </a:rPr>
              <a:t>discouraging</a:t>
            </a:r>
            <a:r>
              <a:rPr kumimoji="0" lang="en-US" sz="2000" b="1" i="0" u="none" strike="noStrike" kern="1200" cap="none" spc="0" normalizeH="0" baseline="0" noProof="0" dirty="0">
                <a:ln>
                  <a:noFill/>
                </a:ln>
                <a:solidFill>
                  <a:srgbClr val="C00000"/>
                </a:solidFill>
                <a:effectLst/>
                <a:uLnTx/>
                <a:uFillTx/>
                <a:latin typeface="Calibri"/>
                <a:ea typeface="+mn-ea"/>
                <a:cs typeface="+mn-cs"/>
              </a:rPr>
              <a:t> them from seeing people who claim to be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lyme</a:t>
            </a:r>
            <a:r>
              <a:rPr kumimoji="0" lang="en-US" sz="2000" b="1" i="0" u="none" strike="noStrike" kern="1200" cap="none" spc="0" normalizeH="0" baseline="0" noProof="0" dirty="0">
                <a:ln>
                  <a:noFill/>
                </a:ln>
                <a:solidFill>
                  <a:srgbClr val="C00000"/>
                </a:solidFill>
                <a:effectLst/>
                <a:uLnTx/>
                <a:uFillTx/>
                <a:latin typeface="Calibri"/>
                <a:ea typeface="+mn-ea"/>
                <a:cs typeface="+mn-cs"/>
              </a:rPr>
              <a:t> literate” will do HARM to patients and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30A0"/>
                </a:solidFill>
                <a:effectLst/>
                <a:uLnTx/>
                <a:uFillTx/>
                <a:latin typeface="Calibri"/>
                <a:ea typeface="+mn-ea"/>
                <a:cs typeface="+mn-cs"/>
              </a:rPr>
              <a:t>Accurate knowledge + Empathy</a:t>
            </a:r>
            <a:br>
              <a:rPr kumimoji="0" lang="en-US" sz="2000" b="1" i="0" u="none" strike="noStrike" kern="1200" cap="none" spc="0" normalizeH="0" baseline="0" noProof="0" dirty="0">
                <a:ln>
                  <a:noFill/>
                </a:ln>
                <a:solidFill>
                  <a:srgbClr val="C00000"/>
                </a:solidFill>
                <a:effectLst/>
                <a:uLnTx/>
                <a:uFillTx/>
                <a:latin typeface="Calibri"/>
                <a:ea typeface="+mn-ea"/>
                <a:cs typeface="+mn-cs"/>
              </a:rPr>
            </a:br>
            <a:r>
              <a:rPr kumimoji="0" lang="en-US" sz="2000" b="1" i="0" u="none" strike="noStrike" kern="1200" cap="none" spc="0" normalizeH="0" baseline="0" noProof="0" dirty="0">
                <a:ln>
                  <a:noFill/>
                </a:ln>
                <a:solidFill>
                  <a:srgbClr val="7030A0"/>
                </a:solidFill>
                <a:effectLst/>
                <a:uLnTx/>
                <a:uFillTx/>
                <a:latin typeface="Calibri"/>
                <a:ea typeface="+mn-ea"/>
                <a:cs typeface="+mn-cs"/>
              </a:rPr>
              <a:t>are so important.</a:t>
            </a:r>
          </a:p>
        </p:txBody>
      </p:sp>
      <p:sp>
        <p:nvSpPr>
          <p:cNvPr id="15" name="TextBox 14">
            <a:extLst>
              <a:ext uri="{FF2B5EF4-FFF2-40B4-BE49-F238E27FC236}">
                <a16:creationId xmlns:a16="http://schemas.microsoft.com/office/drawing/2014/main" id="{56F7470C-8E65-4477-ABC4-21F64EF554D6}"/>
              </a:ext>
            </a:extLst>
          </p:cNvPr>
          <p:cNvSpPr txBox="1"/>
          <p:nvPr/>
        </p:nvSpPr>
        <p:spPr>
          <a:xfrm>
            <a:off x="4876800" y="1447800"/>
            <a:ext cx="7010400" cy="4370427"/>
          </a:xfrm>
          <a:prstGeom prst="rect">
            <a:avLst/>
          </a:prstGeom>
          <a:noFill/>
        </p:spPr>
        <p:txBody>
          <a:bodyPr wrap="square" rtlCol="0">
            <a:spAutoFit/>
          </a:bodyPr>
          <a:lstStyle/>
          <a:p>
            <a:r>
              <a:rPr lang="en-US" sz="2000" b="1" dirty="0"/>
              <a:t>Time </a:t>
            </a:r>
            <a:r>
              <a:rPr lang="en-US" sz="2000" dirty="0"/>
              <a:t>– longer visits, more visits</a:t>
            </a:r>
          </a:p>
          <a:p>
            <a:endParaRPr lang="en-US" sz="2000" dirty="0"/>
          </a:p>
          <a:p>
            <a:r>
              <a:rPr lang="en-US" sz="2000" b="1" dirty="0"/>
              <a:t>Empathy</a:t>
            </a:r>
            <a:r>
              <a:rPr lang="en-US" sz="2000" dirty="0"/>
              <a:t> – this is hard and scary for patients and families</a:t>
            </a:r>
          </a:p>
          <a:p>
            <a:endParaRPr lang="en-US" sz="2000" dirty="0"/>
          </a:p>
          <a:p>
            <a:r>
              <a:rPr lang="en-US" sz="2000" b="1" dirty="0"/>
              <a:t>Knowledge</a:t>
            </a:r>
            <a:r>
              <a:rPr lang="en-US" sz="2000" dirty="0"/>
              <a:t> – Science and not science</a:t>
            </a:r>
          </a:p>
          <a:p>
            <a:endParaRPr lang="en-US" sz="2000" dirty="0"/>
          </a:p>
          <a:p>
            <a:r>
              <a:rPr lang="en-US" sz="2000" b="1" dirty="0"/>
              <a:t>Medical care </a:t>
            </a:r>
            <a:r>
              <a:rPr lang="en-US" sz="2000" dirty="0"/>
              <a:t>– Medical evaluations and referrals, as appropriate</a:t>
            </a:r>
          </a:p>
          <a:p>
            <a:endParaRPr lang="en-US" sz="2000" dirty="0"/>
          </a:p>
          <a:p>
            <a:r>
              <a:rPr lang="en-US" sz="2000" b="1" dirty="0"/>
              <a:t>Support </a:t>
            </a:r>
            <a:r>
              <a:rPr lang="en-US" sz="2000" dirty="0"/>
              <a:t>–  Provide reassurance and support, as appropriate</a:t>
            </a:r>
          </a:p>
          <a:p>
            <a:endParaRPr lang="en-US" sz="2000" dirty="0"/>
          </a:p>
          <a:p>
            <a:r>
              <a:rPr lang="en-US" sz="2000" b="1" dirty="0"/>
              <a:t>Empathy</a:t>
            </a:r>
            <a:r>
              <a:rPr lang="en-US" sz="2000" dirty="0"/>
              <a:t> – meet the family where they are, they may have feelings of anger, embarrassment, sadness, anxiety surrounding misleading path and/or inappropriate management</a:t>
            </a:r>
          </a:p>
          <a:p>
            <a:endParaRPr lang="en-US" sz="2000" dirty="0"/>
          </a:p>
        </p:txBody>
      </p:sp>
    </p:spTree>
    <p:extLst>
      <p:ext uri="{BB962C8B-B14F-4D97-AF65-F5344CB8AC3E}">
        <p14:creationId xmlns:p14="http://schemas.microsoft.com/office/powerpoint/2010/main" val="25031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383825-A020-44A1-A04F-57C4E960CE2E}"/>
              </a:ext>
            </a:extLst>
          </p:cNvPr>
          <p:cNvPicPr>
            <a:picLocks noChangeAspect="1"/>
          </p:cNvPicPr>
          <p:nvPr/>
        </p:nvPicPr>
        <p:blipFill>
          <a:blip r:embed="rId2"/>
          <a:stretch>
            <a:fillRect/>
          </a:stretch>
        </p:blipFill>
        <p:spPr>
          <a:xfrm>
            <a:off x="9677400" y="1033641"/>
            <a:ext cx="2288651" cy="5029200"/>
          </a:xfrm>
          <a:prstGeom prst="rect">
            <a:avLst/>
          </a:prstGeom>
        </p:spPr>
      </p:pic>
      <p:pic>
        <p:nvPicPr>
          <p:cNvPr id="3" name="Picture 2">
            <a:extLst>
              <a:ext uri="{FF2B5EF4-FFF2-40B4-BE49-F238E27FC236}">
                <a16:creationId xmlns:a16="http://schemas.microsoft.com/office/drawing/2014/main" id="{C472239B-2461-4765-988C-82471607B498}"/>
              </a:ext>
            </a:extLst>
          </p:cNvPr>
          <p:cNvPicPr>
            <a:picLocks noChangeAspect="1"/>
          </p:cNvPicPr>
          <p:nvPr/>
        </p:nvPicPr>
        <p:blipFill>
          <a:blip r:embed="rId3"/>
          <a:stretch>
            <a:fillRect/>
          </a:stretch>
        </p:blipFill>
        <p:spPr>
          <a:xfrm>
            <a:off x="347002" y="1302830"/>
            <a:ext cx="8034998" cy="912118"/>
          </a:xfrm>
          <a:prstGeom prst="rect">
            <a:avLst/>
          </a:prstGeom>
        </p:spPr>
      </p:pic>
      <p:pic>
        <p:nvPicPr>
          <p:cNvPr id="6" name="Picture 5">
            <a:extLst>
              <a:ext uri="{FF2B5EF4-FFF2-40B4-BE49-F238E27FC236}">
                <a16:creationId xmlns:a16="http://schemas.microsoft.com/office/drawing/2014/main" id="{EFAEBD6B-B70F-4809-A69A-DF95728174E1}"/>
              </a:ext>
            </a:extLst>
          </p:cNvPr>
          <p:cNvPicPr>
            <a:picLocks noChangeAspect="1"/>
          </p:cNvPicPr>
          <p:nvPr/>
        </p:nvPicPr>
        <p:blipFill>
          <a:blip r:embed="rId4"/>
          <a:stretch>
            <a:fillRect/>
          </a:stretch>
        </p:blipFill>
        <p:spPr>
          <a:xfrm>
            <a:off x="394228" y="2133600"/>
            <a:ext cx="6960370" cy="3929241"/>
          </a:xfrm>
          <a:prstGeom prst="rect">
            <a:avLst/>
          </a:prstGeom>
        </p:spPr>
      </p:pic>
      <p:sp>
        <p:nvSpPr>
          <p:cNvPr id="4" name="Rectangle 3">
            <a:extLst>
              <a:ext uri="{FF2B5EF4-FFF2-40B4-BE49-F238E27FC236}">
                <a16:creationId xmlns:a16="http://schemas.microsoft.com/office/drawing/2014/main" id="{01F471D2-E1A0-45A1-B152-037308630BA5}"/>
              </a:ext>
            </a:extLst>
          </p:cNvPr>
          <p:cNvSpPr/>
          <p:nvPr/>
        </p:nvSpPr>
        <p:spPr>
          <a:xfrm>
            <a:off x="376310" y="795515"/>
            <a:ext cx="2518766" cy="646331"/>
          </a:xfrm>
          <a:prstGeom prst="rect">
            <a:avLst/>
          </a:prstGeom>
        </p:spPr>
        <p:txBody>
          <a:bodyPr wrap="none">
            <a:spAutoFit/>
          </a:bodyPr>
          <a:lstStyle/>
          <a:p>
            <a:r>
              <a:rPr lang="en-US" dirty="0">
                <a:hlinkClick r:id="rId5"/>
              </a:rPr>
              <a:t>https://lymescience.org/</a:t>
            </a:r>
            <a:endParaRPr lang="en-US" dirty="0"/>
          </a:p>
          <a:p>
            <a:endParaRPr lang="en-US" dirty="0"/>
          </a:p>
        </p:txBody>
      </p:sp>
      <p:sp>
        <p:nvSpPr>
          <p:cNvPr id="7" name="Title 9">
            <a:extLst>
              <a:ext uri="{FF2B5EF4-FFF2-40B4-BE49-F238E27FC236}">
                <a16:creationId xmlns:a16="http://schemas.microsoft.com/office/drawing/2014/main" id="{79837550-449A-44AE-B718-FA48E6671BB9}"/>
              </a:ext>
            </a:extLst>
          </p:cNvPr>
          <p:cNvSpPr txBox="1">
            <a:spLocks/>
          </p:cNvSpPr>
          <p:nvPr/>
        </p:nvSpPr>
        <p:spPr>
          <a:xfrm>
            <a:off x="347003" y="335794"/>
            <a:ext cx="10016198"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dirty="0">
                <a:solidFill>
                  <a:schemeClr val="accent4">
                    <a:lumMod val="75000"/>
                  </a:schemeClr>
                </a:solidFill>
                <a:latin typeface="Segoe Print" panose="02000600000000000000" pitchFamily="2" charset="0"/>
              </a:rPr>
              <a:t>Legitimate website, medical science-backed information</a:t>
            </a:r>
          </a:p>
        </p:txBody>
      </p:sp>
    </p:spTree>
    <p:extLst>
      <p:ext uri="{BB962C8B-B14F-4D97-AF65-F5344CB8AC3E}">
        <p14:creationId xmlns:p14="http://schemas.microsoft.com/office/powerpoint/2010/main" val="351824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effectLst>
                  <a:outerShdw blurRad="38100" dist="38100" dir="2700000" algn="tl">
                    <a:srgbClr val="000000">
                      <a:alpha val="43137"/>
                    </a:srgbClr>
                  </a:outerShdw>
                </a:effectLst>
              </a:rPr>
              <a:t>LYME DISEASE  | Historical Perspective</a:t>
            </a:r>
          </a:p>
        </p:txBody>
      </p:sp>
      <p:sp>
        <p:nvSpPr>
          <p:cNvPr id="3" name="Content Placeholder 2"/>
          <p:cNvSpPr>
            <a:spLocks noGrp="1"/>
          </p:cNvSpPr>
          <p:nvPr>
            <p:ph sz="half" idx="1"/>
          </p:nvPr>
        </p:nvSpPr>
        <p:spPr>
          <a:xfrm>
            <a:off x="457200" y="1219200"/>
            <a:ext cx="6553200" cy="5420436"/>
          </a:xfrm>
        </p:spPr>
        <p:txBody>
          <a:bodyPr>
            <a:noAutofit/>
          </a:bodyPr>
          <a:lstStyle/>
          <a:p>
            <a:pPr marL="0" indent="0">
              <a:buNone/>
            </a:pPr>
            <a:r>
              <a:rPr lang="en-US" sz="2400" b="1" dirty="0">
                <a:solidFill>
                  <a:schemeClr val="accent2">
                    <a:lumMod val="75000"/>
                  </a:schemeClr>
                </a:solidFill>
              </a:rPr>
              <a:t>1975</a:t>
            </a:r>
            <a:r>
              <a:rPr lang="en-US" sz="2400" b="1" dirty="0"/>
              <a:t> </a:t>
            </a:r>
            <a:r>
              <a:rPr lang="en-US" sz="2200" b="1" dirty="0"/>
              <a:t>– unusually high number of children with new diagnosis of JRA</a:t>
            </a:r>
          </a:p>
          <a:p>
            <a:pPr marL="0" indent="0">
              <a:buNone/>
            </a:pPr>
            <a:endParaRPr lang="en-US" sz="1000" b="1" dirty="0"/>
          </a:p>
          <a:p>
            <a:pPr marL="0" indent="0">
              <a:buNone/>
            </a:pPr>
            <a:r>
              <a:rPr lang="en-US" sz="2400" b="1" dirty="0">
                <a:solidFill>
                  <a:schemeClr val="accent2">
                    <a:lumMod val="75000"/>
                  </a:schemeClr>
                </a:solidFill>
              </a:rPr>
              <a:t>1977</a:t>
            </a:r>
            <a:r>
              <a:rPr lang="en-US" sz="2400" b="1" dirty="0"/>
              <a:t> </a:t>
            </a:r>
            <a:r>
              <a:rPr lang="en-US" sz="2200" b="1" dirty="0"/>
              <a:t>– Allen C. </a:t>
            </a:r>
            <a:r>
              <a:rPr lang="en-US" sz="2200" b="1" dirty="0" err="1"/>
              <a:t>Steere</a:t>
            </a:r>
            <a:r>
              <a:rPr lang="en-US" sz="2200" b="1" dirty="0"/>
              <a:t>, MD suggested the deer tick as a possible vector</a:t>
            </a:r>
          </a:p>
          <a:p>
            <a:pPr marL="0" indent="0">
              <a:buNone/>
            </a:pPr>
            <a:endParaRPr lang="en-US" sz="1000" b="1" dirty="0"/>
          </a:p>
          <a:p>
            <a:pPr marL="0" indent="0">
              <a:buNone/>
            </a:pPr>
            <a:r>
              <a:rPr lang="en-US" sz="2400" b="1" dirty="0">
                <a:solidFill>
                  <a:schemeClr val="accent2">
                    <a:lumMod val="75000"/>
                  </a:schemeClr>
                </a:solidFill>
              </a:rPr>
              <a:t>1981</a:t>
            </a:r>
            <a:r>
              <a:rPr lang="en-US" sz="2400" b="1" dirty="0"/>
              <a:t> </a:t>
            </a:r>
            <a:r>
              <a:rPr lang="en-US" sz="2200" b="1" dirty="0"/>
              <a:t>– Dr. </a:t>
            </a:r>
            <a:r>
              <a:rPr lang="en-US" sz="2200" b="1" dirty="0" err="1"/>
              <a:t>Burgdorfer</a:t>
            </a:r>
            <a:r>
              <a:rPr lang="en-US" sz="2200" b="1" dirty="0"/>
              <a:t> connects the dots using information from a 1949 conference plus his work with Dr. </a:t>
            </a:r>
            <a:r>
              <a:rPr lang="en-US" sz="2200" b="1" dirty="0" err="1"/>
              <a:t>Benach</a:t>
            </a:r>
            <a:r>
              <a:rPr lang="en-US" sz="2200" b="1" dirty="0"/>
              <a:t> studying Rocky Mountain Spotted Fever. </a:t>
            </a:r>
          </a:p>
          <a:p>
            <a:pPr marL="0" indent="0">
              <a:buNone/>
            </a:pPr>
            <a:br>
              <a:rPr lang="en-US" sz="800" b="1" dirty="0"/>
            </a:br>
            <a:r>
              <a:rPr lang="en-US" sz="2000" b="1" dirty="0"/>
              <a:t>     He tested serum samples and assessed antibody </a:t>
            </a:r>
            <a:br>
              <a:rPr lang="en-US" sz="2000" b="1" dirty="0"/>
            </a:br>
            <a:r>
              <a:rPr lang="en-US" sz="2000" b="1" dirty="0"/>
              <a:t>     responses to the spirochetes found in deer ticks</a:t>
            </a:r>
          </a:p>
          <a:p>
            <a:pPr marL="0" indent="0">
              <a:buNone/>
            </a:pPr>
            <a:endParaRPr lang="en-US" sz="1000" b="1" dirty="0"/>
          </a:p>
          <a:p>
            <a:pPr marL="0" indent="0">
              <a:buNone/>
            </a:pPr>
            <a:r>
              <a:rPr lang="en-US" sz="2400" b="1" dirty="0">
                <a:solidFill>
                  <a:schemeClr val="accent2">
                    <a:lumMod val="75000"/>
                  </a:schemeClr>
                </a:solidFill>
              </a:rPr>
              <a:t>June 1982 </a:t>
            </a:r>
            <a:r>
              <a:rPr lang="en-US" sz="2200" b="1" dirty="0"/>
              <a:t>– Publication in </a:t>
            </a:r>
            <a:r>
              <a:rPr lang="en-US" sz="2200" b="1" i="1" dirty="0"/>
              <a:t>Science</a:t>
            </a:r>
            <a:r>
              <a:rPr lang="en-US" sz="2200" b="1" dirty="0"/>
              <a:t> describing the spirochete now known as </a:t>
            </a:r>
            <a:r>
              <a:rPr lang="en-US" sz="2200" b="1" i="1" dirty="0"/>
              <a:t>B. </a:t>
            </a:r>
            <a:r>
              <a:rPr lang="en-US" sz="2200" b="1" i="1" dirty="0" err="1"/>
              <a:t>burgdorferi</a:t>
            </a:r>
            <a:r>
              <a:rPr lang="en-US" sz="2200" b="1" dirty="0"/>
              <a:t> as the causative agent of Lyme Disease</a:t>
            </a:r>
          </a:p>
        </p:txBody>
      </p:sp>
      <p:pic>
        <p:nvPicPr>
          <p:cNvPr id="5" name="Picture 4"/>
          <p:cNvPicPr>
            <a:picLocks noChangeAspect="1"/>
          </p:cNvPicPr>
          <p:nvPr/>
        </p:nvPicPr>
        <p:blipFill rotWithShape="1">
          <a:blip r:embed="rId2"/>
          <a:srcRect l="3012"/>
          <a:stretch/>
        </p:blipFill>
        <p:spPr>
          <a:xfrm>
            <a:off x="7620000" y="1524000"/>
            <a:ext cx="3825540" cy="4562135"/>
          </a:xfrm>
          <a:prstGeom prst="rect">
            <a:avLst/>
          </a:prstGeom>
        </p:spPr>
      </p:pic>
      <p:sp>
        <p:nvSpPr>
          <p:cNvPr id="6" name="Rectangle 5"/>
          <p:cNvSpPr/>
          <p:nvPr/>
        </p:nvSpPr>
        <p:spPr>
          <a:xfrm>
            <a:off x="9083340" y="4566661"/>
            <a:ext cx="221727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www.niaid.nih.gov/topics/lymeDisease</a:t>
            </a:r>
          </a:p>
        </p:txBody>
      </p:sp>
    </p:spTree>
    <p:extLst>
      <p:ext uri="{BB962C8B-B14F-4D97-AF65-F5344CB8AC3E}">
        <p14:creationId xmlns:p14="http://schemas.microsoft.com/office/powerpoint/2010/main" val="326188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A1665-1010-4104-AD8F-88E5F2892CD3}"/>
              </a:ext>
            </a:extLst>
          </p:cNvPr>
          <p:cNvSpPr/>
          <p:nvPr/>
        </p:nvSpPr>
        <p:spPr>
          <a:xfrm>
            <a:off x="228600" y="1524000"/>
            <a:ext cx="40386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799A15-2B6C-4FC4-853B-9CB097B15582}"/>
              </a:ext>
            </a:extLst>
          </p:cNvPr>
          <p:cNvSpPr>
            <a:spLocks noGrp="1"/>
          </p:cNvSpPr>
          <p:nvPr>
            <p:ph type="title"/>
          </p:nvPr>
        </p:nvSpPr>
        <p:spPr>
          <a:xfrm>
            <a:off x="4419600" y="1992354"/>
            <a:ext cx="6096000" cy="1970046"/>
          </a:xfrm>
        </p:spPr>
        <p:txBody>
          <a:bodyPr/>
          <a:lstStyle/>
          <a:p>
            <a:r>
              <a:rPr lang="en-US" sz="4000" cap="none" dirty="0">
                <a:latin typeface="Segoe Print" panose="02000600000000000000" pitchFamily="2" charset="0"/>
              </a:rPr>
              <a:t>Tick-borne infections </a:t>
            </a:r>
            <a:br>
              <a:rPr lang="en-US" cap="none" dirty="0">
                <a:latin typeface="Segoe Print" panose="02000600000000000000" pitchFamily="2" charset="0"/>
              </a:rPr>
            </a:br>
            <a:r>
              <a:rPr lang="en-US" b="0" cap="none" dirty="0">
                <a:latin typeface="Segoe Print" panose="02000600000000000000" pitchFamily="2" charset="0"/>
              </a:rPr>
              <a:t>in the northeast United States</a:t>
            </a:r>
          </a:p>
        </p:txBody>
      </p:sp>
      <p:pic>
        <p:nvPicPr>
          <p:cNvPr id="5" name="Picture 4">
            <a:extLst>
              <a:ext uri="{FF2B5EF4-FFF2-40B4-BE49-F238E27FC236}">
                <a16:creationId xmlns:a16="http://schemas.microsoft.com/office/drawing/2014/main" id="{C5AC1F89-0F55-42E0-A2F7-E59E34C9BE6F}"/>
              </a:ext>
            </a:extLst>
          </p:cNvPr>
          <p:cNvPicPr>
            <a:picLocks noChangeAspect="1"/>
          </p:cNvPicPr>
          <p:nvPr/>
        </p:nvPicPr>
        <p:blipFill>
          <a:blip r:embed="rId2"/>
          <a:stretch>
            <a:fillRect/>
          </a:stretch>
        </p:blipFill>
        <p:spPr>
          <a:xfrm>
            <a:off x="2213264" y="2615717"/>
            <a:ext cx="1828800" cy="1685339"/>
          </a:xfrm>
          <a:prstGeom prst="rect">
            <a:avLst/>
          </a:prstGeom>
        </p:spPr>
      </p:pic>
      <p:pic>
        <p:nvPicPr>
          <p:cNvPr id="6" name="Picture 5">
            <a:extLst>
              <a:ext uri="{FF2B5EF4-FFF2-40B4-BE49-F238E27FC236}">
                <a16:creationId xmlns:a16="http://schemas.microsoft.com/office/drawing/2014/main" id="{68C4B0DB-5F7B-4DAB-A8FB-CB74C381BB4A}"/>
              </a:ext>
            </a:extLst>
          </p:cNvPr>
          <p:cNvPicPr>
            <a:picLocks noChangeAspect="1"/>
          </p:cNvPicPr>
          <p:nvPr/>
        </p:nvPicPr>
        <p:blipFill>
          <a:blip r:embed="rId3"/>
          <a:stretch>
            <a:fillRect/>
          </a:stretch>
        </p:blipFill>
        <p:spPr>
          <a:xfrm>
            <a:off x="535710" y="3227855"/>
            <a:ext cx="1739100" cy="1648945"/>
          </a:xfrm>
          <a:prstGeom prst="rect">
            <a:avLst/>
          </a:prstGeom>
        </p:spPr>
      </p:pic>
      <p:pic>
        <p:nvPicPr>
          <p:cNvPr id="4" name="Picture 3">
            <a:extLst>
              <a:ext uri="{FF2B5EF4-FFF2-40B4-BE49-F238E27FC236}">
                <a16:creationId xmlns:a16="http://schemas.microsoft.com/office/drawing/2014/main" id="{DF598D52-89C3-4F97-A8C8-11977FA0364F}"/>
              </a:ext>
            </a:extLst>
          </p:cNvPr>
          <p:cNvPicPr>
            <a:picLocks noChangeAspect="1"/>
          </p:cNvPicPr>
          <p:nvPr/>
        </p:nvPicPr>
        <p:blipFill>
          <a:blip r:embed="rId4"/>
          <a:stretch>
            <a:fillRect/>
          </a:stretch>
        </p:blipFill>
        <p:spPr>
          <a:xfrm>
            <a:off x="535710" y="1376812"/>
            <a:ext cx="1890370" cy="1685339"/>
          </a:xfrm>
          <a:prstGeom prst="rect">
            <a:avLst/>
          </a:prstGeom>
        </p:spPr>
      </p:pic>
      <p:sp>
        <p:nvSpPr>
          <p:cNvPr id="8" name="TextBox 7">
            <a:extLst>
              <a:ext uri="{FF2B5EF4-FFF2-40B4-BE49-F238E27FC236}">
                <a16:creationId xmlns:a16="http://schemas.microsoft.com/office/drawing/2014/main" id="{345A4B09-3724-48BB-8897-91AD66461F46}"/>
              </a:ext>
            </a:extLst>
          </p:cNvPr>
          <p:cNvSpPr txBox="1"/>
          <p:nvPr/>
        </p:nvSpPr>
        <p:spPr>
          <a:xfrm>
            <a:off x="5334000" y="3781958"/>
            <a:ext cx="5715000" cy="1800493"/>
          </a:xfrm>
          <a:prstGeom prst="rect">
            <a:avLst/>
          </a:prstGeom>
          <a:noFill/>
        </p:spPr>
        <p:txBody>
          <a:bodyPr wrap="square" rtlCol="0">
            <a:spAutoFit/>
          </a:bodyPr>
          <a:lstStyle/>
          <a:p>
            <a:pPr>
              <a:spcAft>
                <a:spcPts val="600"/>
              </a:spcAft>
            </a:pPr>
            <a:r>
              <a:rPr lang="en-US" sz="2400" dirty="0">
                <a:latin typeface="Segoe Print" panose="02000600000000000000" pitchFamily="2" charset="0"/>
              </a:rPr>
              <a:t>Epidemiology</a:t>
            </a:r>
          </a:p>
          <a:p>
            <a:pPr>
              <a:spcAft>
                <a:spcPts val="600"/>
              </a:spcAft>
            </a:pPr>
            <a:r>
              <a:rPr lang="en-US" sz="2400" dirty="0" err="1">
                <a:latin typeface="Segoe Print" panose="02000600000000000000" pitchFamily="2" charset="0"/>
              </a:rPr>
              <a:t>Anaplasma</a:t>
            </a:r>
            <a:r>
              <a:rPr lang="en-US" sz="2400" dirty="0">
                <a:latin typeface="Segoe Print" panose="02000600000000000000" pitchFamily="2" charset="0"/>
              </a:rPr>
              <a:t>, Babesia, Powassan</a:t>
            </a:r>
          </a:p>
          <a:p>
            <a:pPr>
              <a:spcAft>
                <a:spcPts val="600"/>
              </a:spcAft>
            </a:pPr>
            <a:r>
              <a:rPr lang="en-US" sz="2400" dirty="0">
                <a:latin typeface="Segoe Print" panose="02000600000000000000" pitchFamily="2" charset="0"/>
              </a:rPr>
              <a:t>Lyme</a:t>
            </a:r>
          </a:p>
          <a:p>
            <a:pPr>
              <a:spcAft>
                <a:spcPts val="600"/>
              </a:spcAft>
            </a:pPr>
            <a:r>
              <a:rPr lang="en-US" sz="2400" dirty="0">
                <a:latin typeface="Segoe Print" panose="02000600000000000000" pitchFamily="2" charset="0"/>
              </a:rPr>
              <a:t>Q&amp;A</a:t>
            </a:r>
          </a:p>
        </p:txBody>
      </p:sp>
      <p:pic>
        <p:nvPicPr>
          <p:cNvPr id="10" name="Graphic 9" descr="Bug under magnifying glass">
            <a:extLst>
              <a:ext uri="{FF2B5EF4-FFF2-40B4-BE49-F238E27FC236}">
                <a16:creationId xmlns:a16="http://schemas.microsoft.com/office/drawing/2014/main" id="{C7AE6CFF-BFA0-4CF1-A4FF-F594BBA92824}"/>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294" y="3751547"/>
            <a:ext cx="421706" cy="421706"/>
          </a:xfrm>
          <a:prstGeom prst="rect">
            <a:avLst/>
          </a:prstGeom>
        </p:spPr>
      </p:pic>
      <p:pic>
        <p:nvPicPr>
          <p:cNvPr id="11" name="Graphic 10" descr="Bug under magnifying glass">
            <a:extLst>
              <a:ext uri="{FF2B5EF4-FFF2-40B4-BE49-F238E27FC236}">
                <a16:creationId xmlns:a16="http://schemas.microsoft.com/office/drawing/2014/main" id="{C1819CF6-1151-4C4E-8821-BC9FCDBB91E6}"/>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294" y="4219306"/>
            <a:ext cx="421706" cy="421706"/>
          </a:xfrm>
          <a:prstGeom prst="rect">
            <a:avLst/>
          </a:prstGeom>
        </p:spPr>
      </p:pic>
      <p:pic>
        <p:nvPicPr>
          <p:cNvPr id="12" name="Graphic 11" descr="Bug under magnifying glass">
            <a:extLst>
              <a:ext uri="{FF2B5EF4-FFF2-40B4-BE49-F238E27FC236}">
                <a16:creationId xmlns:a16="http://schemas.microsoft.com/office/drawing/2014/main" id="{E82163D7-3574-4C81-86AB-335C142CE40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294" y="4687066"/>
            <a:ext cx="421706" cy="421706"/>
          </a:xfrm>
          <a:prstGeom prst="rect">
            <a:avLst/>
          </a:prstGeom>
        </p:spPr>
      </p:pic>
      <p:pic>
        <p:nvPicPr>
          <p:cNvPr id="13" name="Graphic 12" descr="Bug under magnifying glass">
            <a:extLst>
              <a:ext uri="{FF2B5EF4-FFF2-40B4-BE49-F238E27FC236}">
                <a16:creationId xmlns:a16="http://schemas.microsoft.com/office/drawing/2014/main" id="{D34204A5-3010-4DB1-AA30-2C57BC362E13}"/>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3969" y="5160745"/>
            <a:ext cx="421706" cy="421706"/>
          </a:xfrm>
          <a:prstGeom prst="rect">
            <a:avLst/>
          </a:prstGeom>
        </p:spPr>
      </p:pic>
    </p:spTree>
    <p:extLst>
      <p:ext uri="{BB962C8B-B14F-4D97-AF65-F5344CB8AC3E}">
        <p14:creationId xmlns:p14="http://schemas.microsoft.com/office/powerpoint/2010/main" val="865125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2793812-9442-4216-8946-3A2371582714}"/>
              </a:ext>
            </a:extLst>
          </p:cNvPr>
          <p:cNvPicPr>
            <a:picLocks noChangeAspect="1"/>
          </p:cNvPicPr>
          <p:nvPr/>
        </p:nvPicPr>
        <p:blipFill>
          <a:blip r:embed="rId2"/>
          <a:stretch>
            <a:fillRect/>
          </a:stretch>
        </p:blipFill>
        <p:spPr>
          <a:xfrm>
            <a:off x="9504050" y="5897283"/>
            <a:ext cx="2455397" cy="872544"/>
          </a:xfrm>
          <a:prstGeom prst="rect">
            <a:avLst/>
          </a:prstGeom>
        </p:spPr>
      </p:pic>
      <p:sp>
        <p:nvSpPr>
          <p:cNvPr id="21" name="Rectangle 20">
            <a:extLst>
              <a:ext uri="{FF2B5EF4-FFF2-40B4-BE49-F238E27FC236}">
                <a16:creationId xmlns:a16="http://schemas.microsoft.com/office/drawing/2014/main" id="{FF0FAF2E-0141-4AF9-80FB-E5EAD4AC9F61}"/>
              </a:ext>
            </a:extLst>
          </p:cNvPr>
          <p:cNvSpPr/>
          <p:nvPr/>
        </p:nvSpPr>
        <p:spPr>
          <a:xfrm rot="16200000">
            <a:off x="5987617" y="-1685479"/>
            <a:ext cx="216765"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2A43A85-F592-47A5-A40E-811202BE841F}"/>
              </a:ext>
            </a:extLst>
          </p:cNvPr>
          <p:cNvSpPr/>
          <p:nvPr/>
        </p:nvSpPr>
        <p:spPr>
          <a:xfrm>
            <a:off x="8534524" y="4495800"/>
            <a:ext cx="273885" cy="2369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319787" y="1"/>
            <a:ext cx="8653228" cy="838200"/>
          </a:xfrm>
        </p:spPr>
        <p:txBody>
          <a:bodyPr>
            <a:normAutofit/>
          </a:bodyPr>
          <a:lstStyle/>
          <a:p>
            <a:r>
              <a:rPr lang="en-US" sz="3600" b="1" dirty="0">
                <a:effectLst>
                  <a:outerShdw blurRad="38100" dist="38100" dir="2700000" algn="tl">
                    <a:srgbClr val="000000">
                      <a:alpha val="43137"/>
                    </a:srgbClr>
                  </a:outerShdw>
                </a:effectLst>
              </a:rPr>
              <a:t>Medical Resources</a:t>
            </a:r>
          </a:p>
        </p:txBody>
      </p:sp>
      <p:pic>
        <p:nvPicPr>
          <p:cNvPr id="4" name="Picture 3">
            <a:extLst>
              <a:ext uri="{FF2B5EF4-FFF2-40B4-BE49-F238E27FC236}">
                <a16:creationId xmlns:a16="http://schemas.microsoft.com/office/drawing/2014/main" id="{247A9903-489D-4FFA-849C-73F7563C7D51}"/>
              </a:ext>
            </a:extLst>
          </p:cNvPr>
          <p:cNvPicPr>
            <a:picLocks noChangeAspect="1"/>
          </p:cNvPicPr>
          <p:nvPr/>
        </p:nvPicPr>
        <p:blipFill>
          <a:blip r:embed="rId3"/>
          <a:stretch>
            <a:fillRect/>
          </a:stretch>
        </p:blipFill>
        <p:spPr>
          <a:xfrm>
            <a:off x="232552" y="5039714"/>
            <a:ext cx="7463648" cy="947765"/>
          </a:xfrm>
          <a:prstGeom prst="rect">
            <a:avLst/>
          </a:prstGeom>
        </p:spPr>
      </p:pic>
      <p:pic>
        <p:nvPicPr>
          <p:cNvPr id="7" name="Picture 6">
            <a:extLst>
              <a:ext uri="{FF2B5EF4-FFF2-40B4-BE49-F238E27FC236}">
                <a16:creationId xmlns:a16="http://schemas.microsoft.com/office/drawing/2014/main" id="{9E625EC8-6410-483C-8E89-23A1E6045BA5}"/>
              </a:ext>
            </a:extLst>
          </p:cNvPr>
          <p:cNvPicPr>
            <a:picLocks noChangeAspect="1"/>
          </p:cNvPicPr>
          <p:nvPr/>
        </p:nvPicPr>
        <p:blipFill>
          <a:blip r:embed="rId4"/>
          <a:stretch>
            <a:fillRect/>
          </a:stretch>
        </p:blipFill>
        <p:spPr>
          <a:xfrm>
            <a:off x="232552" y="5975032"/>
            <a:ext cx="5770462" cy="524046"/>
          </a:xfrm>
          <a:prstGeom prst="rect">
            <a:avLst/>
          </a:prstGeom>
        </p:spPr>
      </p:pic>
      <p:pic>
        <p:nvPicPr>
          <p:cNvPr id="9" name="Picture 8">
            <a:extLst>
              <a:ext uri="{FF2B5EF4-FFF2-40B4-BE49-F238E27FC236}">
                <a16:creationId xmlns:a16="http://schemas.microsoft.com/office/drawing/2014/main" id="{E41E51B6-015B-4B5D-A473-72D67BCA2588}"/>
              </a:ext>
            </a:extLst>
          </p:cNvPr>
          <p:cNvPicPr>
            <a:picLocks noChangeAspect="1"/>
          </p:cNvPicPr>
          <p:nvPr/>
        </p:nvPicPr>
        <p:blipFill>
          <a:blip r:embed="rId5"/>
          <a:stretch>
            <a:fillRect/>
          </a:stretch>
        </p:blipFill>
        <p:spPr>
          <a:xfrm>
            <a:off x="231389" y="1035014"/>
            <a:ext cx="4261622" cy="1990951"/>
          </a:xfrm>
          <a:prstGeom prst="rect">
            <a:avLst/>
          </a:prstGeom>
        </p:spPr>
      </p:pic>
      <p:pic>
        <p:nvPicPr>
          <p:cNvPr id="11" name="Picture 10">
            <a:extLst>
              <a:ext uri="{FF2B5EF4-FFF2-40B4-BE49-F238E27FC236}">
                <a16:creationId xmlns:a16="http://schemas.microsoft.com/office/drawing/2014/main" id="{91757194-DB2D-461C-98CC-58B5C4D2089A}"/>
              </a:ext>
            </a:extLst>
          </p:cNvPr>
          <p:cNvPicPr>
            <a:picLocks noChangeAspect="1"/>
          </p:cNvPicPr>
          <p:nvPr/>
        </p:nvPicPr>
        <p:blipFill rotWithShape="1">
          <a:blip r:embed="rId6"/>
          <a:srcRect b="60076"/>
          <a:stretch/>
        </p:blipFill>
        <p:spPr>
          <a:xfrm>
            <a:off x="4646401" y="5293281"/>
            <a:ext cx="3004695" cy="440630"/>
          </a:xfrm>
          <a:prstGeom prst="rect">
            <a:avLst/>
          </a:prstGeom>
          <a:ln>
            <a:solidFill>
              <a:schemeClr val="tx2"/>
            </a:solidFill>
          </a:ln>
        </p:spPr>
      </p:pic>
      <p:pic>
        <p:nvPicPr>
          <p:cNvPr id="14" name="Picture 13">
            <a:extLst>
              <a:ext uri="{FF2B5EF4-FFF2-40B4-BE49-F238E27FC236}">
                <a16:creationId xmlns:a16="http://schemas.microsoft.com/office/drawing/2014/main" id="{ED9BF981-B691-4F87-BA64-4D0A717ACA4D}"/>
              </a:ext>
            </a:extLst>
          </p:cNvPr>
          <p:cNvPicPr>
            <a:picLocks noChangeAspect="1"/>
          </p:cNvPicPr>
          <p:nvPr/>
        </p:nvPicPr>
        <p:blipFill>
          <a:blip r:embed="rId7"/>
          <a:stretch>
            <a:fillRect/>
          </a:stretch>
        </p:blipFill>
        <p:spPr>
          <a:xfrm>
            <a:off x="1097016" y="1035014"/>
            <a:ext cx="1066800" cy="387579"/>
          </a:xfrm>
          <a:prstGeom prst="rect">
            <a:avLst/>
          </a:prstGeom>
        </p:spPr>
      </p:pic>
      <p:grpSp>
        <p:nvGrpSpPr>
          <p:cNvPr id="18" name="Group 17">
            <a:extLst>
              <a:ext uri="{FF2B5EF4-FFF2-40B4-BE49-F238E27FC236}">
                <a16:creationId xmlns:a16="http://schemas.microsoft.com/office/drawing/2014/main" id="{4EEE2E36-F590-40CB-8166-78A829A22E3F}"/>
              </a:ext>
            </a:extLst>
          </p:cNvPr>
          <p:cNvGrpSpPr/>
          <p:nvPr/>
        </p:nvGrpSpPr>
        <p:grpSpPr>
          <a:xfrm>
            <a:off x="3733800" y="2738312"/>
            <a:ext cx="3072370" cy="1259180"/>
            <a:chOff x="1051655" y="4726400"/>
            <a:chExt cx="6400801" cy="2503829"/>
          </a:xfrm>
        </p:grpSpPr>
        <p:pic>
          <p:nvPicPr>
            <p:cNvPr id="16" name="Picture 15">
              <a:extLst>
                <a:ext uri="{FF2B5EF4-FFF2-40B4-BE49-F238E27FC236}">
                  <a16:creationId xmlns:a16="http://schemas.microsoft.com/office/drawing/2014/main" id="{0933D743-50A0-4428-ACDF-BD5C9A0AAF19}"/>
                </a:ext>
              </a:extLst>
            </p:cNvPr>
            <p:cNvPicPr>
              <a:picLocks noChangeAspect="1"/>
            </p:cNvPicPr>
            <p:nvPr/>
          </p:nvPicPr>
          <p:blipFill rotWithShape="1">
            <a:blip r:embed="rId8"/>
            <a:srcRect l="68903" t="10314" b="79096"/>
            <a:stretch/>
          </p:blipFill>
          <p:spPr>
            <a:xfrm>
              <a:off x="5029200" y="4726400"/>
              <a:ext cx="2259970" cy="386349"/>
            </a:xfrm>
            <a:prstGeom prst="rect">
              <a:avLst/>
            </a:prstGeom>
          </p:spPr>
        </p:pic>
        <p:pic>
          <p:nvPicPr>
            <p:cNvPr id="17" name="Picture 16">
              <a:extLst>
                <a:ext uri="{FF2B5EF4-FFF2-40B4-BE49-F238E27FC236}">
                  <a16:creationId xmlns:a16="http://schemas.microsoft.com/office/drawing/2014/main" id="{3C8B9A82-37D4-4530-9AE1-6B3BA475C3EB}"/>
                </a:ext>
              </a:extLst>
            </p:cNvPr>
            <p:cNvPicPr>
              <a:picLocks noChangeAspect="1"/>
            </p:cNvPicPr>
            <p:nvPr/>
          </p:nvPicPr>
          <p:blipFill rotWithShape="1">
            <a:blip r:embed="rId8"/>
            <a:srcRect l="721" t="37962" r="11206" b="1704"/>
            <a:stretch/>
          </p:blipFill>
          <p:spPr>
            <a:xfrm>
              <a:off x="1051655" y="5029200"/>
              <a:ext cx="6400801" cy="2201029"/>
            </a:xfrm>
            <a:prstGeom prst="rect">
              <a:avLst/>
            </a:prstGeom>
          </p:spPr>
        </p:pic>
      </p:grpSp>
      <p:pic>
        <p:nvPicPr>
          <p:cNvPr id="13" name="Picture 12">
            <a:extLst>
              <a:ext uri="{FF2B5EF4-FFF2-40B4-BE49-F238E27FC236}">
                <a16:creationId xmlns:a16="http://schemas.microsoft.com/office/drawing/2014/main" id="{D5138601-0D8A-477A-B03C-5CEB255DDE8A}"/>
              </a:ext>
            </a:extLst>
          </p:cNvPr>
          <p:cNvPicPr>
            <a:picLocks noChangeAspect="1"/>
          </p:cNvPicPr>
          <p:nvPr/>
        </p:nvPicPr>
        <p:blipFill>
          <a:blip r:embed="rId9"/>
          <a:stretch>
            <a:fillRect/>
          </a:stretch>
        </p:blipFill>
        <p:spPr>
          <a:xfrm>
            <a:off x="4972582" y="1823079"/>
            <a:ext cx="1860516" cy="762866"/>
          </a:xfrm>
          <a:prstGeom prst="rect">
            <a:avLst/>
          </a:prstGeom>
        </p:spPr>
      </p:pic>
      <p:pic>
        <p:nvPicPr>
          <p:cNvPr id="19" name="Picture 18">
            <a:extLst>
              <a:ext uri="{FF2B5EF4-FFF2-40B4-BE49-F238E27FC236}">
                <a16:creationId xmlns:a16="http://schemas.microsoft.com/office/drawing/2014/main" id="{5BBE75ED-705E-47D0-AF8B-40DCDCC183E9}"/>
              </a:ext>
            </a:extLst>
          </p:cNvPr>
          <p:cNvPicPr>
            <a:picLocks noChangeAspect="1"/>
          </p:cNvPicPr>
          <p:nvPr/>
        </p:nvPicPr>
        <p:blipFill>
          <a:blip r:embed="rId10"/>
          <a:stretch>
            <a:fillRect/>
          </a:stretch>
        </p:blipFill>
        <p:spPr>
          <a:xfrm>
            <a:off x="7059607" y="1220322"/>
            <a:ext cx="4261622" cy="2561006"/>
          </a:xfrm>
          <a:prstGeom prst="rect">
            <a:avLst/>
          </a:prstGeom>
        </p:spPr>
      </p:pic>
      <p:sp>
        <p:nvSpPr>
          <p:cNvPr id="20" name="Rectangle 19">
            <a:extLst>
              <a:ext uri="{FF2B5EF4-FFF2-40B4-BE49-F238E27FC236}">
                <a16:creationId xmlns:a16="http://schemas.microsoft.com/office/drawing/2014/main" id="{141614E2-6487-4C58-B383-E1BAB4379D18}"/>
              </a:ext>
            </a:extLst>
          </p:cNvPr>
          <p:cNvSpPr/>
          <p:nvPr/>
        </p:nvSpPr>
        <p:spPr>
          <a:xfrm>
            <a:off x="7786182" y="1104599"/>
            <a:ext cx="3704540" cy="461665"/>
          </a:xfrm>
          <a:prstGeom prst="rect">
            <a:avLst/>
          </a:prstGeom>
        </p:spPr>
        <p:txBody>
          <a:bodyPr wrap="none">
            <a:spAutoFit/>
          </a:bodyPr>
          <a:lstStyle/>
          <a:p>
            <a:r>
              <a:rPr lang="en-US" sz="1200" dirty="0">
                <a:hlinkClick r:id="rId11"/>
              </a:rPr>
              <a:t>https://academic.oup.com/cid/article/72/1/e1/6010652</a:t>
            </a:r>
            <a:endParaRPr lang="en-US" sz="1200" dirty="0"/>
          </a:p>
          <a:p>
            <a:endParaRPr lang="en-US" sz="1200" dirty="0"/>
          </a:p>
        </p:txBody>
      </p:sp>
      <p:pic>
        <p:nvPicPr>
          <p:cNvPr id="23" name="Picture 22">
            <a:extLst>
              <a:ext uri="{FF2B5EF4-FFF2-40B4-BE49-F238E27FC236}">
                <a16:creationId xmlns:a16="http://schemas.microsoft.com/office/drawing/2014/main" id="{A95D0E8D-FD4E-4BA1-976F-34BF80ED9066}"/>
              </a:ext>
            </a:extLst>
          </p:cNvPr>
          <p:cNvPicPr>
            <a:picLocks noChangeAspect="1"/>
          </p:cNvPicPr>
          <p:nvPr/>
        </p:nvPicPr>
        <p:blipFill>
          <a:blip r:embed="rId12"/>
          <a:stretch>
            <a:fillRect/>
          </a:stretch>
        </p:blipFill>
        <p:spPr>
          <a:xfrm>
            <a:off x="9602573" y="3682219"/>
            <a:ext cx="1779433" cy="2369737"/>
          </a:xfrm>
          <a:prstGeom prst="rect">
            <a:avLst/>
          </a:prstGeom>
        </p:spPr>
      </p:pic>
      <p:sp>
        <p:nvSpPr>
          <p:cNvPr id="24" name="Rectangle 23">
            <a:extLst>
              <a:ext uri="{FF2B5EF4-FFF2-40B4-BE49-F238E27FC236}">
                <a16:creationId xmlns:a16="http://schemas.microsoft.com/office/drawing/2014/main" id="{97E0A731-6F3B-46A2-9B77-3604D4AD60F6}"/>
              </a:ext>
            </a:extLst>
          </p:cNvPr>
          <p:cNvSpPr/>
          <p:nvPr/>
        </p:nvSpPr>
        <p:spPr>
          <a:xfrm>
            <a:off x="3166112" y="2114374"/>
            <a:ext cx="273885" cy="22691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9AA38306-1D6B-4C68-98C7-A56C9BECAAE2}"/>
              </a:ext>
            </a:extLst>
          </p:cNvPr>
          <p:cNvSpPr/>
          <p:nvPr/>
        </p:nvSpPr>
        <p:spPr>
          <a:xfrm>
            <a:off x="3166112" y="870521"/>
            <a:ext cx="273885" cy="4884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70011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800" y="1066800"/>
            <a:ext cx="7467600" cy="535575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srcRect b="64706"/>
          <a:stretch/>
        </p:blipFill>
        <p:spPr>
          <a:xfrm>
            <a:off x="152400" y="228602"/>
            <a:ext cx="6869174" cy="685798"/>
          </a:xfrm>
          <a:prstGeom prst="rect">
            <a:avLst/>
          </a:prstGeom>
        </p:spPr>
      </p:pic>
    </p:spTree>
    <p:extLst>
      <p:ext uri="{BB962C8B-B14F-4D97-AF65-F5344CB8AC3E}">
        <p14:creationId xmlns:p14="http://schemas.microsoft.com/office/powerpoint/2010/main" val="1558003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3008313" cy="3581400"/>
          </a:xfrm>
        </p:spPr>
        <p:txBody>
          <a:bodyPr>
            <a:noAutofit/>
          </a:bodyPr>
          <a:lstStyle/>
          <a:p>
            <a:r>
              <a:rPr lang="en-US" sz="4400" dirty="0"/>
              <a:t>Early Localized Disease</a:t>
            </a:r>
          </a:p>
        </p:txBody>
      </p:sp>
      <p:sp>
        <p:nvSpPr>
          <p:cNvPr id="3" name="Content Placeholder 2"/>
          <p:cNvSpPr>
            <a:spLocks noGrp="1"/>
          </p:cNvSpPr>
          <p:nvPr>
            <p:ph idx="1"/>
          </p:nvPr>
        </p:nvSpPr>
        <p:spPr>
          <a:xfrm>
            <a:off x="4419600" y="1676400"/>
            <a:ext cx="7696200" cy="6096000"/>
          </a:xfrm>
        </p:spPr>
        <p:txBody>
          <a:bodyPr>
            <a:noAutofit/>
          </a:bodyPr>
          <a:lstStyle/>
          <a:p>
            <a:pPr lvl="1">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rPr>
              <a:t>Incubation 1-32 d after tick bite (mean 10-11 days)</a:t>
            </a:r>
          </a:p>
          <a:p>
            <a:pPr lvl="1">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rPr>
              <a:t>Occurs at site of tick bite</a:t>
            </a:r>
          </a:p>
          <a:p>
            <a:pPr lvl="1">
              <a:spcBef>
                <a:spcPts val="1200"/>
              </a:spcBef>
              <a:buFont typeface="Arial" panose="020B0604020202020204" pitchFamily="34" charset="0"/>
              <a:buChar char="•"/>
            </a:pPr>
            <a:r>
              <a:rPr lang="en-US" sz="2400" b="1" dirty="0">
                <a:solidFill>
                  <a:schemeClr val="accent2">
                    <a:lumMod val="40000"/>
                    <a:lumOff val="60000"/>
                  </a:schemeClr>
                </a:solidFill>
                <a:effectLst>
                  <a:outerShdw blurRad="38100" dist="38100" dir="2700000" algn="tl">
                    <a:srgbClr val="000000">
                      <a:alpha val="43137"/>
                    </a:srgbClr>
                  </a:outerShdw>
                </a:effectLst>
              </a:rPr>
              <a:t>Expanding skin lesion, </a:t>
            </a:r>
            <a:r>
              <a:rPr lang="en-US" sz="2400" b="1" dirty="0">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rPr>
              <a:t>≥</a:t>
            </a:r>
            <a:r>
              <a:rPr lang="en-US" sz="2400" b="1" dirty="0">
                <a:solidFill>
                  <a:schemeClr val="accent2">
                    <a:lumMod val="40000"/>
                    <a:lumOff val="60000"/>
                  </a:schemeClr>
                </a:solidFill>
                <a:effectLst>
                  <a:outerShdw blurRad="38100" dist="38100" dir="2700000" algn="tl">
                    <a:srgbClr val="000000">
                      <a:alpha val="43137"/>
                    </a:srgbClr>
                  </a:outerShdw>
                </a:effectLst>
              </a:rPr>
              <a:t>5cm</a:t>
            </a:r>
            <a:endParaRPr lang="en-US" sz="2400" dirty="0">
              <a:effectLst>
                <a:outerShdw blurRad="38100" dist="38100" dir="2700000" algn="tl">
                  <a:srgbClr val="000000">
                    <a:alpha val="43137"/>
                  </a:srgbClr>
                </a:outerShdw>
              </a:effectLst>
            </a:endParaRPr>
          </a:p>
          <a:p>
            <a:pPr lvl="1">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rPr>
              <a:t>May be plaque-like rather than classic “bull’s eye”</a:t>
            </a:r>
          </a:p>
          <a:p>
            <a:pPr lvl="1">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rPr>
              <a:t>May have less common features such as necrotic center, crusting, mild pruritus, mild pain or tenderness</a:t>
            </a:r>
          </a:p>
          <a:p>
            <a:pPr lvl="1">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rPr>
              <a:t>Can occur anywhere on body</a:t>
            </a:r>
          </a:p>
          <a:p>
            <a:pPr lvl="1">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rPr>
              <a:t>Most common head/neck</a:t>
            </a:r>
          </a:p>
          <a:p>
            <a:pPr lvl="1">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rPr>
              <a:t>Fever/constitutional symptoms may occur briefly</a:t>
            </a:r>
          </a:p>
        </p:txBody>
      </p:sp>
      <p:sp>
        <p:nvSpPr>
          <p:cNvPr id="5" name="Rectangle 4">
            <a:extLst>
              <a:ext uri="{FF2B5EF4-FFF2-40B4-BE49-F238E27FC236}">
                <a16:creationId xmlns:a16="http://schemas.microsoft.com/office/drawing/2014/main" id="{638885BA-89C2-411B-B79C-1E6DBE91221C}"/>
              </a:ext>
            </a:extLst>
          </p:cNvPr>
          <p:cNvSpPr/>
          <p:nvPr/>
        </p:nvSpPr>
        <p:spPr>
          <a:xfrm>
            <a:off x="4876800" y="762000"/>
            <a:ext cx="4055790" cy="707886"/>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Erythema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Calibri"/>
                <a:ea typeface="+mn-ea"/>
                <a:cs typeface="+mn-cs"/>
              </a:rPr>
              <a:t>migrans</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8370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1" y="609600"/>
            <a:ext cx="3008313" cy="4648200"/>
          </a:xfrm>
        </p:spPr>
        <p:txBody>
          <a:bodyPr>
            <a:noAutofit/>
          </a:bodyPr>
          <a:lstStyle/>
          <a:p>
            <a:r>
              <a:rPr lang="en-US" sz="4000" dirty="0"/>
              <a:t>Early Localized Disease</a:t>
            </a:r>
          </a:p>
        </p:txBody>
      </p:sp>
      <p:pic>
        <p:nvPicPr>
          <p:cNvPr id="6" name="Picture 5"/>
          <p:cNvPicPr>
            <a:picLocks noChangeAspect="1"/>
          </p:cNvPicPr>
          <p:nvPr/>
        </p:nvPicPr>
        <p:blipFill rotWithShape="1">
          <a:blip r:embed="rId2"/>
          <a:srcRect l="65915" r="2009" b="62744"/>
          <a:stretch/>
        </p:blipFill>
        <p:spPr>
          <a:xfrm>
            <a:off x="8077201" y="610525"/>
            <a:ext cx="2255044" cy="2877125"/>
          </a:xfrm>
          <a:prstGeom prst="rect">
            <a:avLst/>
          </a:prstGeom>
          <a:ln>
            <a:solidFill>
              <a:schemeClr val="bg2">
                <a:lumMod val="25000"/>
              </a:schemeClr>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2"/>
          <a:srcRect l="32489" t="43298" r="34329" b="18439"/>
          <a:stretch/>
        </p:blipFill>
        <p:spPr>
          <a:xfrm>
            <a:off x="5463309" y="3638550"/>
            <a:ext cx="2286001" cy="2895600"/>
          </a:xfrm>
          <a:prstGeom prst="rect">
            <a:avLst/>
          </a:prstGeom>
          <a:ln>
            <a:solidFill>
              <a:schemeClr val="bg2">
                <a:lumMod val="25000"/>
              </a:schemeClr>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2"/>
          <a:srcRect r="67267" b="62744"/>
          <a:stretch/>
        </p:blipFill>
        <p:spPr>
          <a:xfrm>
            <a:off x="1828801" y="228601"/>
            <a:ext cx="2416899" cy="3021761"/>
          </a:xfrm>
          <a:prstGeom prst="rect">
            <a:avLst/>
          </a:prstGeom>
          <a:ln>
            <a:solidFill>
              <a:schemeClr val="bg2">
                <a:lumMod val="25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2"/>
          <a:srcRect l="32733" r="35190" b="62744"/>
          <a:stretch/>
        </p:blipFill>
        <p:spPr>
          <a:xfrm>
            <a:off x="5463309" y="579867"/>
            <a:ext cx="2279074" cy="2907783"/>
          </a:xfrm>
          <a:prstGeom prst="rect">
            <a:avLst/>
          </a:prstGeom>
          <a:ln>
            <a:solidFill>
              <a:schemeClr val="bg2">
                <a:lumMod val="25000"/>
              </a:schemeClr>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2"/>
          <a:srcRect t="43298" r="67267" b="18439"/>
          <a:stretch/>
        </p:blipFill>
        <p:spPr>
          <a:xfrm>
            <a:off x="8077200" y="3640282"/>
            <a:ext cx="2255044" cy="2895600"/>
          </a:xfrm>
          <a:prstGeom prst="rect">
            <a:avLst/>
          </a:prstGeom>
          <a:ln>
            <a:solidFill>
              <a:schemeClr val="bg2">
                <a:lumMod val="25000"/>
              </a:schemeClr>
            </a:solidFill>
          </a:ln>
          <a:effectLst>
            <a:outerShdw blurRad="292100" dist="139700" dir="2700000" algn="tl" rotWithShape="0">
              <a:srgbClr val="333333">
                <a:alpha val="65000"/>
              </a:srgbClr>
            </a:outerShdw>
          </a:effectLst>
        </p:spPr>
      </p:pic>
      <p:sp>
        <p:nvSpPr>
          <p:cNvPr id="12" name="TextBox 11"/>
          <p:cNvSpPr txBox="1"/>
          <p:nvPr/>
        </p:nvSpPr>
        <p:spPr>
          <a:xfrm>
            <a:off x="7010400" y="73224"/>
            <a:ext cx="3505200" cy="307777"/>
          </a:xfrm>
          <a:prstGeom prst="rect">
            <a:avLst/>
          </a:prstGeom>
          <a:noFill/>
        </p:spPr>
        <p:txBody>
          <a:bodyPr wrap="square" rtlCol="0">
            <a:spAutoFit/>
          </a:bodyPr>
          <a:lstStyle/>
          <a:p>
            <a:pPr algn="r"/>
            <a:r>
              <a:rPr lang="en-US" sz="1400" b="1" dirty="0">
                <a:solidFill>
                  <a:schemeClr val="bg1"/>
                </a:solidFill>
                <a:effectLst>
                  <a:outerShdw blurRad="38100" dist="38100" dir="2700000" algn="tl">
                    <a:srgbClr val="000000">
                      <a:alpha val="43137"/>
                    </a:srgbClr>
                  </a:outerShdw>
                </a:effectLst>
              </a:rPr>
              <a:t>CDC and </a:t>
            </a:r>
            <a:r>
              <a:rPr lang="en-US" sz="1400" b="1" dirty="0" err="1">
                <a:solidFill>
                  <a:schemeClr val="bg1"/>
                </a:solidFill>
                <a:effectLst>
                  <a:outerShdw blurRad="38100" dist="38100" dir="2700000" algn="tl">
                    <a:srgbClr val="000000">
                      <a:alpha val="43137"/>
                    </a:srgbClr>
                  </a:outerShdw>
                </a:effectLst>
              </a:rPr>
              <a:t>DermAtlas</a:t>
            </a:r>
            <a:endParaRPr lang="en-US" sz="1400" b="1" dirty="0">
              <a:solidFill>
                <a:schemeClr val="bg1"/>
              </a:solidFill>
              <a:effectLst>
                <a:outerShdw blurRad="38100" dist="38100" dir="2700000" algn="tl">
                  <a:srgbClr val="000000">
                    <a:alpha val="43137"/>
                  </a:srgbClr>
                </a:outerShdw>
              </a:effectLst>
            </a:endParaRPr>
          </a:p>
        </p:txBody>
      </p:sp>
      <p:grpSp>
        <p:nvGrpSpPr>
          <p:cNvPr id="16" name="Group 15"/>
          <p:cNvGrpSpPr/>
          <p:nvPr/>
        </p:nvGrpSpPr>
        <p:grpSpPr>
          <a:xfrm>
            <a:off x="6324601" y="2355306"/>
            <a:ext cx="3127707" cy="2566488"/>
            <a:chOff x="4800600" y="2355306"/>
            <a:chExt cx="3127707" cy="2566488"/>
          </a:xfrm>
        </p:grpSpPr>
        <p:pic>
          <p:nvPicPr>
            <p:cNvPr id="14" name="Picture 13"/>
            <p:cNvPicPr>
              <a:picLocks noChangeAspect="1"/>
            </p:cNvPicPr>
            <p:nvPr/>
          </p:nvPicPr>
          <p:blipFill rotWithShape="1">
            <a:blip r:embed="rId3"/>
            <a:srcRect l="855" t="3655" r="52153" b="10491"/>
            <a:stretch/>
          </p:blipFill>
          <p:spPr>
            <a:xfrm>
              <a:off x="4800600" y="2355306"/>
              <a:ext cx="3108471" cy="2566488"/>
            </a:xfrm>
            <a:prstGeom prst="rect">
              <a:avLst/>
            </a:prstGeom>
            <a:ln>
              <a:solidFill>
                <a:schemeClr val="bg2">
                  <a:lumMod val="25000"/>
                </a:schemeClr>
              </a:solidFill>
            </a:ln>
            <a:effectLst>
              <a:outerShdw blurRad="292100" dist="139700" dir="2700000" algn="tl" rotWithShape="0">
                <a:srgbClr val="333333">
                  <a:alpha val="65000"/>
                </a:srgbClr>
              </a:outerShdw>
            </a:effectLst>
          </p:spPr>
        </p:pic>
        <p:sp>
          <p:nvSpPr>
            <p:cNvPr id="15" name="Rectangle 14"/>
            <p:cNvSpPr/>
            <p:nvPr/>
          </p:nvSpPr>
          <p:spPr>
            <a:xfrm>
              <a:off x="5999574" y="4643935"/>
              <a:ext cx="1928733" cy="253916"/>
            </a:xfrm>
            <a:prstGeom prst="rect">
              <a:avLst/>
            </a:prstGeom>
          </p:spPr>
          <p:txBody>
            <a:bodyPr wrap="none">
              <a:spAutoFit/>
            </a:bodyPr>
            <a:lstStyle/>
            <a:p>
              <a:r>
                <a:rPr lang="en-US" sz="1050" b="1" i="1" dirty="0" err="1">
                  <a:solidFill>
                    <a:schemeClr val="bg1"/>
                  </a:solidFill>
                  <a:effectLst>
                    <a:outerShdw blurRad="38100" dist="38100" dir="2700000" algn="tl">
                      <a:srgbClr val="000000">
                        <a:alpha val="43137"/>
                      </a:srgbClr>
                    </a:outerShdw>
                  </a:effectLst>
                </a:rPr>
                <a:t>Sood</a:t>
              </a:r>
              <a:r>
                <a:rPr lang="en-US" sz="1050" b="1" i="1" dirty="0">
                  <a:solidFill>
                    <a:schemeClr val="bg1"/>
                  </a:solidFill>
                  <a:effectLst>
                    <a:outerShdw blurRad="38100" dist="38100" dir="2700000" algn="tl">
                      <a:srgbClr val="000000">
                        <a:alpha val="43137"/>
                      </a:srgbClr>
                    </a:outerShdw>
                  </a:effectLst>
                </a:rPr>
                <a:t>. Infect Dis </a:t>
              </a:r>
              <a:r>
                <a:rPr lang="en-US" sz="1050" b="1" i="1" dirty="0" err="1">
                  <a:solidFill>
                    <a:schemeClr val="bg1"/>
                  </a:solidFill>
                  <a:effectLst>
                    <a:outerShdw blurRad="38100" dist="38100" dir="2700000" algn="tl">
                      <a:srgbClr val="000000">
                        <a:alpha val="43137"/>
                      </a:srgbClr>
                    </a:outerShdw>
                  </a:effectLst>
                </a:rPr>
                <a:t>Clin</a:t>
              </a:r>
              <a:r>
                <a:rPr lang="en-US" sz="1050" b="1" i="1" dirty="0">
                  <a:solidFill>
                    <a:schemeClr val="bg1"/>
                  </a:solidFill>
                  <a:effectLst>
                    <a:outerShdw blurRad="38100" dist="38100" dir="2700000" algn="tl">
                      <a:srgbClr val="000000">
                        <a:alpha val="43137"/>
                      </a:srgbClr>
                    </a:outerShdw>
                  </a:effectLst>
                </a:rPr>
                <a:t> N Am 2015</a:t>
              </a:r>
            </a:p>
          </p:txBody>
        </p:sp>
      </p:grpSp>
    </p:spTree>
    <p:extLst>
      <p:ext uri="{BB962C8B-B14F-4D97-AF65-F5344CB8AC3E}">
        <p14:creationId xmlns:p14="http://schemas.microsoft.com/office/powerpoint/2010/main" val="39669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609600"/>
            <a:ext cx="3846514" cy="3962400"/>
          </a:xfrm>
        </p:spPr>
        <p:txBody>
          <a:bodyPr>
            <a:noAutofit/>
          </a:bodyPr>
          <a:lstStyle/>
          <a:p>
            <a:r>
              <a:rPr lang="en-US" sz="4000" u="sng" dirty="0"/>
              <a:t>Not Lyme</a:t>
            </a:r>
            <a:br>
              <a:rPr lang="en-US" sz="4000" dirty="0"/>
            </a:br>
            <a:endParaRPr lang="en-US" sz="4000" dirty="0"/>
          </a:p>
        </p:txBody>
      </p:sp>
      <p:pic>
        <p:nvPicPr>
          <p:cNvPr id="3" name="Picture 2">
            <a:extLst>
              <a:ext uri="{FF2B5EF4-FFF2-40B4-BE49-F238E27FC236}">
                <a16:creationId xmlns:a16="http://schemas.microsoft.com/office/drawing/2014/main" id="{98E4E514-E5E5-4100-82A4-F5062D4383A9}"/>
              </a:ext>
            </a:extLst>
          </p:cNvPr>
          <p:cNvPicPr>
            <a:picLocks noChangeAspect="1"/>
          </p:cNvPicPr>
          <p:nvPr/>
        </p:nvPicPr>
        <p:blipFill>
          <a:blip r:embed="rId2"/>
          <a:stretch>
            <a:fillRect/>
          </a:stretch>
        </p:blipFill>
        <p:spPr>
          <a:xfrm>
            <a:off x="228600" y="1295400"/>
            <a:ext cx="4098151" cy="76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D6420B28-5810-4A1B-A54A-AC5A7BE5D800}"/>
              </a:ext>
            </a:extLst>
          </p:cNvPr>
          <p:cNvPicPr>
            <a:picLocks noChangeAspect="1"/>
          </p:cNvPicPr>
          <p:nvPr/>
        </p:nvPicPr>
        <p:blipFill>
          <a:blip r:embed="rId3"/>
          <a:stretch>
            <a:fillRect/>
          </a:stretch>
        </p:blipFill>
        <p:spPr>
          <a:xfrm>
            <a:off x="4781011" y="0"/>
            <a:ext cx="3415658" cy="6858000"/>
          </a:xfrm>
          <a:prstGeom prst="rect">
            <a:avLst/>
          </a:prstGeom>
        </p:spPr>
      </p:pic>
      <p:sp>
        <p:nvSpPr>
          <p:cNvPr id="6" name="TextBox 5">
            <a:extLst>
              <a:ext uri="{FF2B5EF4-FFF2-40B4-BE49-F238E27FC236}">
                <a16:creationId xmlns:a16="http://schemas.microsoft.com/office/drawing/2014/main" id="{26BBD8EE-7F83-4717-AA23-EF03A89F8F00}"/>
              </a:ext>
            </a:extLst>
          </p:cNvPr>
          <p:cNvSpPr txBox="1"/>
          <p:nvPr/>
        </p:nvSpPr>
        <p:spPr>
          <a:xfrm>
            <a:off x="8325579" y="487025"/>
            <a:ext cx="3733800" cy="5940088"/>
          </a:xfrm>
          <a:prstGeom prst="rect">
            <a:avLst/>
          </a:prstGeom>
          <a:noFill/>
        </p:spPr>
        <p:txBody>
          <a:bodyPr wrap="square" rtlCol="0">
            <a:spAutoFit/>
          </a:bodyPr>
          <a:lstStyle/>
          <a:p>
            <a:r>
              <a:rPr lang="en-US" sz="2400" b="1" dirty="0">
                <a:solidFill>
                  <a:schemeClr val="bg1"/>
                </a:solidFill>
              </a:rPr>
              <a:t>Insect bite hypersensitivity</a:t>
            </a:r>
          </a:p>
          <a:p>
            <a:endParaRPr lang="en-US" sz="3600" b="1" dirty="0">
              <a:solidFill>
                <a:schemeClr val="bg1"/>
              </a:solidFill>
            </a:endParaRPr>
          </a:p>
          <a:p>
            <a:r>
              <a:rPr lang="en-US" sz="2400" b="1" dirty="0">
                <a:solidFill>
                  <a:schemeClr val="bg1"/>
                </a:solidFill>
              </a:rPr>
              <a:t>Fixed Drug reaction</a:t>
            </a:r>
          </a:p>
          <a:p>
            <a:endParaRPr lang="en-US" sz="5400" b="1" dirty="0">
              <a:solidFill>
                <a:schemeClr val="bg1"/>
              </a:solidFill>
            </a:endParaRPr>
          </a:p>
          <a:p>
            <a:r>
              <a:rPr lang="en-US" sz="2400" b="1" dirty="0">
                <a:solidFill>
                  <a:schemeClr val="bg1"/>
                </a:solidFill>
              </a:rPr>
              <a:t>Ringworm</a:t>
            </a:r>
          </a:p>
          <a:p>
            <a:endParaRPr lang="en-US" sz="5400" b="1" dirty="0">
              <a:solidFill>
                <a:schemeClr val="bg1"/>
              </a:solidFill>
            </a:endParaRPr>
          </a:p>
          <a:p>
            <a:r>
              <a:rPr lang="en-US" sz="2400" b="1" dirty="0">
                <a:solidFill>
                  <a:schemeClr val="bg1"/>
                </a:solidFill>
              </a:rPr>
              <a:t>Pityriasis rosea</a:t>
            </a:r>
          </a:p>
          <a:p>
            <a:endParaRPr lang="en-US" sz="4400" b="1" dirty="0">
              <a:solidFill>
                <a:schemeClr val="bg1"/>
              </a:solidFill>
            </a:endParaRPr>
          </a:p>
          <a:p>
            <a:r>
              <a:rPr lang="en-US" sz="2400" b="1" dirty="0">
                <a:solidFill>
                  <a:schemeClr val="bg1"/>
                </a:solidFill>
              </a:rPr>
              <a:t>Granuloma annulare</a:t>
            </a:r>
          </a:p>
          <a:p>
            <a:endParaRPr lang="en-US" sz="2400" b="1" dirty="0">
              <a:solidFill>
                <a:schemeClr val="bg1"/>
              </a:solidFill>
            </a:endParaRPr>
          </a:p>
          <a:p>
            <a:endParaRPr lang="en-US" sz="2400" b="1" dirty="0">
              <a:solidFill>
                <a:schemeClr val="bg1"/>
              </a:solidFill>
            </a:endParaRPr>
          </a:p>
          <a:p>
            <a:r>
              <a:rPr lang="en-US" sz="2400" b="1" dirty="0">
                <a:solidFill>
                  <a:schemeClr val="bg1"/>
                </a:solidFill>
              </a:rPr>
              <a:t>Urticaria multiforme</a:t>
            </a:r>
          </a:p>
        </p:txBody>
      </p:sp>
      <p:sp>
        <p:nvSpPr>
          <p:cNvPr id="7" name="Rectangle 6">
            <a:extLst>
              <a:ext uri="{FF2B5EF4-FFF2-40B4-BE49-F238E27FC236}">
                <a16:creationId xmlns:a16="http://schemas.microsoft.com/office/drawing/2014/main" id="{E482D4A8-B431-4B22-8A55-6C102DDE43DB}"/>
              </a:ext>
            </a:extLst>
          </p:cNvPr>
          <p:cNvSpPr/>
          <p:nvPr/>
        </p:nvSpPr>
        <p:spPr>
          <a:xfrm>
            <a:off x="160254" y="2143780"/>
            <a:ext cx="4335546" cy="523220"/>
          </a:xfrm>
          <a:prstGeom prst="rect">
            <a:avLst/>
          </a:prstGeom>
        </p:spPr>
        <p:txBody>
          <a:bodyPr wrap="none">
            <a:spAutoFit/>
          </a:bodyPr>
          <a:lstStyle/>
          <a:p>
            <a:r>
              <a:rPr lang="en-US" sz="1400" dirty="0">
                <a:hlinkClick r:id="rId4"/>
              </a:rPr>
              <a:t>https://www.cdc.gov/lyme/signs_symptoms/rashes.html</a:t>
            </a:r>
            <a:endParaRPr lang="en-US" sz="1400" dirty="0"/>
          </a:p>
          <a:p>
            <a:endParaRPr lang="en-US" sz="1400" dirty="0"/>
          </a:p>
        </p:txBody>
      </p:sp>
      <p:pic>
        <p:nvPicPr>
          <p:cNvPr id="8" name="Picture 7">
            <a:extLst>
              <a:ext uri="{FF2B5EF4-FFF2-40B4-BE49-F238E27FC236}">
                <a16:creationId xmlns:a16="http://schemas.microsoft.com/office/drawing/2014/main" id="{C1F2FE06-5E9D-496E-B28C-2A5B900F7ECC}"/>
              </a:ext>
            </a:extLst>
          </p:cNvPr>
          <p:cNvPicPr>
            <a:picLocks noChangeAspect="1"/>
          </p:cNvPicPr>
          <p:nvPr/>
        </p:nvPicPr>
        <p:blipFill>
          <a:blip r:embed="rId5"/>
          <a:stretch>
            <a:fillRect/>
          </a:stretch>
        </p:blipFill>
        <p:spPr>
          <a:xfrm>
            <a:off x="228600" y="672996"/>
            <a:ext cx="3688400" cy="524301"/>
          </a:xfrm>
          <a:prstGeom prst="rect">
            <a:avLst/>
          </a:prstGeom>
        </p:spPr>
      </p:pic>
    </p:spTree>
    <p:extLst>
      <p:ext uri="{BB962C8B-B14F-4D97-AF65-F5344CB8AC3E}">
        <p14:creationId xmlns:p14="http://schemas.microsoft.com/office/powerpoint/2010/main" val="87844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3657600" cy="1828800"/>
          </a:xfrm>
        </p:spPr>
        <p:txBody>
          <a:bodyPr>
            <a:noAutofit/>
          </a:bodyPr>
          <a:lstStyle/>
          <a:p>
            <a:r>
              <a:rPr lang="en-US" sz="4000" dirty="0"/>
              <a:t>Early Disseminated Disease</a:t>
            </a:r>
          </a:p>
        </p:txBody>
      </p:sp>
      <p:sp>
        <p:nvSpPr>
          <p:cNvPr id="3" name="Content Placeholder 2"/>
          <p:cNvSpPr>
            <a:spLocks noGrp="1"/>
          </p:cNvSpPr>
          <p:nvPr>
            <p:ph idx="1"/>
          </p:nvPr>
        </p:nvSpPr>
        <p:spPr>
          <a:xfrm>
            <a:off x="4797497" y="1027390"/>
            <a:ext cx="2895600" cy="1035653"/>
          </a:xfrm>
        </p:spPr>
        <p:txBody>
          <a:bodyPr>
            <a:normAutofit fontScale="92500" lnSpcReduction="10000"/>
          </a:bodyPr>
          <a:lstStyle/>
          <a:p>
            <a:pPr marL="227013" indent="-114300"/>
            <a:r>
              <a:rPr lang="en-US" sz="1600" b="1" dirty="0">
                <a:effectLst>
                  <a:outerShdw blurRad="38100" dist="38100" dir="2700000" algn="tl">
                    <a:srgbClr val="000000">
                      <a:alpha val="43137"/>
                    </a:srgbClr>
                  </a:outerShdw>
                </a:effectLst>
              </a:rPr>
              <a:t>Most common form of dissemination in children</a:t>
            </a:r>
          </a:p>
          <a:p>
            <a:pPr marL="227013" indent="-114300"/>
            <a:r>
              <a:rPr lang="en-US" sz="1600" b="1" dirty="0">
                <a:effectLst>
                  <a:outerShdw blurRad="38100" dist="38100" dir="2700000" algn="tl">
                    <a:srgbClr val="000000">
                      <a:alpha val="43137"/>
                    </a:srgbClr>
                  </a:outerShdw>
                </a:effectLst>
              </a:rPr>
              <a:t>+/- fever, constitutional </a:t>
            </a:r>
            <a:r>
              <a:rPr lang="en-US" sz="1600" b="1" dirty="0" err="1">
                <a:effectLst>
                  <a:outerShdw blurRad="38100" dist="38100" dir="2700000" algn="tl">
                    <a:srgbClr val="000000">
                      <a:alpha val="43137"/>
                    </a:srgbClr>
                  </a:outerShdw>
                </a:effectLst>
              </a:rPr>
              <a:t>symp</a:t>
            </a:r>
            <a:r>
              <a:rPr lang="en-US" sz="1600" b="1" dirty="0">
                <a:effectLst>
                  <a:outerShdw blurRad="38100" dist="38100" dir="2700000" algn="tl">
                    <a:srgbClr val="000000">
                      <a:alpha val="43137"/>
                    </a:srgbClr>
                  </a:outerShdw>
                </a:effectLst>
              </a:rPr>
              <a:t>, arthralgias, myalgias</a:t>
            </a:r>
          </a:p>
        </p:txBody>
      </p:sp>
      <p:grpSp>
        <p:nvGrpSpPr>
          <p:cNvPr id="14" name="Group 13">
            <a:extLst>
              <a:ext uri="{FF2B5EF4-FFF2-40B4-BE49-F238E27FC236}">
                <a16:creationId xmlns:a16="http://schemas.microsoft.com/office/drawing/2014/main" id="{716F9C06-BDF7-44CA-A3D6-E948A41CACCD}"/>
              </a:ext>
            </a:extLst>
          </p:cNvPr>
          <p:cNvGrpSpPr/>
          <p:nvPr/>
        </p:nvGrpSpPr>
        <p:grpSpPr>
          <a:xfrm>
            <a:off x="5075263" y="2153411"/>
            <a:ext cx="2617834" cy="4611573"/>
            <a:chOff x="4949725" y="1765052"/>
            <a:chExt cx="2617834" cy="4611573"/>
          </a:xfrm>
        </p:grpSpPr>
        <p:pic>
          <p:nvPicPr>
            <p:cNvPr id="4" name="Picture 3"/>
            <p:cNvPicPr>
              <a:picLocks noChangeAspect="1"/>
            </p:cNvPicPr>
            <p:nvPr/>
          </p:nvPicPr>
          <p:blipFill rotWithShape="1">
            <a:blip r:embed="rId2"/>
            <a:srcRect l="64809" t="43298" r="2212" b="24771"/>
            <a:stretch/>
          </p:blipFill>
          <p:spPr>
            <a:xfrm>
              <a:off x="4949725" y="1765052"/>
              <a:ext cx="2092045" cy="2225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a:srcRect l="63964" t="1828" r="5334" b="5394"/>
            <a:stretch/>
          </p:blipFill>
          <p:spPr>
            <a:xfrm>
              <a:off x="5406925" y="3488306"/>
              <a:ext cx="1957251" cy="2672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343280" y="6161181"/>
              <a:ext cx="222427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err="1">
                  <a:ln>
                    <a:noFill/>
                  </a:ln>
                  <a:solidFill>
                    <a:prstClr val="white">
                      <a:lumMod val="85000"/>
                    </a:prstClr>
                  </a:solidFill>
                  <a:effectLst>
                    <a:outerShdw blurRad="38100" dist="38100" dir="2700000" algn="tl">
                      <a:srgbClr val="000000">
                        <a:alpha val="43137"/>
                      </a:srgbClr>
                    </a:outerShdw>
                  </a:effectLst>
                  <a:uLnTx/>
                  <a:uFillTx/>
                  <a:latin typeface="Calibri"/>
                  <a:ea typeface="+mn-ea"/>
                  <a:cs typeface="+mn-cs"/>
                </a:rPr>
                <a:t>Sood</a:t>
              </a:r>
              <a:r>
                <a:rPr kumimoji="0" lang="en-US" sz="800" b="1" i="1"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libri"/>
                  <a:ea typeface="+mn-ea"/>
                  <a:cs typeface="+mn-cs"/>
                </a:rPr>
                <a:t>. Infect Dis </a:t>
              </a:r>
              <a:r>
                <a:rPr kumimoji="0" lang="en-US" sz="800" b="1" i="1" u="none" strike="noStrike" kern="1200" cap="none" spc="0" normalizeH="0" baseline="0" noProof="0" dirty="0" err="1">
                  <a:ln>
                    <a:noFill/>
                  </a:ln>
                  <a:solidFill>
                    <a:prstClr val="white">
                      <a:lumMod val="85000"/>
                    </a:prstClr>
                  </a:solidFill>
                  <a:effectLst>
                    <a:outerShdw blurRad="38100" dist="38100" dir="2700000" algn="tl">
                      <a:srgbClr val="000000">
                        <a:alpha val="43137"/>
                      </a:srgbClr>
                    </a:outerShdw>
                  </a:effectLst>
                  <a:uLnTx/>
                  <a:uFillTx/>
                  <a:latin typeface="Calibri"/>
                  <a:ea typeface="+mn-ea"/>
                  <a:cs typeface="+mn-cs"/>
                </a:rPr>
                <a:t>Clin</a:t>
              </a:r>
              <a:r>
                <a:rPr kumimoji="0" lang="en-US" sz="800" b="1" i="1" u="none" strike="noStrike" kern="1200" cap="none" spc="0" normalizeH="0" baseline="0" noProof="0" dirty="0">
                  <a:ln>
                    <a:noFill/>
                  </a:ln>
                  <a:solidFill>
                    <a:prstClr val="white">
                      <a:lumMod val="85000"/>
                    </a:prstClr>
                  </a:solidFill>
                  <a:effectLst>
                    <a:outerShdw blurRad="38100" dist="38100" dir="2700000" algn="tl">
                      <a:srgbClr val="000000">
                        <a:alpha val="43137"/>
                      </a:srgbClr>
                    </a:outerShdw>
                  </a:effectLst>
                  <a:uLnTx/>
                  <a:uFillTx/>
                  <a:latin typeface="Calibri"/>
                  <a:ea typeface="+mn-ea"/>
                  <a:cs typeface="+mn-cs"/>
                </a:rPr>
                <a:t> N Am 2015</a:t>
              </a:r>
            </a:p>
          </p:txBody>
        </p:sp>
        <p:sp>
          <p:nvSpPr>
            <p:cNvPr id="7" name="Rectangle 6"/>
            <p:cNvSpPr/>
            <p:nvPr/>
          </p:nvSpPr>
          <p:spPr>
            <a:xfrm>
              <a:off x="5105400" y="1890129"/>
              <a:ext cx="114426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62626"/>
                  </a:solidFill>
                  <a:effectLst/>
                  <a:uLnTx/>
                  <a:uFillTx/>
                  <a:latin typeface="Calibri"/>
                  <a:ea typeface="+mn-ea"/>
                  <a:cs typeface="+mn-cs"/>
                </a:rPr>
                <a:t>www.CDC.gov</a:t>
              </a:r>
            </a:p>
          </p:txBody>
        </p:sp>
      </p:grpSp>
      <p:sp>
        <p:nvSpPr>
          <p:cNvPr id="8" name="TextBox 7">
            <a:extLst>
              <a:ext uri="{FF2B5EF4-FFF2-40B4-BE49-F238E27FC236}">
                <a16:creationId xmlns:a16="http://schemas.microsoft.com/office/drawing/2014/main" id="{3C1248C0-E81D-47AE-B315-A85AD1E34E9F}"/>
              </a:ext>
            </a:extLst>
          </p:cNvPr>
          <p:cNvSpPr txBox="1"/>
          <p:nvPr/>
        </p:nvSpPr>
        <p:spPr>
          <a:xfrm>
            <a:off x="76074" y="6443246"/>
            <a:ext cx="48769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Centers for Disease Control and Prevention, 2018</a:t>
            </a:r>
          </a:p>
        </p:txBody>
      </p:sp>
      <p:sp>
        <p:nvSpPr>
          <p:cNvPr id="9" name="Rectangle 8">
            <a:extLst>
              <a:ext uri="{FF2B5EF4-FFF2-40B4-BE49-F238E27FC236}">
                <a16:creationId xmlns:a16="http://schemas.microsoft.com/office/drawing/2014/main" id="{340A7519-2768-4BD6-80BC-716EDC115F2E}"/>
              </a:ext>
            </a:extLst>
          </p:cNvPr>
          <p:cNvSpPr/>
          <p:nvPr/>
        </p:nvSpPr>
        <p:spPr>
          <a:xfrm>
            <a:off x="304800" y="2743200"/>
            <a:ext cx="4114800" cy="1791260"/>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Variable Clinical Presentation</a:t>
            </a:r>
          </a:p>
          <a:p>
            <a:pPr marL="339725" marR="0" lvl="0" indent="-1651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62626"/>
                </a:solidFill>
                <a:effectLst/>
                <a:uLnTx/>
                <a:uFillTx/>
                <a:latin typeface="Calibri"/>
                <a:ea typeface="+mn-ea"/>
                <a:cs typeface="+mn-cs"/>
              </a:rPr>
              <a:t>Multiple EM lesions</a:t>
            </a:r>
          </a:p>
          <a:p>
            <a:pPr marL="339725" marR="0" lvl="0" indent="-1651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62626"/>
                </a:solidFill>
                <a:effectLst/>
                <a:uLnTx/>
                <a:uFillTx/>
                <a:latin typeface="Calibri"/>
                <a:ea typeface="+mn-ea"/>
                <a:cs typeface="+mn-cs"/>
              </a:rPr>
              <a:t>Neuroborreliosis</a:t>
            </a:r>
          </a:p>
          <a:p>
            <a:pPr marL="339725" marR="0" lvl="0" indent="-1651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62626"/>
                </a:solidFill>
                <a:effectLst/>
                <a:uLnTx/>
                <a:uFillTx/>
                <a:latin typeface="Calibri"/>
                <a:ea typeface="+mn-ea"/>
                <a:cs typeface="+mn-cs"/>
              </a:rPr>
              <a:t>Carditis</a:t>
            </a:r>
          </a:p>
        </p:txBody>
      </p:sp>
      <p:sp>
        <p:nvSpPr>
          <p:cNvPr id="10" name="Rectangle 9">
            <a:extLst>
              <a:ext uri="{FF2B5EF4-FFF2-40B4-BE49-F238E27FC236}">
                <a16:creationId xmlns:a16="http://schemas.microsoft.com/office/drawing/2014/main" id="{42127BF3-1E4D-42C8-9BD6-F21E2AB677BE}"/>
              </a:ext>
            </a:extLst>
          </p:cNvPr>
          <p:cNvSpPr/>
          <p:nvPr/>
        </p:nvSpPr>
        <p:spPr>
          <a:xfrm>
            <a:off x="8486432" y="990846"/>
            <a:ext cx="3400768" cy="1188018"/>
          </a:xfrm>
          <a:prstGeom prst="rect">
            <a:avLst/>
          </a:prstGeom>
        </p:spPr>
        <p:txBody>
          <a:bodyPr wrap="square">
            <a:spAutoFit/>
          </a:bodyPr>
          <a:lstStyle/>
          <a:p>
            <a:pPr marL="228600" marR="0" lvl="0"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Cranial nerve palsies</a:t>
            </a:r>
          </a:p>
          <a:p>
            <a:pPr marL="228600" marR="0" lvl="0"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Meningitis</a:t>
            </a:r>
          </a:p>
          <a:p>
            <a:pPr marL="685800" marR="0" lvl="1"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Papilledema</a:t>
            </a:r>
          </a:p>
          <a:p>
            <a:pPr marL="228600" marR="0" lvl="0"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Polyradiculopathies</a:t>
            </a:r>
          </a:p>
        </p:txBody>
      </p:sp>
      <p:sp>
        <p:nvSpPr>
          <p:cNvPr id="11" name="Rectangle 10">
            <a:extLst>
              <a:ext uri="{FF2B5EF4-FFF2-40B4-BE49-F238E27FC236}">
                <a16:creationId xmlns:a16="http://schemas.microsoft.com/office/drawing/2014/main" id="{127C3246-F98B-42EF-9D8F-E3E9E8CDB379}"/>
              </a:ext>
            </a:extLst>
          </p:cNvPr>
          <p:cNvSpPr/>
          <p:nvPr/>
        </p:nvSpPr>
        <p:spPr>
          <a:xfrm>
            <a:off x="8486432" y="3094938"/>
            <a:ext cx="3505200" cy="2966966"/>
          </a:xfrm>
          <a:prstGeom prst="rect">
            <a:avLst/>
          </a:prstGeom>
        </p:spPr>
        <p:txBody>
          <a:bodyPr wrap="square">
            <a:spAutoFit/>
          </a:bodyPr>
          <a:lstStyle/>
          <a:p>
            <a:pPr marL="228600" marR="0" lvl="0"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1</a:t>
            </a:r>
            <a:r>
              <a:rPr kumimoji="0" lang="en-US" sz="16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st</a:t>
            </a: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2</a:t>
            </a:r>
            <a:r>
              <a:rPr kumimoji="0" lang="en-US" sz="16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nd</a:t>
            </a: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or 3</a:t>
            </a:r>
            <a:r>
              <a:rPr kumimoji="0" lang="en-US" sz="16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rd</a:t>
            </a: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degree AV block</a:t>
            </a:r>
          </a:p>
          <a:p>
            <a:pPr marL="228600" marR="0" lvl="0"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Bundle branch block</a:t>
            </a:r>
          </a:p>
          <a:p>
            <a:pPr marL="685800" marR="0" lvl="1"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Usually occurs with EM or acute nervous system involvement</a:t>
            </a:r>
          </a:p>
          <a:p>
            <a:pPr marL="685800" marR="0" lvl="1"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If isolated, may have syncope or symptomatic heart block</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228600" marR="0" lvl="0"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Rare manifestations</a:t>
            </a:r>
          </a:p>
          <a:p>
            <a:pPr marL="685800" marR="0" lvl="1"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Myocarditis, myopericarditis, LV dysfunction or cardiomegaly</a:t>
            </a:r>
          </a:p>
        </p:txBody>
      </p:sp>
      <p:sp>
        <p:nvSpPr>
          <p:cNvPr id="12" name="Rectangle 11">
            <a:extLst>
              <a:ext uri="{FF2B5EF4-FFF2-40B4-BE49-F238E27FC236}">
                <a16:creationId xmlns:a16="http://schemas.microsoft.com/office/drawing/2014/main" id="{7BD2F55F-26FA-43C2-A82A-ABAEE81E13A8}"/>
              </a:ext>
            </a:extLst>
          </p:cNvPr>
          <p:cNvSpPr/>
          <p:nvPr/>
        </p:nvSpPr>
        <p:spPr>
          <a:xfrm>
            <a:off x="8450589" y="2699565"/>
            <a:ext cx="1152303" cy="46166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mn-cs"/>
              </a:rPr>
              <a:t>Carditis</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1A73D90B-AA4D-40FA-90AF-66683DF938E1}"/>
              </a:ext>
            </a:extLst>
          </p:cNvPr>
          <p:cNvSpPr/>
          <p:nvPr/>
        </p:nvSpPr>
        <p:spPr>
          <a:xfrm>
            <a:off x="4913066" y="613603"/>
            <a:ext cx="2783134" cy="46166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Multiple EM lesions </a:t>
            </a:r>
          </a:p>
        </p:txBody>
      </p:sp>
      <p:sp>
        <p:nvSpPr>
          <p:cNvPr id="15" name="Rectangle 14">
            <a:extLst>
              <a:ext uri="{FF2B5EF4-FFF2-40B4-BE49-F238E27FC236}">
                <a16:creationId xmlns:a16="http://schemas.microsoft.com/office/drawing/2014/main" id="{18786668-7E9A-4AC9-AE2B-F8257C1872A5}"/>
              </a:ext>
            </a:extLst>
          </p:cNvPr>
          <p:cNvSpPr/>
          <p:nvPr/>
        </p:nvSpPr>
        <p:spPr>
          <a:xfrm>
            <a:off x="8450589" y="613603"/>
            <a:ext cx="2315827" cy="461665"/>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Neuroborreliosis</a:t>
            </a:r>
          </a:p>
        </p:txBody>
      </p:sp>
      <p:sp>
        <p:nvSpPr>
          <p:cNvPr id="16" name="Rectangle 15">
            <a:extLst>
              <a:ext uri="{FF2B5EF4-FFF2-40B4-BE49-F238E27FC236}">
                <a16:creationId xmlns:a16="http://schemas.microsoft.com/office/drawing/2014/main" id="{FDE54A45-EC6B-4363-BA83-F1EC3B7785CC}"/>
              </a:ext>
            </a:extLst>
          </p:cNvPr>
          <p:cNvSpPr/>
          <p:nvPr/>
        </p:nvSpPr>
        <p:spPr>
          <a:xfrm>
            <a:off x="7924800" y="381000"/>
            <a:ext cx="9144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3687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P spid="12" grpId="0"/>
      <p:bldP spid="13" grpId="0"/>
      <p:bldP spid="15"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3124200" cy="1524000"/>
          </a:xfrm>
        </p:spPr>
        <p:txBody>
          <a:bodyPr>
            <a:noAutofit/>
          </a:bodyPr>
          <a:lstStyle/>
          <a:p>
            <a:r>
              <a:rPr lang="en-US" sz="4800" dirty="0"/>
              <a:t>Late</a:t>
            </a:r>
            <a:br>
              <a:rPr lang="en-US" sz="4800" dirty="0"/>
            </a:br>
            <a:r>
              <a:rPr lang="en-US" sz="4800" dirty="0"/>
              <a:t>Disease</a:t>
            </a:r>
          </a:p>
        </p:txBody>
      </p:sp>
      <p:sp>
        <p:nvSpPr>
          <p:cNvPr id="6" name="TextBox 5">
            <a:extLst>
              <a:ext uri="{FF2B5EF4-FFF2-40B4-BE49-F238E27FC236}">
                <a16:creationId xmlns:a16="http://schemas.microsoft.com/office/drawing/2014/main" id="{76F16717-B23D-4AAD-881A-A686BE639CB0}"/>
              </a:ext>
            </a:extLst>
          </p:cNvPr>
          <p:cNvSpPr txBox="1"/>
          <p:nvPr/>
        </p:nvSpPr>
        <p:spPr>
          <a:xfrm>
            <a:off x="76074" y="6443246"/>
            <a:ext cx="48769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Centers for Disease Control and Prevention, 2018</a:t>
            </a:r>
          </a:p>
        </p:txBody>
      </p:sp>
      <p:sp>
        <p:nvSpPr>
          <p:cNvPr id="7" name="Rectangle 6">
            <a:extLst>
              <a:ext uri="{FF2B5EF4-FFF2-40B4-BE49-F238E27FC236}">
                <a16:creationId xmlns:a16="http://schemas.microsoft.com/office/drawing/2014/main" id="{120ABA4A-D33B-4AE3-BA67-D51BB36F3C34}"/>
              </a:ext>
            </a:extLst>
          </p:cNvPr>
          <p:cNvSpPr/>
          <p:nvPr/>
        </p:nvSpPr>
        <p:spPr>
          <a:xfrm>
            <a:off x="304800" y="1965235"/>
            <a:ext cx="4114800" cy="31331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sng" strike="noStrike" kern="1200" cap="none" spc="0" normalizeH="0" baseline="0" noProof="0" dirty="0">
                <a:ln>
                  <a:noFill/>
                </a:ln>
                <a:solidFill>
                  <a:srgbClr val="C00000"/>
                </a:solidFill>
                <a:effectLst/>
                <a:uLnTx/>
                <a:uFillTx/>
                <a:latin typeface="Calibri"/>
                <a:ea typeface="+mn-ea"/>
                <a:cs typeface="+mn-cs"/>
              </a:rPr>
              <a:t>Arthritis</a:t>
            </a:r>
            <a:r>
              <a:rPr kumimoji="0" lang="en-US" sz="2800" b="1" i="0" u="none" strike="noStrike" kern="1200" cap="none" spc="0" normalizeH="0" baseline="0" noProof="0" dirty="0">
                <a:ln>
                  <a:noFill/>
                </a:ln>
                <a:solidFill>
                  <a:srgbClr val="C00000"/>
                </a:solidFill>
                <a:effectLst/>
                <a:uLnTx/>
                <a:uFillTx/>
                <a:latin typeface="Calibri"/>
                <a:ea typeface="+mn-ea"/>
                <a:cs typeface="+mn-cs"/>
              </a:rPr>
              <a:t> is most common late clinical presentation</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1" i="0" u="none" strike="noStrike" kern="1200" cap="none" spc="0" normalizeH="0" baseline="0" noProof="0" dirty="0">
              <a:ln>
                <a:noFill/>
              </a:ln>
              <a:solidFill>
                <a:srgbClr val="262626"/>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1" i="0" u="none" strike="noStrike" kern="1200" cap="none" spc="0" normalizeH="0" baseline="0" noProof="0" dirty="0">
              <a:ln>
                <a:noFill/>
              </a:ln>
              <a:solidFill>
                <a:srgbClr val="262626"/>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600" b="1" dirty="0">
                <a:solidFill>
                  <a:srgbClr val="262626"/>
                </a:solidFill>
                <a:latin typeface="Calibri"/>
              </a:rPr>
              <a:t>Other clinical entities are r</a:t>
            </a:r>
            <a:r>
              <a:rPr kumimoji="0" lang="en-US" sz="1600" b="1" i="0" u="none" strike="noStrike" kern="1200" cap="none" spc="0" normalizeH="0" baseline="0" noProof="0" dirty="0" err="1">
                <a:ln>
                  <a:noFill/>
                </a:ln>
                <a:solidFill>
                  <a:srgbClr val="262626"/>
                </a:solidFill>
                <a:effectLst/>
                <a:uLnTx/>
                <a:uFillTx/>
                <a:latin typeface="Calibri"/>
                <a:ea typeface="+mn-ea"/>
                <a:cs typeface="+mn-cs"/>
              </a:rPr>
              <a:t>arely</a:t>
            </a:r>
            <a:r>
              <a:rPr kumimoji="0" lang="en-US" sz="1600" b="1" i="0" u="none" strike="noStrike" kern="1200" cap="none" spc="0" normalizeH="0" baseline="0" noProof="0" dirty="0">
                <a:ln>
                  <a:noFill/>
                </a:ln>
                <a:solidFill>
                  <a:srgbClr val="262626"/>
                </a:solidFill>
                <a:effectLst/>
                <a:uLnTx/>
                <a:uFillTx/>
                <a:latin typeface="Calibri"/>
                <a:ea typeface="+mn-ea"/>
                <a:cs typeface="+mn-cs"/>
              </a:rPr>
              <a:t> reported in children – unclear if truly related to </a:t>
            </a:r>
            <a:r>
              <a:rPr kumimoji="0" lang="en-US" sz="1600" b="1" i="1" u="none" strike="noStrike" kern="1200" cap="none" spc="0" normalizeH="0" baseline="0" noProof="0" dirty="0">
                <a:ln>
                  <a:noFill/>
                </a:ln>
                <a:solidFill>
                  <a:srgbClr val="262626"/>
                </a:solidFill>
                <a:effectLst/>
                <a:uLnTx/>
                <a:uFillTx/>
                <a:latin typeface="Calibri"/>
                <a:ea typeface="+mn-ea"/>
                <a:cs typeface="+mn-cs"/>
              </a:rPr>
              <a:t>Borrelia burgdorferi </a:t>
            </a:r>
            <a:r>
              <a:rPr kumimoji="0" lang="en-US" sz="1600" b="1" i="0" u="none" strike="noStrike" kern="1200" cap="none" spc="0" normalizeH="0" baseline="0" noProof="0" dirty="0">
                <a:ln>
                  <a:noFill/>
                </a:ln>
                <a:solidFill>
                  <a:srgbClr val="262626"/>
                </a:solidFill>
                <a:effectLst/>
                <a:uLnTx/>
                <a:uFillTx/>
                <a:latin typeface="Calibri"/>
                <a:ea typeface="+mn-ea"/>
                <a:cs typeface="+mn-cs"/>
              </a:rPr>
              <a:t>infection in children in the US</a:t>
            </a:r>
          </a:p>
          <a:p>
            <a:pPr marL="339725" marR="0" lvl="0" indent="-1651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62626"/>
                </a:solidFill>
                <a:effectLst/>
                <a:uLnTx/>
                <a:uFillTx/>
                <a:latin typeface="Calibri"/>
                <a:ea typeface="+mn-ea"/>
                <a:cs typeface="+mn-cs"/>
              </a:rPr>
              <a:t>Encephalitis</a:t>
            </a:r>
          </a:p>
          <a:p>
            <a:pPr marL="339725" marR="0" lvl="0" indent="-1651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62626"/>
                </a:solidFill>
                <a:effectLst/>
                <a:uLnTx/>
                <a:uFillTx/>
                <a:latin typeface="Calibri"/>
                <a:ea typeface="+mn-ea"/>
                <a:cs typeface="+mn-cs"/>
              </a:rPr>
              <a:t>Encephalopathy</a:t>
            </a:r>
          </a:p>
          <a:p>
            <a:pPr marL="339725" marR="0" lvl="0" indent="-1651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262626"/>
                </a:solidFill>
                <a:effectLst/>
                <a:uLnTx/>
                <a:uFillTx/>
                <a:latin typeface="Calibri"/>
                <a:ea typeface="+mn-ea"/>
                <a:cs typeface="+mn-cs"/>
              </a:rPr>
              <a:t>Polyneuropathy</a:t>
            </a:r>
          </a:p>
        </p:txBody>
      </p:sp>
      <p:sp>
        <p:nvSpPr>
          <p:cNvPr id="10" name="Content Placeholder 2">
            <a:extLst>
              <a:ext uri="{FF2B5EF4-FFF2-40B4-BE49-F238E27FC236}">
                <a16:creationId xmlns:a16="http://schemas.microsoft.com/office/drawing/2014/main" id="{8C2530E8-7B4E-4658-A041-B4DA37BDB1F6}"/>
              </a:ext>
            </a:extLst>
          </p:cNvPr>
          <p:cNvSpPr>
            <a:spLocks noGrp="1"/>
          </p:cNvSpPr>
          <p:nvPr>
            <p:ph idx="1"/>
          </p:nvPr>
        </p:nvSpPr>
        <p:spPr>
          <a:xfrm>
            <a:off x="4876800" y="609600"/>
            <a:ext cx="3886202" cy="5833646"/>
          </a:xfrm>
        </p:spPr>
        <p:txBody>
          <a:bodyPr>
            <a:normAutofit fontScale="77500" lnSpcReduction="20000"/>
          </a:bodyPr>
          <a:lstStyle/>
          <a:p>
            <a:pPr marL="0" indent="0">
              <a:buNone/>
            </a:pPr>
            <a:r>
              <a:rPr lang="en-US" sz="3600" b="1" dirty="0">
                <a:solidFill>
                  <a:schemeClr val="accent6"/>
                </a:solidFill>
              </a:rPr>
              <a:t>Arthritis</a:t>
            </a:r>
          </a:p>
          <a:p>
            <a:pPr indent="-230188"/>
            <a:r>
              <a:rPr lang="en-US" sz="2400" b="1" dirty="0"/>
              <a:t>Usually monoarticular</a:t>
            </a:r>
          </a:p>
          <a:p>
            <a:pPr marL="627063" lvl="1" indent="-169863">
              <a:buFont typeface="Arial" panose="020B0604020202020204" pitchFamily="34" charset="0"/>
              <a:buChar char="•"/>
            </a:pPr>
            <a:r>
              <a:rPr lang="en-US" sz="2400" dirty="0"/>
              <a:t>Often knee (as high as 85%)</a:t>
            </a:r>
          </a:p>
          <a:p>
            <a:pPr marL="627063" lvl="1" indent="-169863">
              <a:buFont typeface="Arial" panose="020B0604020202020204" pitchFamily="34" charset="0"/>
              <a:buChar char="•"/>
            </a:pPr>
            <a:r>
              <a:rPr lang="en-US" sz="2400" dirty="0"/>
              <a:t>Shoulder, ankle, elbow, wrist, hip</a:t>
            </a:r>
          </a:p>
          <a:p>
            <a:pPr marL="627063" lvl="1" indent="-169863">
              <a:buFont typeface="Arial" panose="020B0604020202020204" pitchFamily="34" charset="0"/>
              <a:buChar char="•"/>
            </a:pPr>
            <a:r>
              <a:rPr lang="en-US" sz="2400" dirty="0"/>
              <a:t>Can wax and wane if left untreated for weeks to months</a:t>
            </a:r>
          </a:p>
          <a:p>
            <a:pPr marL="627063" lvl="1" indent="-169863">
              <a:buFont typeface="Arial" panose="020B0604020202020204" pitchFamily="34" charset="0"/>
              <a:buChar char="•"/>
            </a:pPr>
            <a:r>
              <a:rPr lang="en-US" sz="2400" dirty="0"/>
              <a:t>Can involve more than one joint if untreated</a:t>
            </a:r>
            <a:br>
              <a:rPr lang="en-US" sz="2400" dirty="0"/>
            </a:br>
            <a:endParaRPr lang="en-US" sz="2400" dirty="0"/>
          </a:p>
          <a:p>
            <a:pPr indent="-230188"/>
            <a:r>
              <a:rPr lang="en-US" sz="2400" b="1" dirty="0"/>
              <a:t>Swelling/effusion much greater than degree of illness</a:t>
            </a:r>
          </a:p>
          <a:p>
            <a:pPr marL="627063" lvl="1" indent="-169863">
              <a:buFont typeface="Arial" panose="020B0604020202020204" pitchFamily="34" charset="0"/>
              <a:buChar char="•"/>
            </a:pPr>
            <a:r>
              <a:rPr lang="en-US" sz="2400" dirty="0"/>
              <a:t>May have pain and/or limited ROM, but less dramatic</a:t>
            </a:r>
          </a:p>
          <a:p>
            <a:pPr marL="627063" lvl="1" indent="-169863">
              <a:buFont typeface="Arial" panose="020B0604020202020204" pitchFamily="34" charset="0"/>
              <a:buChar char="•"/>
            </a:pPr>
            <a:r>
              <a:rPr lang="en-US" sz="2400" dirty="0"/>
              <a:t>Usually has some weight-bearing capability</a:t>
            </a:r>
          </a:p>
          <a:p>
            <a:pPr marL="627063" lvl="1" indent="-169863">
              <a:buFont typeface="Arial" panose="020B0604020202020204" pitchFamily="34" charset="0"/>
              <a:buChar char="•"/>
            </a:pPr>
            <a:r>
              <a:rPr lang="en-US" sz="2400" dirty="0"/>
              <a:t>Fever rarely if ever occurs</a:t>
            </a:r>
            <a:br>
              <a:rPr lang="en-US" sz="2400" dirty="0"/>
            </a:br>
            <a:endParaRPr lang="en-US" sz="2400" dirty="0"/>
          </a:p>
          <a:p>
            <a:pPr indent="-230188"/>
            <a:r>
              <a:rPr lang="en-US" sz="2400" b="1" dirty="0"/>
              <a:t>No long-term joint damage or consequence known with Lyme arthritis</a:t>
            </a:r>
          </a:p>
          <a:p>
            <a:pPr lvl="2"/>
            <a:endParaRPr lang="en-US" sz="2000" dirty="0"/>
          </a:p>
        </p:txBody>
      </p:sp>
      <p:pic>
        <p:nvPicPr>
          <p:cNvPr id="3" name="Picture 2">
            <a:extLst>
              <a:ext uri="{FF2B5EF4-FFF2-40B4-BE49-F238E27FC236}">
                <a16:creationId xmlns:a16="http://schemas.microsoft.com/office/drawing/2014/main" id="{CACA2F50-0F3C-4A22-AA63-F45C7FBD1FBD}"/>
              </a:ext>
            </a:extLst>
          </p:cNvPr>
          <p:cNvPicPr>
            <a:picLocks noChangeAspect="1"/>
          </p:cNvPicPr>
          <p:nvPr/>
        </p:nvPicPr>
        <p:blipFill>
          <a:blip r:embed="rId2"/>
          <a:stretch>
            <a:fillRect/>
          </a:stretch>
        </p:blipFill>
        <p:spPr>
          <a:xfrm>
            <a:off x="8844220" y="1932304"/>
            <a:ext cx="3065589" cy="2993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2065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124200" cy="1905000"/>
          </a:xfrm>
        </p:spPr>
        <p:txBody>
          <a:bodyPr>
            <a:noAutofit/>
          </a:bodyPr>
          <a:lstStyle/>
          <a:p>
            <a:r>
              <a:rPr lang="en-US" sz="4400" dirty="0"/>
              <a:t>What Lyme Disease is </a:t>
            </a:r>
            <a:r>
              <a:rPr lang="en-US" sz="4400" u="sng" dirty="0"/>
              <a:t>NOT</a:t>
            </a:r>
            <a:endParaRPr lang="en-US" sz="4400" dirty="0"/>
          </a:p>
        </p:txBody>
      </p:sp>
      <p:sp>
        <p:nvSpPr>
          <p:cNvPr id="3" name="Content Placeholder 2"/>
          <p:cNvSpPr>
            <a:spLocks noGrp="1"/>
          </p:cNvSpPr>
          <p:nvPr>
            <p:ph idx="1"/>
          </p:nvPr>
        </p:nvSpPr>
        <p:spPr>
          <a:xfrm>
            <a:off x="5181600" y="609600"/>
            <a:ext cx="6629400" cy="6096000"/>
          </a:xfrm>
        </p:spPr>
        <p:txBody>
          <a:bodyPr>
            <a:noAutofit/>
          </a:bodyPr>
          <a:lstStyle/>
          <a:p>
            <a:pPr lvl="2"/>
            <a:r>
              <a:rPr lang="en-US" dirty="0"/>
              <a:t>Chronic fatigue</a:t>
            </a:r>
          </a:p>
          <a:p>
            <a:pPr lvl="2"/>
            <a:r>
              <a:rPr lang="en-US" dirty="0" err="1"/>
              <a:t>Arthralgias</a:t>
            </a:r>
            <a:r>
              <a:rPr lang="en-US" dirty="0"/>
              <a:t> and/or </a:t>
            </a:r>
            <a:r>
              <a:rPr lang="en-US" dirty="0" err="1"/>
              <a:t>myalgias</a:t>
            </a:r>
            <a:endParaRPr lang="en-US" dirty="0"/>
          </a:p>
          <a:p>
            <a:pPr lvl="2"/>
            <a:r>
              <a:rPr lang="en-US" dirty="0"/>
              <a:t>Non-specific or chronic headaches</a:t>
            </a:r>
          </a:p>
          <a:p>
            <a:pPr lvl="2"/>
            <a:r>
              <a:rPr lang="en-US" dirty="0"/>
              <a:t>Non-specific visual changes</a:t>
            </a:r>
          </a:p>
          <a:p>
            <a:pPr lvl="2"/>
            <a:r>
              <a:rPr lang="en-US" dirty="0"/>
              <a:t>Abnormal temperatures and/or sensations</a:t>
            </a:r>
          </a:p>
          <a:p>
            <a:pPr lvl="2"/>
            <a:r>
              <a:rPr lang="en-US" dirty="0"/>
              <a:t>Poor appetite</a:t>
            </a:r>
          </a:p>
          <a:p>
            <a:pPr lvl="2"/>
            <a:r>
              <a:rPr lang="en-US" dirty="0"/>
              <a:t>Non-specific GI symptoms</a:t>
            </a:r>
          </a:p>
          <a:p>
            <a:pPr lvl="2"/>
            <a:r>
              <a:rPr lang="en-US" dirty="0"/>
              <a:t>Poor performance at school or in activities</a:t>
            </a:r>
            <a:br>
              <a:rPr lang="en-US" dirty="0"/>
            </a:br>
            <a:endParaRPr lang="en-US" dirty="0"/>
          </a:p>
          <a:p>
            <a:pPr lvl="2"/>
            <a:r>
              <a:rPr lang="en-US" dirty="0">
                <a:solidFill>
                  <a:srgbClr val="FFC000"/>
                </a:solidFill>
              </a:rPr>
              <a:t>Weight loss</a:t>
            </a:r>
          </a:p>
          <a:p>
            <a:pPr lvl="2"/>
            <a:r>
              <a:rPr lang="en-US" dirty="0">
                <a:solidFill>
                  <a:srgbClr val="FFC000"/>
                </a:solidFill>
              </a:rPr>
              <a:t>Persistent or recurrent fever</a:t>
            </a:r>
            <a:endParaRPr lang="en-US" dirty="0"/>
          </a:p>
          <a:p>
            <a:pPr lvl="2"/>
            <a:r>
              <a:rPr lang="en-US" dirty="0">
                <a:solidFill>
                  <a:srgbClr val="FFC000"/>
                </a:solidFill>
              </a:rPr>
              <a:t>Persistent or recurrent lymphadenopathy</a:t>
            </a:r>
          </a:p>
          <a:p>
            <a:pPr lvl="2"/>
            <a:r>
              <a:rPr lang="en-US" dirty="0">
                <a:solidFill>
                  <a:srgbClr val="FFC000"/>
                </a:solidFill>
              </a:rPr>
              <a:t>Abnormal labs </a:t>
            </a:r>
          </a:p>
          <a:p>
            <a:pPr lvl="3"/>
            <a:r>
              <a:rPr lang="en-US" dirty="0">
                <a:solidFill>
                  <a:srgbClr val="FFC000"/>
                </a:solidFill>
              </a:rPr>
              <a:t>i.e. Anemia, transaminitis, elevated ESR, </a:t>
            </a:r>
            <a:r>
              <a:rPr lang="en-US" dirty="0" err="1">
                <a:solidFill>
                  <a:srgbClr val="FFC000"/>
                </a:solidFill>
              </a:rPr>
              <a:t>etc</a:t>
            </a:r>
            <a:endParaRPr lang="en-US" dirty="0">
              <a:solidFill>
                <a:srgbClr val="FFC000"/>
              </a:solidFill>
            </a:endParaRPr>
          </a:p>
        </p:txBody>
      </p:sp>
      <p:pic>
        <p:nvPicPr>
          <p:cNvPr id="8" name="Picture 7">
            <a:extLst>
              <a:ext uri="{FF2B5EF4-FFF2-40B4-BE49-F238E27FC236}">
                <a16:creationId xmlns:a16="http://schemas.microsoft.com/office/drawing/2014/main" id="{CED1CF52-D5DB-41B6-82BE-D56CBEBD86F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29200" y="4704040"/>
            <a:ext cx="914400" cy="1133162"/>
          </a:xfrm>
          <a:prstGeom prst="rect">
            <a:avLst/>
          </a:prstGeom>
        </p:spPr>
      </p:pic>
      <p:sp>
        <p:nvSpPr>
          <p:cNvPr id="4" name="Rectangle 3">
            <a:extLst>
              <a:ext uri="{FF2B5EF4-FFF2-40B4-BE49-F238E27FC236}">
                <a16:creationId xmlns:a16="http://schemas.microsoft.com/office/drawing/2014/main" id="{C2EE130C-26B6-419C-8F0A-58FEDF72C6E9}"/>
              </a:ext>
            </a:extLst>
          </p:cNvPr>
          <p:cNvSpPr/>
          <p:nvPr/>
        </p:nvSpPr>
        <p:spPr>
          <a:xfrm>
            <a:off x="381000" y="2611159"/>
            <a:ext cx="3798348" cy="20928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Non-specific </a:t>
            </a:r>
            <a:br>
              <a:rPr kumimoji="0" lang="en-US" sz="3200" b="1" i="0" u="none" strike="noStrike" kern="1200" cap="none" spc="0" normalizeH="0" baseline="0" noProof="0" dirty="0">
                <a:ln>
                  <a:noFill/>
                </a:ln>
                <a:solidFill>
                  <a:srgbClr val="C00000"/>
                </a:solidFill>
                <a:effectLst/>
                <a:uLnTx/>
                <a:uFillTx/>
                <a:latin typeface="Calibri"/>
                <a:ea typeface="+mn-ea"/>
                <a:cs typeface="+mn-cs"/>
              </a:rPr>
            </a:br>
            <a:r>
              <a:rPr kumimoji="0" lang="en-US" sz="3200" b="1" i="0" u="none" strike="noStrike" kern="1200" cap="none" spc="0" normalizeH="0" baseline="0" noProof="0" dirty="0">
                <a:ln>
                  <a:noFill/>
                </a:ln>
                <a:solidFill>
                  <a:srgbClr val="C00000"/>
                </a:solidFill>
                <a:effectLst/>
                <a:uLnTx/>
                <a:uFillTx/>
                <a:latin typeface="Calibri"/>
                <a:ea typeface="+mn-ea"/>
                <a:cs typeface="+mn-cs"/>
              </a:rPr>
              <a:t>chronic symptoms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a:ea typeface="+mn-ea"/>
                <a:cs typeface="+mn-cs"/>
              </a:rPr>
              <a:t>= NOT Lyme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7030A0"/>
                </a:solidFill>
                <a:effectLst/>
                <a:uLnTx/>
                <a:uFillTx/>
                <a:latin typeface="Calibri"/>
                <a:ea typeface="+mn-ea"/>
                <a:cs typeface="+mn-cs"/>
              </a:rPr>
              <a:t>Pursue alternative diagnosis</a:t>
            </a:r>
          </a:p>
        </p:txBody>
      </p:sp>
    </p:spTree>
    <p:extLst>
      <p:ext uri="{BB962C8B-B14F-4D97-AF65-F5344CB8AC3E}">
        <p14:creationId xmlns:p14="http://schemas.microsoft.com/office/powerpoint/2010/main" val="76636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fade">
                                      <p:cBhvr>
                                        <p:cTn id="54" dur="500"/>
                                        <p:tgtEl>
                                          <p:spTgt spid="3">
                                            <p:txEl>
                                              <p:pRg st="12" end="12"/>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22860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8" name="Oval 7"/>
          <p:cNvSpPr/>
          <p:nvPr/>
        </p:nvSpPr>
        <p:spPr>
          <a:xfrm>
            <a:off x="2531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9" name="Title 8"/>
          <p:cNvSpPr>
            <a:spLocks noGrp="1"/>
          </p:cNvSpPr>
          <p:nvPr>
            <p:ph type="title"/>
          </p:nvPr>
        </p:nvSpPr>
        <p:spPr>
          <a:xfrm>
            <a:off x="4495800" y="1992354"/>
            <a:ext cx="6324600" cy="1970046"/>
          </a:xfrm>
        </p:spPr>
        <p:txBody>
          <a:bodyPr>
            <a:noAutofit/>
          </a:bodyPr>
          <a:lstStyle/>
          <a:p>
            <a:pPr>
              <a:spcBef>
                <a:spcPts val="0"/>
              </a:spcBef>
            </a:pPr>
            <a:r>
              <a:rPr lang="en-US" sz="4000" cap="none" dirty="0">
                <a:solidFill>
                  <a:prstClr val="black">
                    <a:lumMod val="85000"/>
                    <a:lumOff val="15000"/>
                  </a:prstClr>
                </a:solidFill>
                <a:ea typeface="+mn-ea"/>
                <a:cs typeface="+mn-cs"/>
              </a:rPr>
              <a:t>Diagnosis of Lyme disease </a:t>
            </a:r>
            <a:br>
              <a:rPr lang="en-US" sz="4000" cap="none" dirty="0">
                <a:solidFill>
                  <a:prstClr val="black">
                    <a:lumMod val="85000"/>
                    <a:lumOff val="15000"/>
                  </a:prstClr>
                </a:solidFill>
                <a:ea typeface="+mn-ea"/>
                <a:cs typeface="+mn-cs"/>
              </a:rPr>
            </a:br>
            <a:r>
              <a:rPr lang="en-US" sz="4000" cap="none" dirty="0">
                <a:solidFill>
                  <a:prstClr val="black">
                    <a:lumMod val="85000"/>
                    <a:lumOff val="15000"/>
                  </a:prstClr>
                </a:solidFill>
                <a:ea typeface="+mn-ea"/>
                <a:cs typeface="+mn-cs"/>
              </a:rPr>
              <a:t>in pediatric patients</a:t>
            </a:r>
            <a:endParaRPr lang="en-US" sz="4000" b="0" cap="none" dirty="0">
              <a:solidFill>
                <a:prstClr val="black">
                  <a:lumMod val="50000"/>
                  <a:lumOff val="50000"/>
                </a:prstClr>
              </a:solidFill>
              <a:ea typeface="+mn-ea"/>
              <a:cs typeface="+mn-cs"/>
            </a:endParaRPr>
          </a:p>
        </p:txBody>
      </p:sp>
      <p:sp>
        <p:nvSpPr>
          <p:cNvPr id="10" name="Text Placeholder 9"/>
          <p:cNvSpPr>
            <a:spLocks noGrp="1"/>
          </p:cNvSpPr>
          <p:nvPr>
            <p:ph type="body" idx="1"/>
          </p:nvPr>
        </p:nvSpPr>
        <p:spPr>
          <a:xfrm>
            <a:off x="1905001" y="5110614"/>
            <a:ext cx="8229601" cy="375787"/>
          </a:xfrm>
        </p:spPr>
        <p:txBody>
          <a:bodyPr>
            <a:noAutofit/>
          </a:bodyPr>
          <a:lstStyle/>
          <a:p>
            <a:pPr>
              <a:spcBef>
                <a:spcPts val="0"/>
              </a:spcBef>
            </a:pPr>
            <a:r>
              <a:rPr lang="en-US" sz="2400" b="1" dirty="0">
                <a:solidFill>
                  <a:schemeClr val="accent6">
                    <a:lumMod val="75000"/>
                  </a:schemeClr>
                </a:solidFill>
                <a:latin typeface="Arial Narrow" panose="020B0606020202030204" pitchFamily="34" charset="0"/>
              </a:rPr>
              <a:t>Diagnostic testing options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33400" y="4191000"/>
            <a:ext cx="10439400" cy="2514600"/>
          </a:xfrm>
          <a:prstGeom prst="rect">
            <a:avLst/>
          </a:prstGeom>
          <a:noFill/>
        </p:spPr>
        <p:txBody>
          <a:bodyPr wrap="square" rtlCol="0">
            <a:normAutofit/>
          </a:bodyPr>
          <a:lstStyle/>
          <a:p>
            <a:r>
              <a:rPr lang="en-US" sz="2000" b="1" dirty="0"/>
              <a:t>You are considering Lyme disease – what tests will you order?</a:t>
            </a:r>
          </a:p>
          <a:p>
            <a:endParaRPr lang="en-US" sz="2000" b="1" dirty="0"/>
          </a:p>
          <a:p>
            <a:pPr marL="342900" indent="-342900">
              <a:buAutoNum type="alphaUcPeriod"/>
            </a:pPr>
            <a:r>
              <a:rPr lang="en-US" sz="2000" b="1" dirty="0"/>
              <a:t>None – just assume the diagnosis because she lives in a Lyme-endemic region</a:t>
            </a:r>
          </a:p>
          <a:p>
            <a:pPr marL="342900" indent="-342900">
              <a:buAutoNum type="alphaUcPeriod"/>
            </a:pPr>
            <a:r>
              <a:rPr lang="en-US" sz="2000" b="1" dirty="0"/>
              <a:t>None – will refer her to orthopedics and have them send Lyme PCR on the synovial fluid only</a:t>
            </a:r>
          </a:p>
          <a:p>
            <a:pPr marL="342900" indent="-342900">
              <a:buAutoNum type="alphaUcPeriod"/>
            </a:pPr>
            <a:r>
              <a:rPr lang="en-US" sz="2000" b="1" dirty="0"/>
              <a:t>Blood tests:  Lyme Western Blot – it is the most specific test</a:t>
            </a:r>
          </a:p>
          <a:p>
            <a:pPr marL="342900" indent="-342900">
              <a:buAutoNum type="alphaUcPeriod"/>
            </a:pPr>
            <a:r>
              <a:rPr lang="en-US" sz="2000" b="1" dirty="0"/>
              <a:t>Blood tests:  Lyme antibody EIA with reflexive Western blot</a:t>
            </a:r>
          </a:p>
        </p:txBody>
      </p:sp>
      <p:sp>
        <p:nvSpPr>
          <p:cNvPr id="6" name="Text Placeholder 5"/>
          <p:cNvSpPr>
            <a:spLocks noGrp="1"/>
          </p:cNvSpPr>
          <p:nvPr>
            <p:ph type="body" idx="1"/>
          </p:nvPr>
        </p:nvSpPr>
        <p:spPr>
          <a:xfrm>
            <a:off x="533400" y="381000"/>
            <a:ext cx="8534400" cy="2971800"/>
          </a:xfrm>
        </p:spPr>
        <p:txBody>
          <a:bodyPr>
            <a:noAutofit/>
          </a:bodyPr>
          <a:lstStyle/>
          <a:p>
            <a:pPr algn="l">
              <a:lnSpc>
                <a:spcPct val="120000"/>
              </a:lnSpc>
              <a:spcBef>
                <a:spcPts val="0"/>
              </a:spcBef>
            </a:pPr>
            <a:r>
              <a:rPr lang="en-US" sz="3200" b="1" dirty="0">
                <a:solidFill>
                  <a:srgbClr val="002060">
                    <a:alpha val="81000"/>
                  </a:srgbClr>
                </a:solidFill>
              </a:rPr>
              <a:t>13 year old Caucasian female with 1 month history of right knee swelling and mild pain.  ROM is moderately limited but she has continued to attend school.  She is otherwise well.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BD5364-399D-4FEC-9D59-32B9B6F758B4}"/>
              </a:ext>
            </a:extLst>
          </p:cNvPr>
          <p:cNvPicPr>
            <a:picLocks noChangeAspect="1"/>
          </p:cNvPicPr>
          <p:nvPr/>
        </p:nvPicPr>
        <p:blipFill>
          <a:blip r:embed="rId2"/>
          <a:stretch>
            <a:fillRect/>
          </a:stretch>
        </p:blipFill>
        <p:spPr>
          <a:xfrm>
            <a:off x="240451" y="229688"/>
            <a:ext cx="4515178" cy="6398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C3079F04-93F1-47B2-857B-CE5EE1105E52}"/>
              </a:ext>
            </a:extLst>
          </p:cNvPr>
          <p:cNvGrpSpPr/>
          <p:nvPr/>
        </p:nvGrpSpPr>
        <p:grpSpPr>
          <a:xfrm>
            <a:off x="4876800" y="237744"/>
            <a:ext cx="6990404" cy="6382512"/>
            <a:chOff x="4876800" y="237744"/>
            <a:chExt cx="6990404" cy="6382512"/>
          </a:xfrm>
        </p:grpSpPr>
        <p:sp>
          <p:nvSpPr>
            <p:cNvPr id="7" name="Rectangle 6">
              <a:extLst>
                <a:ext uri="{FF2B5EF4-FFF2-40B4-BE49-F238E27FC236}">
                  <a16:creationId xmlns:a16="http://schemas.microsoft.com/office/drawing/2014/main" id="{E0C49BBE-3F8D-483C-9D23-5F64D4A00BA1}"/>
                </a:ext>
              </a:extLst>
            </p:cNvPr>
            <p:cNvSpPr/>
            <p:nvPr/>
          </p:nvSpPr>
          <p:spPr>
            <a:xfrm>
              <a:off x="7162800" y="3429000"/>
              <a:ext cx="4704404" cy="319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A6A30E2-F569-49F7-83B3-19ED0D249D63}"/>
                </a:ext>
              </a:extLst>
            </p:cNvPr>
            <p:cNvPicPr>
              <a:picLocks noChangeAspect="1"/>
            </p:cNvPicPr>
            <p:nvPr/>
          </p:nvPicPr>
          <p:blipFill>
            <a:blip r:embed="rId3"/>
            <a:stretch>
              <a:fillRect/>
            </a:stretch>
          </p:blipFill>
          <p:spPr>
            <a:xfrm>
              <a:off x="4876800" y="237744"/>
              <a:ext cx="2286000" cy="6382512"/>
            </a:xfrm>
            <a:prstGeom prst="rect">
              <a:avLst/>
            </a:prstGeom>
          </p:spPr>
        </p:pic>
        <p:pic>
          <p:nvPicPr>
            <p:cNvPr id="9" name="Picture 8">
              <a:extLst>
                <a:ext uri="{FF2B5EF4-FFF2-40B4-BE49-F238E27FC236}">
                  <a16:creationId xmlns:a16="http://schemas.microsoft.com/office/drawing/2014/main" id="{ABCED9C4-7E6A-4614-840E-373C04B8258A}"/>
                </a:ext>
              </a:extLst>
            </p:cNvPr>
            <p:cNvPicPr>
              <a:picLocks noChangeAspect="1"/>
            </p:cNvPicPr>
            <p:nvPr/>
          </p:nvPicPr>
          <p:blipFill>
            <a:blip r:embed="rId4"/>
            <a:stretch>
              <a:fillRect/>
            </a:stretch>
          </p:blipFill>
          <p:spPr>
            <a:xfrm>
              <a:off x="7162800" y="237744"/>
              <a:ext cx="4704404" cy="3316111"/>
            </a:xfrm>
            <a:prstGeom prst="rect">
              <a:avLst/>
            </a:prstGeom>
          </p:spPr>
        </p:pic>
      </p:grpSp>
      <p:sp>
        <p:nvSpPr>
          <p:cNvPr id="11" name="Rectangle 10">
            <a:extLst>
              <a:ext uri="{FF2B5EF4-FFF2-40B4-BE49-F238E27FC236}">
                <a16:creationId xmlns:a16="http://schemas.microsoft.com/office/drawing/2014/main" id="{A36AE011-6558-4369-9070-98ED0D77CAE7}"/>
              </a:ext>
            </a:extLst>
          </p:cNvPr>
          <p:cNvSpPr/>
          <p:nvPr/>
        </p:nvSpPr>
        <p:spPr>
          <a:xfrm>
            <a:off x="7277596" y="6105092"/>
            <a:ext cx="4342407" cy="523220"/>
          </a:xfrm>
          <a:prstGeom prst="rect">
            <a:avLst/>
          </a:prstGeom>
        </p:spPr>
        <p:txBody>
          <a:bodyPr wrap="none">
            <a:spAutoFit/>
          </a:bodyPr>
          <a:lstStyle/>
          <a:p>
            <a:r>
              <a:rPr lang="en-US" sz="1400" dirty="0">
                <a:hlinkClick r:id="rId5"/>
              </a:rPr>
              <a:t>https://www.cdc.gov/ticks/tickbornediseases/index.html</a:t>
            </a:r>
            <a:endParaRPr lang="en-US" sz="1400" dirty="0"/>
          </a:p>
          <a:p>
            <a:endParaRPr lang="en-US" sz="1400" dirty="0"/>
          </a:p>
        </p:txBody>
      </p:sp>
      <p:sp>
        <p:nvSpPr>
          <p:cNvPr id="12" name="Rectangle 11">
            <a:extLst>
              <a:ext uri="{FF2B5EF4-FFF2-40B4-BE49-F238E27FC236}">
                <a16:creationId xmlns:a16="http://schemas.microsoft.com/office/drawing/2014/main" id="{547A0023-63E5-4C79-8DF8-9EC906072F67}"/>
              </a:ext>
            </a:extLst>
          </p:cNvPr>
          <p:cNvSpPr/>
          <p:nvPr/>
        </p:nvSpPr>
        <p:spPr>
          <a:xfrm>
            <a:off x="5029200" y="3553855"/>
            <a:ext cx="1828800" cy="332345"/>
          </a:xfrm>
          <a:prstGeom prst="rect">
            <a:avLst/>
          </a:prstGeom>
          <a:solidFill>
            <a:srgbClr val="FFFF00">
              <a:alpha val="1411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0344C2-2443-49CB-A2C2-EF5E3E709CEC}"/>
              </a:ext>
            </a:extLst>
          </p:cNvPr>
          <p:cNvSpPr/>
          <p:nvPr/>
        </p:nvSpPr>
        <p:spPr>
          <a:xfrm>
            <a:off x="5031121" y="3962400"/>
            <a:ext cx="1828800" cy="18265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14568A-6D35-4583-B3F2-7D83D61DA580}"/>
              </a:ext>
            </a:extLst>
          </p:cNvPr>
          <p:cNvSpPr/>
          <p:nvPr/>
        </p:nvSpPr>
        <p:spPr>
          <a:xfrm>
            <a:off x="5044814" y="2819400"/>
            <a:ext cx="1828800" cy="18265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1572A3-8DE5-4CA0-96E6-0BAD886B2319}"/>
              </a:ext>
            </a:extLst>
          </p:cNvPr>
          <p:cNvSpPr/>
          <p:nvPr/>
        </p:nvSpPr>
        <p:spPr>
          <a:xfrm>
            <a:off x="5044814" y="1429399"/>
            <a:ext cx="1828800" cy="332345"/>
          </a:xfrm>
          <a:prstGeom prst="rect">
            <a:avLst/>
          </a:prstGeom>
          <a:solidFill>
            <a:schemeClr val="accent6">
              <a:lumMod val="60000"/>
              <a:lumOff val="40000"/>
              <a:alpha val="14118"/>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05FEA6-95CE-489A-B183-DFD1F861D082}"/>
              </a:ext>
            </a:extLst>
          </p:cNvPr>
          <p:cNvSpPr/>
          <p:nvPr/>
        </p:nvSpPr>
        <p:spPr>
          <a:xfrm>
            <a:off x="5044814" y="1828800"/>
            <a:ext cx="1828800" cy="18265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Diagram&#10;&#10;Description automatically generated">
            <a:extLst>
              <a:ext uri="{FF2B5EF4-FFF2-40B4-BE49-F238E27FC236}">
                <a16:creationId xmlns:a16="http://schemas.microsoft.com/office/drawing/2014/main" id="{4865E260-5147-4E2E-9A12-CFAFD8F60E08}"/>
              </a:ext>
            </a:extLst>
          </p:cNvPr>
          <p:cNvPicPr>
            <a:picLocks noChangeAspect="1"/>
          </p:cNvPicPr>
          <p:nvPr/>
        </p:nvPicPr>
        <p:blipFill rotWithShape="1">
          <a:blip r:embed="rId6" cstate="email">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513" t="2954" r="1708" b="3749"/>
          <a:stretch/>
        </p:blipFill>
        <p:spPr>
          <a:xfrm>
            <a:off x="7419502" y="3600133"/>
            <a:ext cx="3901814"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949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33401" y="4191000"/>
            <a:ext cx="9677400" cy="2514600"/>
          </a:xfrm>
          <a:prstGeom prst="rect">
            <a:avLst/>
          </a:prstGeom>
          <a:noFill/>
        </p:spPr>
        <p:txBody>
          <a:bodyPr wrap="square" rtlCol="0">
            <a:normAutofit lnSpcReduction="10000"/>
          </a:bodyPr>
          <a:lstStyle/>
          <a:p>
            <a:pPr>
              <a:defRPr/>
            </a:pPr>
            <a:r>
              <a:rPr lang="en-US" sz="2000" b="1" kern="0" dirty="0">
                <a:solidFill>
                  <a:sysClr val="windowText" lastClr="000000"/>
                </a:solidFill>
              </a:rPr>
              <a:t>Which of the following tests would you send to confirm your suspicion of Lyme meningitis?</a:t>
            </a:r>
          </a:p>
          <a:p>
            <a:pPr>
              <a:defRPr/>
            </a:pPr>
            <a:endParaRPr lang="en-US" sz="2000" b="1" kern="0" dirty="0">
              <a:solidFill>
                <a:sysClr val="windowText" lastClr="000000"/>
              </a:solidFill>
            </a:endParaRPr>
          </a:p>
          <a:p>
            <a:pPr marL="342900" indent="-342900">
              <a:buFontTx/>
              <a:buAutoNum type="alphaUcPeriod"/>
              <a:defRPr/>
            </a:pPr>
            <a:r>
              <a:rPr lang="en-US" sz="2000" b="1" kern="0" dirty="0">
                <a:solidFill>
                  <a:sysClr val="windowText" lastClr="000000"/>
                </a:solidFill>
              </a:rPr>
              <a:t>Blood tests:  Lyme EIA with reflex Western blot</a:t>
            </a:r>
          </a:p>
          <a:p>
            <a:pPr marL="342900" indent="-342900">
              <a:buFontTx/>
              <a:buAutoNum type="alphaUcPeriod"/>
              <a:defRPr/>
            </a:pPr>
            <a:r>
              <a:rPr lang="en-US" sz="2000" b="1" kern="0" dirty="0">
                <a:solidFill>
                  <a:sysClr val="windowText" lastClr="000000"/>
                </a:solidFill>
              </a:rPr>
              <a:t>CSF analysis with Lyme PCR</a:t>
            </a:r>
          </a:p>
          <a:p>
            <a:pPr marL="342900" indent="-342900">
              <a:buFontTx/>
              <a:buAutoNum type="alphaUcPeriod"/>
              <a:defRPr/>
            </a:pPr>
            <a:r>
              <a:rPr lang="en-US" sz="2000" b="1" kern="0" dirty="0">
                <a:solidFill>
                  <a:sysClr val="windowText" lastClr="000000"/>
                </a:solidFill>
              </a:rPr>
              <a:t>CSF analysis with Lyme IgM and IgG</a:t>
            </a:r>
          </a:p>
          <a:p>
            <a:pPr marL="342900" indent="-342900">
              <a:buFontTx/>
              <a:buAutoNum type="alphaUcPeriod"/>
              <a:defRPr/>
            </a:pPr>
            <a:r>
              <a:rPr lang="en-US" sz="2000" b="1" kern="0" dirty="0">
                <a:solidFill>
                  <a:sysClr val="windowText" lastClr="000000"/>
                </a:solidFill>
              </a:rPr>
              <a:t>Two of the above</a:t>
            </a:r>
          </a:p>
          <a:p>
            <a:pPr marL="342900" indent="-342900">
              <a:buFontTx/>
              <a:buAutoNum type="alphaUcPeriod"/>
              <a:defRPr/>
            </a:pPr>
            <a:r>
              <a:rPr lang="en-US" sz="2000" b="1" kern="0" dirty="0">
                <a:solidFill>
                  <a:sysClr val="windowText" lastClr="000000"/>
                </a:solidFill>
              </a:rPr>
              <a:t>All of the above</a:t>
            </a:r>
          </a:p>
          <a:p>
            <a:pPr marL="342900" indent="-342900">
              <a:buFontTx/>
              <a:buAutoNum type="alphaUcPeriod"/>
              <a:defRPr/>
            </a:pPr>
            <a:endParaRPr lang="en-US" sz="2000" b="1" kern="0" dirty="0">
              <a:solidFill>
                <a:sysClr val="windowText" lastClr="000000"/>
              </a:solidFill>
            </a:endParaRPr>
          </a:p>
          <a:p>
            <a:pPr marL="342900" indent="-342900">
              <a:buFontTx/>
              <a:buAutoNum type="alphaUcPeriod"/>
              <a:defRPr/>
            </a:pPr>
            <a:endParaRPr lang="en-US" sz="2000" b="1" kern="0" dirty="0">
              <a:solidFill>
                <a:sysClr val="windowText" lastClr="000000"/>
              </a:solidFill>
            </a:endParaRPr>
          </a:p>
        </p:txBody>
      </p:sp>
      <p:sp>
        <p:nvSpPr>
          <p:cNvPr id="6" name="Text Placeholder 5"/>
          <p:cNvSpPr>
            <a:spLocks noGrp="1"/>
          </p:cNvSpPr>
          <p:nvPr>
            <p:ph type="body" idx="1"/>
          </p:nvPr>
        </p:nvSpPr>
        <p:spPr>
          <a:xfrm>
            <a:off x="457200" y="609600"/>
            <a:ext cx="8305800" cy="2971800"/>
          </a:xfrm>
        </p:spPr>
        <p:txBody>
          <a:bodyPr>
            <a:noAutofit/>
          </a:bodyPr>
          <a:lstStyle/>
          <a:p>
            <a:pPr algn="l">
              <a:lnSpc>
                <a:spcPct val="120000"/>
              </a:lnSpc>
              <a:spcBef>
                <a:spcPts val="0"/>
              </a:spcBef>
            </a:pPr>
            <a:r>
              <a:rPr lang="en-US" b="1" dirty="0">
                <a:solidFill>
                  <a:srgbClr val="002060">
                    <a:alpha val="81000"/>
                  </a:srgbClr>
                </a:solidFill>
              </a:rPr>
              <a:t>During the summer, you see a 9 year old with persistent worsening headache over the past 1 week, general fatigue and malaise, and low-grade fever.  Over the last day, he has complained of intermittent blurry vision but has no other focal abnormalities.</a:t>
            </a:r>
          </a:p>
        </p:txBody>
      </p:sp>
    </p:spTree>
    <p:extLst>
      <p:ext uri="{BB962C8B-B14F-4D97-AF65-F5344CB8AC3E}">
        <p14:creationId xmlns:p14="http://schemas.microsoft.com/office/powerpoint/2010/main" val="267482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04801"/>
            <a:ext cx="8182388" cy="6195047"/>
          </a:xfrm>
          <a:prstGeom prst="rect">
            <a:avLst/>
          </a:prstGeom>
        </p:spPr>
      </p:pic>
    </p:spTree>
    <p:extLst>
      <p:ext uri="{BB962C8B-B14F-4D97-AF65-F5344CB8AC3E}">
        <p14:creationId xmlns:p14="http://schemas.microsoft.com/office/powerpoint/2010/main" val="1533265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64706"/>
          <a:stretch/>
        </p:blipFill>
        <p:spPr>
          <a:xfrm>
            <a:off x="427306" y="1833688"/>
            <a:ext cx="4774406" cy="533575"/>
          </a:xfrm>
          <a:prstGeom prst="rect">
            <a:avLst/>
          </a:prstGeom>
        </p:spPr>
      </p:pic>
      <p:pic>
        <p:nvPicPr>
          <p:cNvPr id="6" name="Picture 5">
            <a:extLst>
              <a:ext uri="{FF2B5EF4-FFF2-40B4-BE49-F238E27FC236}">
                <a16:creationId xmlns:a16="http://schemas.microsoft.com/office/drawing/2014/main" id="{D55B3D9D-97D8-4332-BD9F-31127523144C}"/>
              </a:ext>
            </a:extLst>
          </p:cNvPr>
          <p:cNvPicPr>
            <a:picLocks noChangeAspect="1"/>
          </p:cNvPicPr>
          <p:nvPr/>
        </p:nvPicPr>
        <p:blipFill>
          <a:blip r:embed="rId3"/>
          <a:stretch>
            <a:fillRect/>
          </a:stretch>
        </p:blipFill>
        <p:spPr>
          <a:xfrm>
            <a:off x="4955214" y="3704340"/>
            <a:ext cx="1791006" cy="1657465"/>
          </a:xfrm>
          <a:prstGeom prst="rect">
            <a:avLst/>
          </a:prstGeom>
        </p:spPr>
      </p:pic>
      <p:sp>
        <p:nvSpPr>
          <p:cNvPr id="8" name="Rectangle 7">
            <a:extLst>
              <a:ext uri="{FF2B5EF4-FFF2-40B4-BE49-F238E27FC236}">
                <a16:creationId xmlns:a16="http://schemas.microsoft.com/office/drawing/2014/main" id="{AC624388-FBC5-4DCF-9166-006C0020A8D3}"/>
              </a:ext>
            </a:extLst>
          </p:cNvPr>
          <p:cNvSpPr/>
          <p:nvPr/>
        </p:nvSpPr>
        <p:spPr>
          <a:xfrm>
            <a:off x="472847" y="2362200"/>
            <a:ext cx="5089753" cy="461665"/>
          </a:xfrm>
          <a:prstGeom prst="rect">
            <a:avLst/>
          </a:prstGeom>
        </p:spPr>
        <p:txBody>
          <a:bodyPr wrap="square">
            <a:spAutoFit/>
          </a:bodyPr>
          <a:lstStyle/>
          <a:p>
            <a:r>
              <a:rPr lang="en-US" sz="1200" dirty="0">
                <a:hlinkClick r:id="rId4"/>
              </a:rPr>
              <a:t>https://www.cdc.gov/lyme/diagnosistesting/labtest/otherlab/index.html</a:t>
            </a:r>
            <a:endParaRPr lang="en-US" sz="1200" dirty="0"/>
          </a:p>
          <a:p>
            <a:endParaRPr lang="en-US" sz="1200" dirty="0"/>
          </a:p>
        </p:txBody>
      </p:sp>
      <p:pic>
        <p:nvPicPr>
          <p:cNvPr id="9" name="Picture 8">
            <a:extLst>
              <a:ext uri="{FF2B5EF4-FFF2-40B4-BE49-F238E27FC236}">
                <a16:creationId xmlns:a16="http://schemas.microsoft.com/office/drawing/2014/main" id="{864AD3B7-E28D-4186-84C7-108A8BEB3208}"/>
              </a:ext>
            </a:extLst>
          </p:cNvPr>
          <p:cNvPicPr>
            <a:picLocks noChangeAspect="1"/>
          </p:cNvPicPr>
          <p:nvPr/>
        </p:nvPicPr>
        <p:blipFill>
          <a:blip r:embed="rId5"/>
          <a:stretch>
            <a:fillRect/>
          </a:stretch>
        </p:blipFill>
        <p:spPr>
          <a:xfrm>
            <a:off x="511801" y="2883507"/>
            <a:ext cx="4443413" cy="3200400"/>
          </a:xfrm>
          <a:prstGeom prst="rect">
            <a:avLst/>
          </a:prstGeom>
        </p:spPr>
      </p:pic>
      <p:pic>
        <p:nvPicPr>
          <p:cNvPr id="10" name="Picture 9">
            <a:extLst>
              <a:ext uri="{FF2B5EF4-FFF2-40B4-BE49-F238E27FC236}">
                <a16:creationId xmlns:a16="http://schemas.microsoft.com/office/drawing/2014/main" id="{8646D290-C38B-43D8-8C00-06885F603B2D}"/>
              </a:ext>
            </a:extLst>
          </p:cNvPr>
          <p:cNvPicPr>
            <a:picLocks noChangeAspect="1"/>
          </p:cNvPicPr>
          <p:nvPr/>
        </p:nvPicPr>
        <p:blipFill>
          <a:blip r:embed="rId6"/>
          <a:stretch>
            <a:fillRect/>
          </a:stretch>
        </p:blipFill>
        <p:spPr>
          <a:xfrm>
            <a:off x="6698420" y="3083788"/>
            <a:ext cx="5400414" cy="2808514"/>
          </a:xfrm>
          <a:prstGeom prst="rect">
            <a:avLst/>
          </a:prstGeom>
        </p:spPr>
      </p:pic>
      <p:pic>
        <p:nvPicPr>
          <p:cNvPr id="12" name="Picture 11">
            <a:extLst>
              <a:ext uri="{FF2B5EF4-FFF2-40B4-BE49-F238E27FC236}">
                <a16:creationId xmlns:a16="http://schemas.microsoft.com/office/drawing/2014/main" id="{C40DB6AF-B4CC-4BBB-B24B-A8E74702A198}"/>
              </a:ext>
            </a:extLst>
          </p:cNvPr>
          <p:cNvPicPr>
            <a:picLocks noChangeAspect="1"/>
          </p:cNvPicPr>
          <p:nvPr/>
        </p:nvPicPr>
        <p:blipFill rotWithShape="1">
          <a:blip r:embed="rId7"/>
          <a:srcRect r="64488"/>
          <a:stretch/>
        </p:blipFill>
        <p:spPr>
          <a:xfrm>
            <a:off x="6698420" y="1657911"/>
            <a:ext cx="2853398" cy="912118"/>
          </a:xfrm>
          <a:prstGeom prst="rect">
            <a:avLst/>
          </a:prstGeom>
        </p:spPr>
      </p:pic>
      <p:sp>
        <p:nvSpPr>
          <p:cNvPr id="13" name="Title 8">
            <a:extLst>
              <a:ext uri="{FF2B5EF4-FFF2-40B4-BE49-F238E27FC236}">
                <a16:creationId xmlns:a16="http://schemas.microsoft.com/office/drawing/2014/main" id="{E3D2BA81-9C22-42A8-B05D-FC71762B9A13}"/>
              </a:ext>
            </a:extLst>
          </p:cNvPr>
          <p:cNvSpPr txBox="1">
            <a:spLocks/>
          </p:cNvSpPr>
          <p:nvPr/>
        </p:nvSpPr>
        <p:spPr>
          <a:xfrm>
            <a:off x="329162" y="239363"/>
            <a:ext cx="11634237" cy="197004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600" b="1" dirty="0">
                <a:solidFill>
                  <a:srgbClr val="C00000"/>
                </a:solidFill>
                <a:ea typeface="+mn-ea"/>
                <a:cs typeface="+mn-cs"/>
              </a:rPr>
              <a:t>Inappropriate or invalid “</a:t>
            </a:r>
            <a:r>
              <a:rPr lang="en-US" sz="3600" b="1" dirty="0" err="1">
                <a:solidFill>
                  <a:srgbClr val="C00000"/>
                </a:solidFill>
                <a:ea typeface="+mn-ea"/>
                <a:cs typeface="+mn-cs"/>
              </a:rPr>
              <a:t>lyme</a:t>
            </a:r>
            <a:r>
              <a:rPr lang="en-US" sz="3600" b="1" dirty="0">
                <a:solidFill>
                  <a:srgbClr val="C00000"/>
                </a:solidFill>
                <a:ea typeface="+mn-ea"/>
                <a:cs typeface="+mn-cs"/>
              </a:rPr>
              <a:t>” testing</a:t>
            </a:r>
          </a:p>
          <a:p>
            <a:pPr algn="l">
              <a:spcBef>
                <a:spcPts val="0"/>
              </a:spcBef>
            </a:pPr>
            <a:r>
              <a:rPr lang="en-US" sz="2800" b="1" i="1" dirty="0">
                <a:solidFill>
                  <a:prstClr val="black">
                    <a:lumMod val="85000"/>
                    <a:lumOff val="15000"/>
                  </a:prstClr>
                </a:solidFill>
                <a:ea typeface="+mn-ea"/>
                <a:cs typeface="+mn-cs"/>
              </a:rPr>
              <a:t>Follow CDC and AAP guidance.  LymeScience.org is also a useful website. </a:t>
            </a:r>
            <a:endParaRPr lang="en-US" sz="2800" b="1" i="1" dirty="0">
              <a:solidFill>
                <a:prstClr val="black">
                  <a:lumMod val="50000"/>
                  <a:lumOff val="50000"/>
                </a:prstClr>
              </a:solidFill>
              <a:ea typeface="+mn-ea"/>
              <a:cs typeface="+mn-cs"/>
            </a:endParaRPr>
          </a:p>
        </p:txBody>
      </p:sp>
      <p:sp>
        <p:nvSpPr>
          <p:cNvPr id="14" name="TextBox 13">
            <a:extLst>
              <a:ext uri="{FF2B5EF4-FFF2-40B4-BE49-F238E27FC236}">
                <a16:creationId xmlns:a16="http://schemas.microsoft.com/office/drawing/2014/main" id="{7FC43156-CBCC-40E0-97AA-7B4D1CBD50FA}"/>
              </a:ext>
            </a:extLst>
          </p:cNvPr>
          <p:cNvSpPr txBox="1"/>
          <p:nvPr/>
        </p:nvSpPr>
        <p:spPr>
          <a:xfrm>
            <a:off x="6756827" y="2819400"/>
            <a:ext cx="1828800" cy="307777"/>
          </a:xfrm>
          <a:prstGeom prst="rect">
            <a:avLst/>
          </a:prstGeom>
          <a:noFill/>
        </p:spPr>
        <p:txBody>
          <a:bodyPr wrap="square" rtlCol="0">
            <a:spAutoFit/>
          </a:bodyPr>
          <a:lstStyle/>
          <a:p>
            <a:r>
              <a:rPr lang="en-US" sz="1400" b="1" dirty="0"/>
              <a:t>Red flag labs</a:t>
            </a:r>
          </a:p>
        </p:txBody>
      </p:sp>
      <p:sp>
        <p:nvSpPr>
          <p:cNvPr id="11" name="Rectangle 10">
            <a:extLst>
              <a:ext uri="{FF2B5EF4-FFF2-40B4-BE49-F238E27FC236}">
                <a16:creationId xmlns:a16="http://schemas.microsoft.com/office/drawing/2014/main" id="{BA420CF2-99ED-469F-9EC0-F902FC4AF426}"/>
              </a:ext>
            </a:extLst>
          </p:cNvPr>
          <p:cNvSpPr/>
          <p:nvPr/>
        </p:nvSpPr>
        <p:spPr>
          <a:xfrm>
            <a:off x="6746220" y="2362200"/>
            <a:ext cx="4036298" cy="523220"/>
          </a:xfrm>
          <a:prstGeom prst="rect">
            <a:avLst/>
          </a:prstGeom>
        </p:spPr>
        <p:txBody>
          <a:bodyPr wrap="none">
            <a:spAutoFit/>
          </a:bodyPr>
          <a:lstStyle/>
          <a:p>
            <a:r>
              <a:rPr lang="en-US" sz="1400" dirty="0">
                <a:hlinkClick r:id="rId8"/>
              </a:rPr>
              <a:t>https://lymescience.org/red-flags-of-lyme-quackery/</a:t>
            </a:r>
            <a:endParaRPr lang="en-US" sz="1400" dirty="0"/>
          </a:p>
          <a:p>
            <a:endParaRPr lang="en-US" sz="1400" dirty="0"/>
          </a:p>
        </p:txBody>
      </p:sp>
    </p:spTree>
    <p:extLst>
      <p:ext uri="{BB962C8B-B14F-4D97-AF65-F5344CB8AC3E}">
        <p14:creationId xmlns:p14="http://schemas.microsoft.com/office/powerpoint/2010/main" val="422550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1" y="609600"/>
            <a:ext cx="3008313" cy="4648200"/>
          </a:xfrm>
        </p:spPr>
        <p:txBody>
          <a:bodyPr>
            <a:noAutofit/>
          </a:bodyPr>
          <a:lstStyle/>
          <a:p>
            <a:r>
              <a:rPr lang="en-US" sz="4000" dirty="0"/>
              <a:t>Early Localized Disease</a:t>
            </a:r>
          </a:p>
        </p:txBody>
      </p:sp>
      <p:pic>
        <p:nvPicPr>
          <p:cNvPr id="8" name="Picture 7"/>
          <p:cNvPicPr>
            <a:picLocks noChangeAspect="1"/>
          </p:cNvPicPr>
          <p:nvPr/>
        </p:nvPicPr>
        <p:blipFill rotWithShape="1">
          <a:blip r:embed="rId2"/>
          <a:srcRect r="67267" b="62744"/>
          <a:stretch/>
        </p:blipFill>
        <p:spPr>
          <a:xfrm>
            <a:off x="1828801" y="228601"/>
            <a:ext cx="2416899" cy="3021761"/>
          </a:xfrm>
          <a:prstGeom prst="rect">
            <a:avLst/>
          </a:prstGeom>
          <a:ln>
            <a:solidFill>
              <a:schemeClr val="bg2">
                <a:lumMod val="25000"/>
              </a:schemeClr>
            </a:solidFill>
          </a:ln>
          <a:effectLst>
            <a:outerShdw blurRad="292100" dist="139700" dir="2700000" algn="tl" rotWithShape="0">
              <a:srgbClr val="333333">
                <a:alpha val="65000"/>
              </a:srgbClr>
            </a:outerShdw>
          </a:effectLst>
        </p:spPr>
      </p:pic>
      <p:sp>
        <p:nvSpPr>
          <p:cNvPr id="3" name="TextBox 2"/>
          <p:cNvSpPr txBox="1"/>
          <p:nvPr/>
        </p:nvSpPr>
        <p:spPr>
          <a:xfrm>
            <a:off x="5435600" y="1143000"/>
            <a:ext cx="4927600" cy="5016758"/>
          </a:xfrm>
          <a:prstGeom prst="rect">
            <a:avLst/>
          </a:prstGeom>
          <a:noFill/>
        </p:spPr>
        <p:txBody>
          <a:bodyPr wrap="square" rtlCol="0">
            <a:spAutoFit/>
          </a:bodyPr>
          <a:lstStyle/>
          <a:p>
            <a:r>
              <a:rPr lang="en-US" sz="2000" b="1" dirty="0">
                <a:solidFill>
                  <a:schemeClr val="accent1">
                    <a:lumMod val="20000"/>
                    <a:lumOff val="80000"/>
                  </a:schemeClr>
                </a:solidFill>
              </a:rPr>
              <a:t>Antibody testing usually negative and thus not recommended</a:t>
            </a:r>
          </a:p>
          <a:p>
            <a:endParaRPr lang="en-US" sz="2000" b="1" dirty="0">
              <a:solidFill>
                <a:schemeClr val="accent1">
                  <a:lumMod val="20000"/>
                  <a:lumOff val="80000"/>
                </a:schemeClr>
              </a:solidFill>
            </a:endParaRPr>
          </a:p>
          <a:p>
            <a:r>
              <a:rPr lang="en-US" sz="2000" b="1" dirty="0">
                <a:solidFill>
                  <a:schemeClr val="accent1">
                    <a:lumMod val="20000"/>
                    <a:lumOff val="80000"/>
                  </a:schemeClr>
                </a:solidFill>
              </a:rPr>
              <a:t>Convalescent testing 4-6 weeks later can be helpful in confirming the diagnosis sometimes</a:t>
            </a:r>
          </a:p>
          <a:p>
            <a:endParaRPr lang="en-US" sz="2000" b="1" dirty="0">
              <a:solidFill>
                <a:schemeClr val="accent1">
                  <a:lumMod val="20000"/>
                  <a:lumOff val="80000"/>
                </a:schemeClr>
              </a:solidFill>
            </a:endParaRPr>
          </a:p>
          <a:p>
            <a:r>
              <a:rPr lang="en-US" sz="2000" b="1" dirty="0">
                <a:solidFill>
                  <a:schemeClr val="accent1">
                    <a:lumMod val="40000"/>
                    <a:lumOff val="60000"/>
                  </a:schemeClr>
                </a:solidFill>
              </a:rPr>
              <a:t>Some children who are treated early for EM will not mount a measurable antibody response</a:t>
            </a:r>
          </a:p>
          <a:p>
            <a:endParaRPr lang="en-US" sz="2000" b="1" dirty="0">
              <a:solidFill>
                <a:schemeClr val="accent1">
                  <a:lumMod val="20000"/>
                  <a:lumOff val="80000"/>
                </a:schemeClr>
              </a:solidFill>
            </a:endParaRPr>
          </a:p>
          <a:p>
            <a:r>
              <a:rPr lang="en-US" sz="2000" b="1" dirty="0">
                <a:solidFill>
                  <a:schemeClr val="accent1">
                    <a:lumMod val="60000"/>
                    <a:lumOff val="40000"/>
                  </a:schemeClr>
                </a:solidFill>
              </a:rPr>
              <a:t>Culture and PCR can be done on skin biopsy from EM lesion, but are not routinely recommended due to invasive nature</a:t>
            </a:r>
          </a:p>
          <a:p>
            <a:endParaRPr lang="en-US" sz="2000" b="1" dirty="0">
              <a:solidFill>
                <a:schemeClr val="accent1">
                  <a:lumMod val="20000"/>
                  <a:lumOff val="80000"/>
                </a:schemeClr>
              </a:solidFill>
            </a:endParaRPr>
          </a:p>
          <a:p>
            <a:endParaRPr lang="en-US" sz="2000" b="1" dirty="0">
              <a:solidFill>
                <a:schemeClr val="accent1">
                  <a:lumMod val="20000"/>
                  <a:lumOff val="80000"/>
                </a:schemeClr>
              </a:solidFill>
            </a:endParaRPr>
          </a:p>
        </p:txBody>
      </p:sp>
    </p:spTree>
    <p:extLst>
      <p:ext uri="{BB962C8B-B14F-4D97-AF65-F5344CB8AC3E}">
        <p14:creationId xmlns:p14="http://schemas.microsoft.com/office/powerpoint/2010/main" val="411566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1" y="609600"/>
            <a:ext cx="3008313" cy="4648200"/>
          </a:xfrm>
        </p:spPr>
        <p:txBody>
          <a:bodyPr>
            <a:noAutofit/>
          </a:bodyPr>
          <a:lstStyle/>
          <a:p>
            <a:r>
              <a:rPr lang="en-US" sz="4000" dirty="0"/>
              <a:t>Lyme Meningitis</a:t>
            </a:r>
          </a:p>
        </p:txBody>
      </p:sp>
      <p:sp>
        <p:nvSpPr>
          <p:cNvPr id="3" name="TextBox 2"/>
          <p:cNvSpPr txBox="1"/>
          <p:nvPr/>
        </p:nvSpPr>
        <p:spPr>
          <a:xfrm>
            <a:off x="5334000" y="817819"/>
            <a:ext cx="4927600" cy="6063198"/>
          </a:xfrm>
          <a:prstGeom prst="rect">
            <a:avLst/>
          </a:prstGeom>
          <a:noFill/>
        </p:spPr>
        <p:txBody>
          <a:bodyPr wrap="square" rtlCol="0">
            <a:spAutoFit/>
          </a:bodyPr>
          <a:lstStyle/>
          <a:p>
            <a:r>
              <a:rPr lang="en-US" sz="2800" b="1" i="1" kern="0" dirty="0">
                <a:solidFill>
                  <a:srgbClr val="FFC000"/>
                </a:solidFill>
              </a:rPr>
              <a:t>In a child with meningitis:</a:t>
            </a:r>
          </a:p>
          <a:p>
            <a:pPr>
              <a:defRPr/>
            </a:pPr>
            <a:r>
              <a:rPr lang="en-US" sz="3200" b="1" kern="0" dirty="0">
                <a:solidFill>
                  <a:srgbClr val="FFFF00"/>
                </a:solidFill>
              </a:rPr>
              <a:t>“Rule of Sevens”</a:t>
            </a:r>
          </a:p>
          <a:p>
            <a:pPr>
              <a:defRPr/>
            </a:pPr>
            <a:endParaRPr lang="en-US" sz="2400" b="1" kern="0" dirty="0">
              <a:solidFill>
                <a:schemeClr val="accent1">
                  <a:lumMod val="20000"/>
                  <a:lumOff val="80000"/>
                </a:schemeClr>
              </a:solidFill>
            </a:endParaRPr>
          </a:p>
          <a:p>
            <a:pPr>
              <a:defRPr/>
            </a:pPr>
            <a:r>
              <a:rPr lang="en-US" sz="2400" b="1" kern="0" dirty="0">
                <a:solidFill>
                  <a:schemeClr val="accent1">
                    <a:lumMod val="20000"/>
                    <a:lumOff val="80000"/>
                  </a:schemeClr>
                </a:solidFill>
              </a:rPr>
              <a:t>7 days of headache</a:t>
            </a:r>
          </a:p>
          <a:p>
            <a:pPr>
              <a:defRPr/>
            </a:pPr>
            <a:endParaRPr lang="en-US" sz="2400" b="1" kern="0" dirty="0">
              <a:solidFill>
                <a:schemeClr val="accent1">
                  <a:lumMod val="20000"/>
                  <a:lumOff val="80000"/>
                </a:schemeClr>
              </a:solidFill>
            </a:endParaRPr>
          </a:p>
          <a:p>
            <a:pPr>
              <a:defRPr/>
            </a:pPr>
            <a:r>
              <a:rPr lang="en-US" sz="2400" b="1" kern="0" dirty="0">
                <a:solidFill>
                  <a:schemeClr val="accent1">
                    <a:lumMod val="20000"/>
                    <a:lumOff val="80000"/>
                  </a:schemeClr>
                </a:solidFill>
              </a:rPr>
              <a:t>&gt;70% mononuclear cells in CSF</a:t>
            </a:r>
          </a:p>
          <a:p>
            <a:pPr>
              <a:defRPr/>
            </a:pPr>
            <a:endParaRPr lang="en-US" sz="2400" b="1" kern="0" dirty="0">
              <a:solidFill>
                <a:schemeClr val="accent1">
                  <a:lumMod val="20000"/>
                  <a:lumOff val="80000"/>
                </a:schemeClr>
              </a:solidFill>
            </a:endParaRPr>
          </a:p>
          <a:p>
            <a:pPr>
              <a:defRPr/>
            </a:pPr>
            <a:r>
              <a:rPr lang="en-US" sz="2400" b="1" kern="0" dirty="0">
                <a:solidFill>
                  <a:schemeClr val="accent1">
                    <a:lumMod val="20000"/>
                    <a:lumOff val="80000"/>
                  </a:schemeClr>
                </a:solidFill>
              </a:rPr>
              <a:t>+/-  7</a:t>
            </a:r>
            <a:r>
              <a:rPr lang="en-US" sz="2400" b="1" kern="0" baseline="30000" dirty="0">
                <a:solidFill>
                  <a:schemeClr val="accent1">
                    <a:lumMod val="20000"/>
                    <a:lumOff val="80000"/>
                  </a:schemeClr>
                </a:solidFill>
              </a:rPr>
              <a:t>th</a:t>
            </a:r>
            <a:r>
              <a:rPr lang="en-US" sz="2400" b="1" kern="0" dirty="0">
                <a:solidFill>
                  <a:schemeClr val="accent1">
                    <a:lumMod val="20000"/>
                    <a:lumOff val="80000"/>
                  </a:schemeClr>
                </a:solidFill>
              </a:rPr>
              <a:t> CN palsy</a:t>
            </a:r>
          </a:p>
          <a:p>
            <a:pPr>
              <a:defRPr/>
            </a:pPr>
            <a:r>
              <a:rPr lang="en-US" sz="2400" b="1" kern="0" dirty="0">
                <a:solidFill>
                  <a:schemeClr val="accent1">
                    <a:lumMod val="20000"/>
                    <a:lumOff val="80000"/>
                  </a:schemeClr>
                </a:solidFill>
              </a:rPr>
              <a:t>______________________________</a:t>
            </a:r>
          </a:p>
          <a:p>
            <a:pPr>
              <a:defRPr/>
            </a:pPr>
            <a:endParaRPr lang="en-US" sz="2400" b="1" kern="0" dirty="0">
              <a:solidFill>
                <a:schemeClr val="accent1">
                  <a:lumMod val="20000"/>
                  <a:lumOff val="80000"/>
                </a:schemeClr>
              </a:solidFill>
            </a:endParaRPr>
          </a:p>
          <a:p>
            <a:pPr>
              <a:defRPr/>
            </a:pPr>
            <a:r>
              <a:rPr lang="en-US" sz="2400" b="1" kern="0" dirty="0">
                <a:solidFill>
                  <a:schemeClr val="accent1">
                    <a:lumMod val="20000"/>
                    <a:lumOff val="80000"/>
                  </a:schemeClr>
                </a:solidFill>
              </a:rPr>
              <a:t>77% likelihood of Lyme as etiology </a:t>
            </a:r>
            <a:br>
              <a:rPr lang="en-US" sz="2400" b="1" kern="0" dirty="0">
                <a:solidFill>
                  <a:schemeClr val="accent1">
                    <a:lumMod val="20000"/>
                    <a:lumOff val="80000"/>
                  </a:schemeClr>
                </a:solidFill>
              </a:rPr>
            </a:br>
            <a:r>
              <a:rPr lang="en-US" sz="2400" b="1" kern="0" dirty="0">
                <a:solidFill>
                  <a:schemeClr val="accent1">
                    <a:lumMod val="20000"/>
                    <a:lumOff val="80000"/>
                  </a:schemeClr>
                </a:solidFill>
              </a:rPr>
              <a:t>of meningitis</a:t>
            </a:r>
          </a:p>
          <a:p>
            <a:pPr>
              <a:defRPr/>
            </a:pPr>
            <a:endParaRPr lang="en-US" sz="2400" b="1" kern="0" dirty="0">
              <a:solidFill>
                <a:schemeClr val="accent1">
                  <a:lumMod val="20000"/>
                  <a:lumOff val="80000"/>
                </a:schemeClr>
              </a:solidFill>
            </a:endParaRPr>
          </a:p>
          <a:p>
            <a:pPr>
              <a:defRPr/>
            </a:pPr>
            <a:r>
              <a:rPr lang="en-US" sz="1600" b="1" kern="0" dirty="0">
                <a:solidFill>
                  <a:schemeClr val="accent1">
                    <a:lumMod val="20000"/>
                    <a:lumOff val="80000"/>
                  </a:schemeClr>
                </a:solidFill>
              </a:rPr>
              <a:t>Validated in study published in Pediatrics in 2012</a:t>
            </a:r>
            <a:endParaRPr lang="en-US" sz="1600" b="1" kern="0" dirty="0">
              <a:solidFill>
                <a:schemeClr val="accent1">
                  <a:lumMod val="60000"/>
                  <a:lumOff val="40000"/>
                </a:schemeClr>
              </a:solidFill>
            </a:endParaRPr>
          </a:p>
          <a:p>
            <a:pPr>
              <a:defRPr/>
            </a:pPr>
            <a:endParaRPr lang="en-US" sz="2400" b="1" kern="0" dirty="0">
              <a:solidFill>
                <a:schemeClr val="accent1">
                  <a:lumMod val="20000"/>
                  <a:lumOff val="80000"/>
                </a:schemeClr>
              </a:solidFill>
            </a:endParaRPr>
          </a:p>
          <a:p>
            <a:pPr>
              <a:defRPr/>
            </a:pPr>
            <a:endParaRPr lang="en-US" sz="2400" b="1" kern="0" dirty="0">
              <a:solidFill>
                <a:schemeClr val="accent1">
                  <a:lumMod val="20000"/>
                  <a:lumOff val="80000"/>
                </a:schemeClr>
              </a:solidFill>
            </a:endParaRPr>
          </a:p>
        </p:txBody>
      </p:sp>
    </p:spTree>
    <p:extLst>
      <p:ext uri="{BB962C8B-B14F-4D97-AF65-F5344CB8AC3E}">
        <p14:creationId xmlns:p14="http://schemas.microsoft.com/office/powerpoint/2010/main" val="2840372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1" y="609600"/>
            <a:ext cx="3008313" cy="4648200"/>
          </a:xfrm>
        </p:spPr>
        <p:txBody>
          <a:bodyPr>
            <a:noAutofit/>
          </a:bodyPr>
          <a:lstStyle/>
          <a:p>
            <a:r>
              <a:rPr lang="en-US" sz="4000" dirty="0"/>
              <a:t>Lyme Arthritis</a:t>
            </a:r>
          </a:p>
        </p:txBody>
      </p:sp>
      <p:sp>
        <p:nvSpPr>
          <p:cNvPr id="3" name="TextBox 2"/>
          <p:cNvSpPr txBox="1"/>
          <p:nvPr/>
        </p:nvSpPr>
        <p:spPr>
          <a:xfrm>
            <a:off x="5334000" y="838200"/>
            <a:ext cx="5867400" cy="5632311"/>
          </a:xfrm>
          <a:prstGeom prst="rect">
            <a:avLst/>
          </a:prstGeom>
          <a:noFill/>
        </p:spPr>
        <p:txBody>
          <a:bodyPr wrap="square" rtlCol="0">
            <a:spAutoFit/>
          </a:bodyPr>
          <a:lstStyle/>
          <a:p>
            <a:pPr>
              <a:defRPr/>
            </a:pPr>
            <a:r>
              <a:rPr lang="en-US" sz="2400" b="1" kern="0" dirty="0">
                <a:solidFill>
                  <a:schemeClr val="accent1">
                    <a:lumMod val="20000"/>
                    <a:lumOff val="80000"/>
                  </a:schemeClr>
                </a:solidFill>
              </a:rPr>
              <a:t>Lyme EIA and Western blot positive in close to 100% of cases</a:t>
            </a:r>
          </a:p>
          <a:p>
            <a:pPr>
              <a:defRPr/>
            </a:pPr>
            <a:endParaRPr lang="en-US" sz="2400" b="1" kern="0" dirty="0">
              <a:solidFill>
                <a:schemeClr val="accent1">
                  <a:lumMod val="20000"/>
                  <a:lumOff val="80000"/>
                </a:schemeClr>
              </a:solidFill>
            </a:endParaRPr>
          </a:p>
          <a:p>
            <a:pPr>
              <a:defRPr/>
            </a:pPr>
            <a:r>
              <a:rPr lang="en-US" sz="2400" b="1" kern="0" dirty="0">
                <a:solidFill>
                  <a:schemeClr val="accent1">
                    <a:lumMod val="20000"/>
                    <a:lumOff val="80000"/>
                  </a:schemeClr>
                </a:solidFill>
              </a:rPr>
              <a:t>PCR can be done on synovial fluid, but given reliability of blood tests, </a:t>
            </a:r>
            <a:br>
              <a:rPr lang="en-US" sz="2400" b="1" kern="0" dirty="0">
                <a:solidFill>
                  <a:schemeClr val="accent1">
                    <a:lumMod val="20000"/>
                    <a:lumOff val="80000"/>
                  </a:schemeClr>
                </a:solidFill>
              </a:rPr>
            </a:br>
            <a:r>
              <a:rPr lang="en-US" sz="2400" b="1" kern="0" dirty="0">
                <a:solidFill>
                  <a:schemeClr val="accent1">
                    <a:lumMod val="20000"/>
                    <a:lumOff val="80000"/>
                  </a:schemeClr>
                </a:solidFill>
              </a:rPr>
              <a:t>it is not necessary</a:t>
            </a:r>
          </a:p>
          <a:p>
            <a:pPr>
              <a:defRPr/>
            </a:pPr>
            <a:endParaRPr lang="en-US" sz="2400" b="1" kern="0" dirty="0">
              <a:solidFill>
                <a:schemeClr val="accent1">
                  <a:lumMod val="20000"/>
                  <a:lumOff val="80000"/>
                </a:schemeClr>
              </a:solidFill>
            </a:endParaRPr>
          </a:p>
          <a:p>
            <a:pPr>
              <a:defRPr/>
            </a:pPr>
            <a:r>
              <a:rPr lang="en-US" sz="2400" b="1" kern="0" dirty="0">
                <a:solidFill>
                  <a:schemeClr val="accent1">
                    <a:lumMod val="20000"/>
                    <a:lumOff val="80000"/>
                  </a:schemeClr>
                </a:solidFill>
              </a:rPr>
              <a:t>Arthrocentesis may be briefly therapeutic, but not necessary for resolution of effusion</a:t>
            </a:r>
          </a:p>
          <a:p>
            <a:pPr>
              <a:defRPr/>
            </a:pPr>
            <a:endParaRPr lang="en-US" sz="2400" b="1" kern="0" dirty="0">
              <a:solidFill>
                <a:schemeClr val="accent1">
                  <a:lumMod val="20000"/>
                  <a:lumOff val="80000"/>
                </a:schemeClr>
              </a:solidFill>
            </a:endParaRPr>
          </a:p>
          <a:p>
            <a:pPr>
              <a:defRPr/>
            </a:pPr>
            <a:r>
              <a:rPr lang="en-US" sz="2400" b="1" kern="0" dirty="0">
                <a:solidFill>
                  <a:schemeClr val="accent1">
                    <a:lumMod val="20000"/>
                    <a:lumOff val="80000"/>
                  </a:schemeClr>
                </a:solidFill>
              </a:rPr>
              <a:t>Do NOT need synovial fluid to diagnose Lyme arthritis, but may need sample to diagnose other infections or conditions</a:t>
            </a:r>
            <a:endParaRPr lang="en-US" sz="2400" b="1" kern="0" dirty="0">
              <a:solidFill>
                <a:schemeClr val="accent1">
                  <a:lumMod val="60000"/>
                  <a:lumOff val="40000"/>
                </a:schemeClr>
              </a:solidFill>
            </a:endParaRPr>
          </a:p>
          <a:p>
            <a:pPr>
              <a:defRPr/>
            </a:pPr>
            <a:endParaRPr lang="en-US" sz="2400" b="1" kern="0" dirty="0">
              <a:solidFill>
                <a:schemeClr val="accent1">
                  <a:lumMod val="20000"/>
                  <a:lumOff val="80000"/>
                </a:schemeClr>
              </a:solidFill>
            </a:endParaRPr>
          </a:p>
          <a:p>
            <a:pPr>
              <a:defRPr/>
            </a:pPr>
            <a:endParaRPr lang="en-US" sz="2400" b="1" kern="0" dirty="0">
              <a:solidFill>
                <a:schemeClr val="accent1">
                  <a:lumMod val="20000"/>
                  <a:lumOff val="80000"/>
                </a:schemeClr>
              </a:solidFill>
            </a:endParaRPr>
          </a:p>
        </p:txBody>
      </p:sp>
      <p:pic>
        <p:nvPicPr>
          <p:cNvPr id="6" name="Picture 5"/>
          <p:cNvPicPr>
            <a:picLocks noChangeAspect="1"/>
          </p:cNvPicPr>
          <p:nvPr/>
        </p:nvPicPr>
        <p:blipFill rotWithShape="1">
          <a:blip r:embed="rId2"/>
          <a:srcRect l="63714"/>
          <a:stretch/>
        </p:blipFill>
        <p:spPr>
          <a:xfrm>
            <a:off x="1006510" y="609600"/>
            <a:ext cx="3024187" cy="2952750"/>
          </a:xfrm>
          <a:prstGeom prst="rect">
            <a:avLst/>
          </a:prstGeom>
        </p:spPr>
      </p:pic>
    </p:spTree>
    <p:extLst>
      <p:ext uri="{BB962C8B-B14F-4D97-AF65-F5344CB8AC3E}">
        <p14:creationId xmlns:p14="http://schemas.microsoft.com/office/powerpoint/2010/main" val="179110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C60B436-2E86-4520-97A6-4D190ED7E42F}"/>
              </a:ext>
            </a:extLst>
          </p:cNvPr>
          <p:cNvGraphicFramePr>
            <a:graphicFrameLocks noGrp="1"/>
          </p:cNvGraphicFramePr>
          <p:nvPr>
            <p:extLst>
              <p:ext uri="{D42A27DB-BD31-4B8C-83A1-F6EECF244321}">
                <p14:modId xmlns:p14="http://schemas.microsoft.com/office/powerpoint/2010/main" val="1494524943"/>
              </p:ext>
            </p:extLst>
          </p:nvPr>
        </p:nvGraphicFramePr>
        <p:xfrm>
          <a:off x="249324" y="570262"/>
          <a:ext cx="11693351" cy="5806440"/>
        </p:xfrm>
        <a:graphic>
          <a:graphicData uri="http://schemas.openxmlformats.org/drawingml/2006/table">
            <a:tbl>
              <a:tblPr firstRow="1" bandRow="1">
                <a:tableStyleId>{5C22544A-7EE6-4342-B048-85BDC9FD1C3A}</a:tableStyleId>
              </a:tblPr>
              <a:tblGrid>
                <a:gridCol w="2338670">
                  <a:extLst>
                    <a:ext uri="{9D8B030D-6E8A-4147-A177-3AD203B41FA5}">
                      <a16:colId xmlns:a16="http://schemas.microsoft.com/office/drawing/2014/main" val="1994295160"/>
                    </a:ext>
                  </a:extLst>
                </a:gridCol>
                <a:gridCol w="2656172">
                  <a:extLst>
                    <a:ext uri="{9D8B030D-6E8A-4147-A177-3AD203B41FA5}">
                      <a16:colId xmlns:a16="http://schemas.microsoft.com/office/drawing/2014/main" val="2286585076"/>
                    </a:ext>
                  </a:extLst>
                </a:gridCol>
                <a:gridCol w="2245743">
                  <a:extLst>
                    <a:ext uri="{9D8B030D-6E8A-4147-A177-3AD203B41FA5}">
                      <a16:colId xmlns:a16="http://schemas.microsoft.com/office/drawing/2014/main" val="3277255456"/>
                    </a:ext>
                  </a:extLst>
                </a:gridCol>
                <a:gridCol w="2114096">
                  <a:extLst>
                    <a:ext uri="{9D8B030D-6E8A-4147-A177-3AD203B41FA5}">
                      <a16:colId xmlns:a16="http://schemas.microsoft.com/office/drawing/2014/main" val="3001338079"/>
                    </a:ext>
                  </a:extLst>
                </a:gridCol>
                <a:gridCol w="2338670">
                  <a:extLst>
                    <a:ext uri="{9D8B030D-6E8A-4147-A177-3AD203B41FA5}">
                      <a16:colId xmlns:a16="http://schemas.microsoft.com/office/drawing/2014/main" val="3651633277"/>
                    </a:ext>
                  </a:extLst>
                </a:gridCol>
              </a:tblGrid>
              <a:tr h="240045">
                <a:tc>
                  <a:txBody>
                    <a:bodyPr/>
                    <a:lstStyle/>
                    <a:p>
                      <a:r>
                        <a:rPr lang="en-US" sz="1800" dirty="0">
                          <a:effectLst>
                            <a:outerShdw blurRad="38100" dist="38100" dir="2700000" algn="tl">
                              <a:srgbClr val="000000">
                                <a:alpha val="43137"/>
                              </a:srgbClr>
                            </a:outerShdw>
                          </a:effectLst>
                        </a:rPr>
                        <a:t>Presentation</a:t>
                      </a:r>
                    </a:p>
                  </a:txBody>
                  <a:tcPr anchor="ctr"/>
                </a:tc>
                <a:tc>
                  <a:txBody>
                    <a:bodyPr/>
                    <a:lstStyle/>
                    <a:p>
                      <a:r>
                        <a:rPr lang="en-US" sz="1800" dirty="0">
                          <a:effectLst>
                            <a:outerShdw blurRad="38100" dist="38100" dir="2700000" algn="tl">
                              <a:srgbClr val="000000">
                                <a:alpha val="43137"/>
                              </a:srgbClr>
                            </a:outerShdw>
                          </a:effectLst>
                        </a:rPr>
                        <a:t>Should testing be done</a:t>
                      </a:r>
                    </a:p>
                  </a:txBody>
                  <a:tcPr anchor="ctr"/>
                </a:tc>
                <a:tc>
                  <a:txBody>
                    <a:bodyPr/>
                    <a:lstStyle/>
                    <a:p>
                      <a:r>
                        <a:rPr lang="en-US" sz="1800" dirty="0">
                          <a:effectLst>
                            <a:outerShdw blurRad="38100" dist="38100" dir="2700000" algn="tl">
                              <a:srgbClr val="000000">
                                <a:alpha val="43137"/>
                              </a:srgbClr>
                            </a:outerShdw>
                          </a:effectLst>
                        </a:rPr>
                        <a:t>Testing to Consider</a:t>
                      </a:r>
                    </a:p>
                  </a:txBody>
                  <a:tcPr anchor="ctr"/>
                </a:tc>
                <a:tc>
                  <a:txBody>
                    <a:bodyPr/>
                    <a:lstStyle/>
                    <a:p>
                      <a:r>
                        <a:rPr lang="en-US" sz="1800" dirty="0">
                          <a:effectLst>
                            <a:outerShdw blurRad="38100" dist="38100" dir="2700000" algn="tl">
                              <a:srgbClr val="000000">
                                <a:alpha val="43137"/>
                              </a:srgbClr>
                            </a:outerShdw>
                          </a:effectLst>
                        </a:rPr>
                        <a:t>Notes</a:t>
                      </a:r>
                    </a:p>
                  </a:txBody>
                  <a:tcPr anchor="ctr"/>
                </a:tc>
                <a:tc>
                  <a:txBody>
                    <a:bodyPr/>
                    <a:lstStyle/>
                    <a:p>
                      <a:r>
                        <a:rPr lang="en-US" sz="1800" dirty="0">
                          <a:effectLst>
                            <a:outerShdw blurRad="38100" dist="38100" dir="2700000" algn="tl">
                              <a:srgbClr val="000000">
                                <a:alpha val="43137"/>
                              </a:srgbClr>
                            </a:outerShdw>
                          </a:effectLst>
                        </a:rPr>
                        <a:t>Consider Co-infections </a:t>
                      </a:r>
                    </a:p>
                  </a:txBody>
                  <a:tcPr anchor="ctr"/>
                </a:tc>
                <a:extLst>
                  <a:ext uri="{0D108BD9-81ED-4DB2-BD59-A6C34878D82A}">
                    <a16:rowId xmlns:a16="http://schemas.microsoft.com/office/drawing/2014/main" val="2088381895"/>
                  </a:ext>
                </a:extLst>
              </a:tr>
              <a:tr h="725170">
                <a:tc>
                  <a:txBody>
                    <a:bodyPr/>
                    <a:lstStyle/>
                    <a:p>
                      <a:r>
                        <a:rPr lang="en-US" sz="1800" b="1" dirty="0"/>
                        <a:t>EM rash</a:t>
                      </a:r>
                    </a:p>
                  </a:txBody>
                  <a:tcPr/>
                </a:tc>
                <a:tc>
                  <a:txBody>
                    <a:bodyPr/>
                    <a:lstStyle/>
                    <a:p>
                      <a:r>
                        <a:rPr lang="en-US" sz="1600" b="1" dirty="0"/>
                        <a:t>NO - Testing likely NEGATIVE</a:t>
                      </a:r>
                    </a:p>
                    <a:p>
                      <a:r>
                        <a:rPr lang="en-US" sz="1400" dirty="0"/>
                        <a:t>(too soon for antibody response to be measurable)</a:t>
                      </a:r>
                    </a:p>
                  </a:txBody>
                  <a:tcPr/>
                </a:tc>
                <a:tc>
                  <a:txBody>
                    <a:bodyPr/>
                    <a:lstStyle/>
                    <a:p>
                      <a:r>
                        <a:rPr lang="en-US" sz="1600" dirty="0"/>
                        <a:t>Consider acute and convalescent serology </a:t>
                      </a:r>
                      <a:r>
                        <a:rPr lang="en-US" sz="1600" b="1" dirty="0"/>
                        <a:t>if unsure of diagnosis</a:t>
                      </a:r>
                    </a:p>
                  </a:txBody>
                  <a:tcPr/>
                </a:tc>
                <a:tc>
                  <a:txBody>
                    <a:bodyPr/>
                    <a:lstStyle/>
                    <a:p>
                      <a:r>
                        <a:rPr lang="en-US" sz="1600" dirty="0"/>
                        <a:t>Convalescent serology </a:t>
                      </a:r>
                      <a:r>
                        <a:rPr lang="en-US" sz="1600" i="1" dirty="0"/>
                        <a:t>might</a:t>
                      </a:r>
                      <a:r>
                        <a:rPr lang="en-US" sz="1600" i="0" dirty="0"/>
                        <a:t> be negative if treated very early and with mild </a:t>
                      </a:r>
                      <a:r>
                        <a:rPr lang="en-US" sz="1600" i="0" dirty="0" err="1"/>
                        <a:t>sx</a:t>
                      </a:r>
                      <a:r>
                        <a:rPr lang="en-US" sz="1600" i="0" dirty="0"/>
                        <a:t> to start</a:t>
                      </a:r>
                      <a:endParaRPr lang="en-US" sz="1600" dirty="0"/>
                    </a:p>
                  </a:txBody>
                  <a:tcPr/>
                </a:tc>
                <a:tc>
                  <a:txBody>
                    <a:bodyPr/>
                    <a:lstStyle/>
                    <a:p>
                      <a:r>
                        <a:rPr lang="en-US" sz="1400" dirty="0"/>
                        <a:t>If used amoxicillin and patient continues to be or develops fever and/or systemic symptoms after 2-3 days on non-doxy </a:t>
                      </a:r>
                      <a:r>
                        <a:rPr lang="en-US" sz="1400" dirty="0" err="1"/>
                        <a:t>tx</a:t>
                      </a:r>
                      <a:endParaRPr lang="en-US" sz="1400" dirty="0"/>
                    </a:p>
                  </a:txBody>
                  <a:tcPr/>
                </a:tc>
                <a:extLst>
                  <a:ext uri="{0D108BD9-81ED-4DB2-BD59-A6C34878D82A}">
                    <a16:rowId xmlns:a16="http://schemas.microsoft.com/office/drawing/2014/main" val="2397547614"/>
                  </a:ext>
                </a:extLst>
              </a:tr>
              <a:tr h="2171700">
                <a:tc>
                  <a:txBody>
                    <a:bodyPr/>
                    <a:lstStyle/>
                    <a:p>
                      <a:r>
                        <a:rPr lang="en-US" sz="1800" b="1" dirty="0"/>
                        <a:t>Early disseminated infection</a:t>
                      </a:r>
                    </a:p>
                    <a:p>
                      <a:pPr marL="285750" indent="-285750">
                        <a:buFont typeface="Arial" panose="020B0604020202020204" pitchFamily="34" charset="0"/>
                        <a:buChar char="•"/>
                      </a:pPr>
                      <a:r>
                        <a:rPr lang="en-US" sz="1600" b="1" dirty="0"/>
                        <a:t>Multiple EM lesions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t>Meningitis</a:t>
                      </a:r>
                    </a:p>
                    <a:p>
                      <a:pPr marL="285750" indent="-285750">
                        <a:buFont typeface="Arial" panose="020B0604020202020204" pitchFamily="34" charset="0"/>
                        <a:buChar char="•"/>
                      </a:pPr>
                      <a:r>
                        <a:rPr lang="en-US" sz="1600" b="1" dirty="0"/>
                        <a:t>CN palsy</a:t>
                      </a:r>
                    </a:p>
                    <a:p>
                      <a:pPr marL="285750" indent="-285750">
                        <a:buFont typeface="Arial" panose="020B0604020202020204" pitchFamily="34" charset="0"/>
                        <a:buChar char="•"/>
                      </a:pPr>
                      <a:r>
                        <a:rPr lang="en-US" sz="1600" b="1" dirty="0"/>
                        <a:t>Carditis</a:t>
                      </a:r>
                    </a:p>
                  </a:txBody>
                  <a:tcPr/>
                </a:tc>
                <a:tc>
                  <a:txBody>
                    <a:bodyPr/>
                    <a:lstStyle/>
                    <a:p>
                      <a:r>
                        <a:rPr lang="en-US" sz="1600" b="1" dirty="0"/>
                        <a:t>YES – Send serology</a:t>
                      </a:r>
                    </a:p>
                    <a:p>
                      <a:r>
                        <a:rPr lang="en-US" sz="1600" b="1" dirty="0"/>
                        <a:t>but may be NEGATIVE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(too soon for antibody response to be measurable)</a:t>
                      </a:r>
                    </a:p>
                    <a:p>
                      <a:endParaRPr lang="en-US" sz="1600" dirty="0"/>
                    </a:p>
                    <a:p>
                      <a:r>
                        <a:rPr lang="en-US" sz="1600" dirty="0"/>
                        <a:t>CSF PCR is poor – limited use</a:t>
                      </a:r>
                      <a:br>
                        <a:rPr lang="en-US" sz="1600" dirty="0"/>
                      </a:br>
                      <a:r>
                        <a:rPr lang="en-US" sz="1600" dirty="0"/>
                        <a:t>(5-60% sensitivity)</a:t>
                      </a:r>
                    </a:p>
                    <a:p>
                      <a:endParaRPr lang="en-US" sz="600" dirty="0"/>
                    </a:p>
                    <a:p>
                      <a:r>
                        <a:rPr lang="en-US" sz="1600" dirty="0"/>
                        <a:t>CSF antibodies can be used, but should be sent for and Index test (paired CSF and Serum ab)</a:t>
                      </a:r>
                    </a:p>
                    <a:p>
                      <a:endParaRPr lang="en-US" sz="1100" dirty="0"/>
                    </a:p>
                    <a:p>
                      <a:r>
                        <a:rPr lang="en-US" sz="1600" dirty="0"/>
                        <a:t>Do not send blood PCR</a:t>
                      </a:r>
                    </a:p>
                  </a:txBody>
                  <a:tcPr/>
                </a:tc>
                <a:tc>
                  <a:txBody>
                    <a:bodyPr/>
                    <a:lstStyle/>
                    <a:p>
                      <a:r>
                        <a:rPr lang="en-US" sz="1600" dirty="0"/>
                        <a:t>If serology initially NEGTATIVE, then can send convalescent serology 4 weeks later </a:t>
                      </a:r>
                      <a:r>
                        <a:rPr lang="en-US" sz="1600" dirty="0">
                          <a:sym typeface="Wingdings" panose="05000000000000000000" pitchFamily="2" charset="2"/>
                        </a:rPr>
                        <a:t> usually will be positive if was Lyme, even if treated early</a:t>
                      </a:r>
                    </a:p>
                    <a:p>
                      <a:endParaRPr lang="en-US" sz="1600" dirty="0">
                        <a:sym typeface="Wingdings" panose="05000000000000000000" pitchFamily="2" charset="2"/>
                      </a:endParaRPr>
                    </a:p>
                    <a:p>
                      <a:r>
                        <a:rPr lang="en-US" sz="1600" dirty="0">
                          <a:sym typeface="Wingdings" panose="05000000000000000000" pitchFamily="2" charset="2"/>
                        </a:rPr>
                        <a:t>Exclude other causes of carditis or meningitis</a:t>
                      </a:r>
                      <a:endParaRPr lang="en-US" sz="1600" dirty="0"/>
                    </a:p>
                  </a:txBody>
                  <a:tcPr/>
                </a:tc>
                <a:tc>
                  <a:txBody>
                    <a:bodyPr/>
                    <a:lstStyle/>
                    <a:p>
                      <a:r>
                        <a:rPr lang="en-US" sz="1600" dirty="0"/>
                        <a:t>For meningitis </a:t>
                      </a:r>
                      <a:br>
                        <a:rPr lang="en-US" sz="1600" dirty="0"/>
                      </a:br>
                      <a:r>
                        <a:rPr lang="en-US" sz="1600" dirty="0"/>
                        <a:t>“Rule of 7s”</a:t>
                      </a:r>
                    </a:p>
                    <a:p>
                      <a:endParaRPr lang="en-US" sz="1600" dirty="0"/>
                    </a:p>
                    <a:p>
                      <a:endParaRPr lang="en-US" sz="1600" dirty="0"/>
                    </a:p>
                    <a:p>
                      <a:endParaRPr lang="en-US" sz="1600" dirty="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If used amoxicillin and patient </a:t>
                      </a:r>
                      <a:r>
                        <a:rPr lang="en-US" sz="1400" b="1" dirty="0"/>
                        <a:t>continues to be febrile </a:t>
                      </a:r>
                      <a:r>
                        <a:rPr lang="en-US" sz="1400" dirty="0"/>
                        <a:t>or develops fever and/or systemic symptoms after 2-3 days on non-doxy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If routine lab abnormalities such as leukopenia, anemia, thrombocytopenia, hepatitis </a:t>
                      </a:r>
                      <a:r>
                        <a:rPr lang="en-US" sz="1400" dirty="0"/>
                        <a:t>(Lyme does not cause these)</a:t>
                      </a:r>
                    </a:p>
                    <a:p>
                      <a:endParaRPr lang="en-US" sz="1400" dirty="0"/>
                    </a:p>
                  </a:txBody>
                  <a:tcPr/>
                </a:tc>
                <a:extLst>
                  <a:ext uri="{0D108BD9-81ED-4DB2-BD59-A6C34878D82A}">
                    <a16:rowId xmlns:a16="http://schemas.microsoft.com/office/drawing/2014/main" val="2641326921"/>
                  </a:ext>
                </a:extLst>
              </a:tr>
              <a:tr h="463550">
                <a:tc>
                  <a:txBody>
                    <a:bodyPr/>
                    <a:lstStyle/>
                    <a:p>
                      <a:r>
                        <a:rPr lang="en-US" sz="1800" b="1" dirty="0"/>
                        <a:t>Lyme arthritis</a:t>
                      </a:r>
                    </a:p>
                  </a:txBody>
                  <a:tcPr/>
                </a:tc>
                <a:tc>
                  <a:txBody>
                    <a:bodyPr/>
                    <a:lstStyle/>
                    <a:p>
                      <a:r>
                        <a:rPr lang="en-US" sz="1600" b="1" dirty="0"/>
                        <a:t>YES – Serology is the standard and will be positive </a:t>
                      </a:r>
                    </a:p>
                  </a:txBody>
                  <a:tcPr/>
                </a:tc>
                <a:tc>
                  <a:txBody>
                    <a:bodyPr/>
                    <a:lstStyle/>
                    <a:p>
                      <a:r>
                        <a:rPr lang="en-US" sz="1600" dirty="0"/>
                        <a:t>Can send Lyme PCR on synovial fluid, but it is not needed in most cases to make dx</a:t>
                      </a:r>
                    </a:p>
                  </a:txBody>
                  <a:tcPr/>
                </a:tc>
                <a:tc>
                  <a:txBody>
                    <a:bodyPr/>
                    <a:lstStyle/>
                    <a:p>
                      <a:r>
                        <a:rPr lang="en-US" sz="1600" dirty="0"/>
                        <a:t>If Lyme serology is NEGATIVE, then pursue DIFFERENT diagnosis</a:t>
                      </a:r>
                    </a:p>
                  </a:txBody>
                  <a:tcPr/>
                </a:tc>
                <a:tc>
                  <a:txBody>
                    <a:bodyPr/>
                    <a:lstStyle/>
                    <a:p>
                      <a:r>
                        <a:rPr lang="en-US" sz="1400" dirty="0"/>
                        <a:t>If highly febrile and/or joint is very painful, consider septic arthritis or alternative diagnosis</a:t>
                      </a:r>
                    </a:p>
                  </a:txBody>
                  <a:tcPr/>
                </a:tc>
                <a:extLst>
                  <a:ext uri="{0D108BD9-81ED-4DB2-BD59-A6C34878D82A}">
                    <a16:rowId xmlns:a16="http://schemas.microsoft.com/office/drawing/2014/main" val="3374821550"/>
                  </a:ext>
                </a:extLst>
              </a:tr>
            </a:tbl>
          </a:graphicData>
        </a:graphic>
      </p:graphicFrame>
      <p:sp>
        <p:nvSpPr>
          <p:cNvPr id="3" name="TextBox 2">
            <a:extLst>
              <a:ext uri="{FF2B5EF4-FFF2-40B4-BE49-F238E27FC236}">
                <a16:creationId xmlns:a16="http://schemas.microsoft.com/office/drawing/2014/main" id="{7F160634-3FEA-436D-AA78-19D80727A262}"/>
              </a:ext>
            </a:extLst>
          </p:cNvPr>
          <p:cNvSpPr txBox="1"/>
          <p:nvPr/>
        </p:nvSpPr>
        <p:spPr>
          <a:xfrm>
            <a:off x="249324" y="43265"/>
            <a:ext cx="5295900" cy="523220"/>
          </a:xfrm>
          <a:prstGeom prst="rect">
            <a:avLst/>
          </a:prstGeom>
          <a:noFill/>
        </p:spPr>
        <p:txBody>
          <a:bodyPr wrap="square" rtlCol="0">
            <a:spAutoFit/>
          </a:bodyPr>
          <a:lstStyle/>
          <a:p>
            <a:r>
              <a:rPr lang="en-US" sz="2800" b="1" dirty="0">
                <a:solidFill>
                  <a:schemeClr val="accent4">
                    <a:lumMod val="75000"/>
                  </a:schemeClr>
                </a:solidFill>
              </a:rPr>
              <a:t>Summary Points for Lyme Testing</a:t>
            </a:r>
          </a:p>
        </p:txBody>
      </p:sp>
    </p:spTree>
    <p:extLst>
      <p:ext uri="{BB962C8B-B14F-4D97-AF65-F5344CB8AC3E}">
        <p14:creationId xmlns:p14="http://schemas.microsoft.com/office/powerpoint/2010/main" val="1581280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860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8" name="Oval 7"/>
          <p:cNvSpPr/>
          <p:nvPr/>
        </p:nvSpPr>
        <p:spPr>
          <a:xfrm>
            <a:off x="2531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9" name="Title 8"/>
          <p:cNvSpPr>
            <a:spLocks noGrp="1"/>
          </p:cNvSpPr>
          <p:nvPr>
            <p:ph type="title"/>
          </p:nvPr>
        </p:nvSpPr>
        <p:spPr>
          <a:xfrm>
            <a:off x="4495800" y="1992354"/>
            <a:ext cx="7010400" cy="1970046"/>
          </a:xfrm>
        </p:spPr>
        <p:txBody>
          <a:bodyPr>
            <a:noAutofit/>
          </a:bodyPr>
          <a:lstStyle/>
          <a:p>
            <a:pPr>
              <a:spcBef>
                <a:spcPts val="0"/>
              </a:spcBef>
            </a:pPr>
            <a:r>
              <a:rPr lang="en-US" sz="4000" cap="none" dirty="0">
                <a:solidFill>
                  <a:prstClr val="black">
                    <a:lumMod val="85000"/>
                    <a:lumOff val="15000"/>
                  </a:prstClr>
                </a:solidFill>
                <a:ea typeface="+mn-ea"/>
                <a:cs typeface="+mn-cs"/>
              </a:rPr>
              <a:t>Management of Lyme infection (disease) in pediatric patients</a:t>
            </a:r>
            <a:endParaRPr lang="en-US" sz="4000" b="0" cap="none" dirty="0">
              <a:solidFill>
                <a:prstClr val="black">
                  <a:lumMod val="50000"/>
                  <a:lumOff val="50000"/>
                </a:prstClr>
              </a:solidFill>
              <a:ea typeface="+mn-ea"/>
              <a:cs typeface="+mn-cs"/>
            </a:endParaRPr>
          </a:p>
        </p:txBody>
      </p:sp>
      <p:sp>
        <p:nvSpPr>
          <p:cNvPr id="10" name="Text Placeholder 9"/>
          <p:cNvSpPr>
            <a:spLocks noGrp="1"/>
          </p:cNvSpPr>
          <p:nvPr>
            <p:ph type="body" idx="1"/>
          </p:nvPr>
        </p:nvSpPr>
        <p:spPr>
          <a:xfrm>
            <a:off x="1905001" y="5110614"/>
            <a:ext cx="8229601" cy="375787"/>
          </a:xfrm>
        </p:spPr>
        <p:txBody>
          <a:bodyPr>
            <a:noAutofit/>
          </a:bodyPr>
          <a:lstStyle/>
          <a:p>
            <a:pPr>
              <a:spcBef>
                <a:spcPts val="0"/>
              </a:spcBef>
            </a:pPr>
            <a:r>
              <a:rPr lang="en-US" sz="2400" b="1" dirty="0">
                <a:solidFill>
                  <a:schemeClr val="accent6">
                    <a:lumMod val="75000"/>
                  </a:schemeClr>
                </a:solidFill>
                <a:latin typeface="Arial Narrow" panose="020B0606020202030204" pitchFamily="34" charset="0"/>
              </a:rPr>
              <a:t>Treatment options</a:t>
            </a:r>
          </a:p>
        </p:txBody>
      </p:sp>
    </p:spTree>
    <p:extLst>
      <p:ext uri="{BB962C8B-B14F-4D97-AF65-F5344CB8AC3E}">
        <p14:creationId xmlns:p14="http://schemas.microsoft.com/office/powerpoint/2010/main" val="284947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66800" y="4334189"/>
            <a:ext cx="7830312" cy="2514600"/>
          </a:xfrm>
          <a:prstGeom prst="rect">
            <a:avLst/>
          </a:prstGeom>
          <a:noFill/>
        </p:spPr>
        <p:txBody>
          <a:bodyPr wrap="square" rtlCol="0">
            <a:noAutofit/>
          </a:bodyPr>
          <a:lstStyle/>
          <a:p>
            <a:pPr>
              <a:defRPr/>
            </a:pPr>
            <a:r>
              <a:rPr lang="en-US" sz="2800" b="1" kern="0" dirty="0">
                <a:solidFill>
                  <a:sysClr val="windowText" lastClr="000000"/>
                </a:solidFill>
              </a:rPr>
              <a:t>What antibiotic do you prescribe?</a:t>
            </a:r>
          </a:p>
          <a:p>
            <a:pPr marL="342900" indent="-342900">
              <a:buFontTx/>
              <a:buAutoNum type="alphaUcPeriod"/>
              <a:defRPr/>
            </a:pPr>
            <a:r>
              <a:rPr lang="en-US" sz="2800" b="1" kern="0" dirty="0">
                <a:solidFill>
                  <a:sysClr val="windowText" lastClr="000000"/>
                </a:solidFill>
              </a:rPr>
              <a:t>Cefuroxime</a:t>
            </a:r>
          </a:p>
          <a:p>
            <a:pPr marL="342900" indent="-342900">
              <a:buFontTx/>
              <a:buAutoNum type="alphaUcPeriod"/>
              <a:defRPr/>
            </a:pPr>
            <a:r>
              <a:rPr lang="en-US" sz="2800" b="1" kern="0" dirty="0">
                <a:solidFill>
                  <a:sysClr val="windowText" lastClr="000000"/>
                </a:solidFill>
              </a:rPr>
              <a:t>Azithromycin</a:t>
            </a:r>
          </a:p>
          <a:p>
            <a:pPr marL="342900" indent="-342900">
              <a:buFontTx/>
              <a:buAutoNum type="alphaUcPeriod"/>
              <a:defRPr/>
            </a:pPr>
            <a:r>
              <a:rPr lang="en-US" sz="2800" b="1" kern="0" dirty="0">
                <a:solidFill>
                  <a:sysClr val="windowText" lastClr="000000"/>
                </a:solidFill>
              </a:rPr>
              <a:t>Doxycycline</a:t>
            </a:r>
          </a:p>
          <a:p>
            <a:pPr marL="342900" indent="-342900">
              <a:buFontTx/>
              <a:buAutoNum type="alphaUcPeriod"/>
              <a:defRPr/>
            </a:pPr>
            <a:endParaRPr lang="en-US" sz="2800" b="1" kern="0" dirty="0">
              <a:solidFill>
                <a:sysClr val="windowText" lastClr="000000"/>
              </a:solidFill>
            </a:endParaRPr>
          </a:p>
          <a:p>
            <a:pPr marL="342900" indent="-342900">
              <a:buFontTx/>
              <a:buAutoNum type="alphaUcPeriod"/>
              <a:defRPr/>
            </a:pPr>
            <a:endParaRPr lang="en-US" sz="2800" b="1" kern="0" dirty="0">
              <a:solidFill>
                <a:sysClr val="windowText" lastClr="000000"/>
              </a:solidFill>
            </a:endParaRPr>
          </a:p>
        </p:txBody>
      </p:sp>
      <p:sp>
        <p:nvSpPr>
          <p:cNvPr id="6" name="Text Placeholder 5"/>
          <p:cNvSpPr>
            <a:spLocks noGrp="1"/>
          </p:cNvSpPr>
          <p:nvPr>
            <p:ph type="body" idx="1"/>
          </p:nvPr>
        </p:nvSpPr>
        <p:spPr>
          <a:xfrm>
            <a:off x="890955" y="457200"/>
            <a:ext cx="5791200" cy="2819400"/>
          </a:xfrm>
        </p:spPr>
        <p:txBody>
          <a:bodyPr>
            <a:noAutofit/>
          </a:bodyPr>
          <a:lstStyle/>
          <a:p>
            <a:pPr algn="l">
              <a:lnSpc>
                <a:spcPct val="120000"/>
              </a:lnSpc>
              <a:spcBef>
                <a:spcPts val="0"/>
              </a:spcBef>
            </a:pPr>
            <a:r>
              <a:rPr lang="en-US" sz="2400" b="1" dirty="0">
                <a:solidFill>
                  <a:srgbClr val="002060">
                    <a:alpha val="81000"/>
                  </a:srgbClr>
                </a:solidFill>
              </a:rPr>
              <a:t>A 3-year-old male presents to your office with this skin lesion on his extremity.  You decide to empirically treat him with an antibiotic, but he is severely allergic to amoxicillin (anaphylaxis). </a:t>
            </a:r>
          </a:p>
        </p:txBody>
      </p:sp>
      <p:pic>
        <p:nvPicPr>
          <p:cNvPr id="2" name="Picture 1"/>
          <p:cNvPicPr>
            <a:picLocks noChangeAspect="1"/>
          </p:cNvPicPr>
          <p:nvPr/>
        </p:nvPicPr>
        <p:blipFill rotWithShape="1">
          <a:blip r:embed="rId4"/>
          <a:srcRect l="9762" t="8058" r="17307" b="39514"/>
          <a:stretch/>
        </p:blipFill>
        <p:spPr>
          <a:xfrm>
            <a:off x="6705601" y="609600"/>
            <a:ext cx="3182113" cy="2743200"/>
          </a:xfrm>
          <a:prstGeom prst="rect">
            <a:avLst/>
          </a:prstGeom>
          <a:ln>
            <a:solidFill>
              <a:schemeClr val="bg2">
                <a:lumMod val="2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234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860698" y="3283348"/>
            <a:ext cx="2074038" cy="218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0" y="0"/>
            <a:ext cx="12192000" cy="838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457200" y="162580"/>
            <a:ext cx="11353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2018 AAP Red Book</a:t>
            </a:r>
            <a:r>
              <a:rPr kumimoji="0" lang="en-US" sz="2400" b="1" i="0" u="none" strike="noStrike" kern="1200" cap="none" spc="0" normalizeH="0" baseline="0" noProof="0" dirty="0">
                <a:ln>
                  <a:noFill/>
                </a:ln>
                <a:solidFill>
                  <a:srgbClr val="002060"/>
                </a:solidFill>
                <a:effectLst/>
                <a:uLnTx/>
                <a:uFillTx/>
                <a:latin typeface="Calibri"/>
                <a:ea typeface="+mn-ea"/>
                <a:cs typeface="+mn-cs"/>
              </a:rPr>
              <a:t>	Treatment recommendations for Lyme Disease in Children</a:t>
            </a:r>
          </a:p>
        </p:txBody>
      </p:sp>
      <p:sp>
        <p:nvSpPr>
          <p:cNvPr id="25" name="TextBox 24"/>
          <p:cNvSpPr txBox="1"/>
          <p:nvPr/>
        </p:nvSpPr>
        <p:spPr>
          <a:xfrm>
            <a:off x="943162" y="1015572"/>
            <a:ext cx="32720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194C"/>
                </a:solidFill>
                <a:effectLst/>
                <a:uLnTx/>
                <a:uFillTx/>
                <a:latin typeface="Calibri"/>
                <a:ea typeface="+mn-ea"/>
                <a:cs typeface="+mn-cs"/>
              </a:rPr>
              <a:t>Todd et al. J </a:t>
            </a:r>
            <a:r>
              <a:rPr kumimoji="0" lang="en-US" sz="1600" b="1" i="0" u="none" strike="noStrike" kern="0" cap="none" spc="0" normalizeH="0" baseline="0" noProof="0" dirty="0" err="1">
                <a:ln>
                  <a:noFill/>
                </a:ln>
                <a:solidFill>
                  <a:srgbClr val="00194C"/>
                </a:solidFill>
                <a:effectLst/>
                <a:uLnTx/>
                <a:uFillTx/>
                <a:latin typeface="Calibri"/>
                <a:ea typeface="+mn-ea"/>
                <a:cs typeface="+mn-cs"/>
              </a:rPr>
              <a:t>Pediatr</a:t>
            </a:r>
            <a:r>
              <a:rPr kumimoji="0" lang="en-US" sz="1600" b="1" i="0" u="none" strike="noStrike" kern="0" cap="none" spc="0" normalizeH="0" baseline="0" noProof="0" dirty="0">
                <a:ln>
                  <a:noFill/>
                </a:ln>
                <a:solidFill>
                  <a:srgbClr val="00194C"/>
                </a:solidFill>
                <a:effectLst/>
                <a:uLnTx/>
                <a:uFillTx/>
                <a:latin typeface="Calibri"/>
                <a:ea typeface="+mn-ea"/>
                <a:cs typeface="+mn-cs"/>
              </a:rPr>
              <a:t>. 2015;166:1246 </a:t>
            </a:r>
          </a:p>
        </p:txBody>
      </p:sp>
      <p:sp>
        <p:nvSpPr>
          <p:cNvPr id="26" name="TextBox 25"/>
          <p:cNvSpPr txBox="1"/>
          <p:nvPr/>
        </p:nvSpPr>
        <p:spPr>
          <a:xfrm>
            <a:off x="1061134" y="2878498"/>
            <a:ext cx="7840341" cy="14850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262626"/>
                </a:solidFill>
                <a:effectLst/>
                <a:uLnTx/>
                <a:uFillTx/>
                <a:latin typeface="Calibri" pitchFamily="34" charset="0"/>
                <a:ea typeface="+mn-ea"/>
                <a:cs typeface="+mn-cs"/>
              </a:rPr>
              <a:t>Med and Pharm records American Indian reservation with high RMSF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262626"/>
                </a:solidFill>
                <a:effectLst/>
                <a:uLnTx/>
                <a:uFillTx/>
                <a:latin typeface="Calibri" pitchFamily="34" charset="0"/>
                <a:ea typeface="+mn-ea"/>
                <a:cs typeface="+mn-cs"/>
              </a:rPr>
              <a:t>Dentists measured shade, enamel hypoplasia and staining perm teeth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rgbClr val="262626"/>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B0F0">
                    <a:lumMod val="75000"/>
                  </a:srgbClr>
                </a:solidFill>
                <a:effectLst/>
                <a:uLnTx/>
                <a:uFillTx/>
                <a:latin typeface="Calibri" pitchFamily="34" charset="0"/>
                <a:ea typeface="+mn-ea"/>
                <a:cs typeface="+mn-cs"/>
              </a:rPr>
              <a:t>58 children: 1.8 courses doxycycline &lt; 8 </a:t>
            </a:r>
            <a:r>
              <a:rPr kumimoji="0" lang="en-US" sz="2000" b="1" i="0" u="none" strike="noStrike" kern="0" cap="none" spc="0" normalizeH="0" baseline="0" noProof="0" dirty="0" err="1">
                <a:ln>
                  <a:noFill/>
                </a:ln>
                <a:solidFill>
                  <a:srgbClr val="00B0F0">
                    <a:lumMod val="75000"/>
                  </a:srgbClr>
                </a:solidFill>
                <a:effectLst/>
                <a:uLnTx/>
                <a:uFillTx/>
                <a:latin typeface="Calibri" pitchFamily="34" charset="0"/>
                <a:ea typeface="+mn-ea"/>
                <a:cs typeface="+mn-cs"/>
              </a:rPr>
              <a:t>yrs</a:t>
            </a:r>
            <a:r>
              <a:rPr kumimoji="0" lang="en-US" sz="2000" b="1" i="0" u="none" strike="noStrike" kern="0" cap="none" spc="0" normalizeH="0" baseline="0" noProof="0" dirty="0">
                <a:ln>
                  <a:noFill/>
                </a:ln>
                <a:solidFill>
                  <a:srgbClr val="00B0F0">
                    <a:lumMod val="75000"/>
                  </a:srgbClr>
                </a:solidFill>
                <a:effectLst/>
                <a:uLnTx/>
                <a:uFillTx/>
                <a:latin typeface="Calibri" pitchFamily="34" charset="0"/>
                <a:ea typeface="+mn-ea"/>
                <a:cs typeface="+mn-cs"/>
              </a:rPr>
              <a:t>  of age </a:t>
            </a:r>
            <a:br>
              <a:rPr kumimoji="0" lang="en-US" sz="2000" b="1" i="0" u="none" strike="noStrike" kern="0" cap="none" spc="0" normalizeH="0" baseline="0" noProof="0" dirty="0">
                <a:ln>
                  <a:noFill/>
                </a:ln>
                <a:solidFill>
                  <a:srgbClr val="00B0F0">
                    <a:lumMod val="75000"/>
                  </a:srgbClr>
                </a:solidFill>
                <a:effectLst/>
                <a:uLnTx/>
                <a:uFillTx/>
                <a:latin typeface="Calibri" pitchFamily="34" charset="0"/>
                <a:ea typeface="+mn-ea"/>
                <a:cs typeface="+mn-cs"/>
              </a:rPr>
            </a:br>
            <a:r>
              <a:rPr kumimoji="0" lang="en-US" sz="2000" b="1" i="0" u="none" strike="noStrike" kern="0" cap="none" spc="0" normalizeH="0" baseline="0" noProof="0" dirty="0">
                <a:ln>
                  <a:noFill/>
                </a:ln>
                <a:solidFill>
                  <a:srgbClr val="4BACC6">
                    <a:lumMod val="75000"/>
                  </a:srgbClr>
                </a:solidFill>
                <a:effectLst/>
                <a:uLnTx/>
                <a:uFillTx/>
                <a:latin typeface="Calibri" pitchFamily="34" charset="0"/>
                <a:ea typeface="+mn-ea"/>
                <a:cs typeface="+mn-cs"/>
              </a:rPr>
              <a:t>213 children: never received doxycycline</a:t>
            </a:r>
          </a:p>
        </p:txBody>
      </p:sp>
      <p:sp>
        <p:nvSpPr>
          <p:cNvPr id="32" name="Rounded Rectangular Callout 31"/>
          <p:cNvSpPr/>
          <p:nvPr/>
        </p:nvSpPr>
        <p:spPr>
          <a:xfrm>
            <a:off x="9107514" y="1534948"/>
            <a:ext cx="2806558" cy="1354217"/>
          </a:xfrm>
          <a:prstGeom prst="wedgeRoundRectCallout">
            <a:avLst>
              <a:gd name="adj1" fmla="val -4391"/>
              <a:gd name="adj2" fmla="val 999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No difference in shade, enamel or staining </a:t>
            </a:r>
            <a:b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b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with short courses</a:t>
            </a:r>
          </a:p>
        </p:txBody>
      </p:sp>
      <p:sp>
        <p:nvSpPr>
          <p:cNvPr id="17" name="TextBox 16">
            <a:extLst>
              <a:ext uri="{FF2B5EF4-FFF2-40B4-BE49-F238E27FC236}">
                <a16:creationId xmlns:a16="http://schemas.microsoft.com/office/drawing/2014/main" id="{89149ADE-0F29-4ED3-9975-3D94EDC73057}"/>
              </a:ext>
            </a:extLst>
          </p:cNvPr>
          <p:cNvSpPr txBox="1"/>
          <p:nvPr/>
        </p:nvSpPr>
        <p:spPr>
          <a:xfrm>
            <a:off x="1061134" y="4989493"/>
            <a:ext cx="76385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solidFill>
                <a:effectLst/>
                <a:uLnTx/>
                <a:uFillTx/>
                <a:latin typeface="Calibri" pitchFamily="34" charset="0"/>
                <a:ea typeface="+mn-ea"/>
                <a:cs typeface="+mn-cs"/>
              </a:rPr>
              <a:t>Limited safety data on longer courses (&gt;21 days) of doxycycline in children</a:t>
            </a:r>
          </a:p>
        </p:txBody>
      </p:sp>
      <p:pic>
        <p:nvPicPr>
          <p:cNvPr id="4" name="Picture 3">
            <a:extLst>
              <a:ext uri="{FF2B5EF4-FFF2-40B4-BE49-F238E27FC236}">
                <a16:creationId xmlns:a16="http://schemas.microsoft.com/office/drawing/2014/main" id="{D2821034-698A-4AF4-8F6B-B5F611A96780}"/>
              </a:ext>
            </a:extLst>
          </p:cNvPr>
          <p:cNvPicPr>
            <a:picLocks noChangeAspect="1"/>
          </p:cNvPicPr>
          <p:nvPr/>
        </p:nvPicPr>
        <p:blipFill>
          <a:blip r:embed="rId3"/>
          <a:stretch>
            <a:fillRect/>
          </a:stretch>
        </p:blipFill>
        <p:spPr>
          <a:xfrm>
            <a:off x="815664" y="1161779"/>
            <a:ext cx="7840341" cy="1909067"/>
          </a:xfrm>
          <a:prstGeom prst="rect">
            <a:avLst/>
          </a:prstGeom>
        </p:spPr>
      </p:pic>
      <p:sp>
        <p:nvSpPr>
          <p:cNvPr id="34" name="Rectangle 33"/>
          <p:cNvSpPr/>
          <p:nvPr/>
        </p:nvSpPr>
        <p:spPr>
          <a:xfrm>
            <a:off x="943162" y="4657205"/>
            <a:ext cx="9509760" cy="671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678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706A43-2AD6-4298-B124-895EA4D0688D}"/>
              </a:ext>
            </a:extLst>
          </p:cNvPr>
          <p:cNvSpPr txBox="1"/>
          <p:nvPr/>
        </p:nvSpPr>
        <p:spPr>
          <a:xfrm>
            <a:off x="8563731" y="71352"/>
            <a:ext cx="342899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62626"/>
                </a:solidFill>
                <a:effectLst/>
                <a:uLnTx/>
                <a:uFillTx/>
                <a:latin typeface="Calibri"/>
                <a:ea typeface="+mn-ea"/>
                <a:cs typeface="+mn-cs"/>
              </a:rPr>
              <a:t>www.cdc.gov</a:t>
            </a:r>
          </a:p>
        </p:txBody>
      </p:sp>
      <p:sp>
        <p:nvSpPr>
          <p:cNvPr id="12" name="Rectangle 11">
            <a:extLst>
              <a:ext uri="{FF2B5EF4-FFF2-40B4-BE49-F238E27FC236}">
                <a16:creationId xmlns:a16="http://schemas.microsoft.com/office/drawing/2014/main" id="{18B10FF5-912C-478E-B0A6-070233C7708A}"/>
              </a:ext>
            </a:extLst>
          </p:cNvPr>
          <p:cNvSpPr/>
          <p:nvPr/>
        </p:nvSpPr>
        <p:spPr>
          <a:xfrm>
            <a:off x="4728488" y="581682"/>
            <a:ext cx="6521788" cy="1364604"/>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E1E128CA-404F-4BF9-8F0B-650D6E6E9841}"/>
              </a:ext>
            </a:extLst>
          </p:cNvPr>
          <p:cNvGrpSpPr/>
          <p:nvPr/>
        </p:nvGrpSpPr>
        <p:grpSpPr>
          <a:xfrm>
            <a:off x="241006" y="2514600"/>
            <a:ext cx="4191237" cy="3504208"/>
            <a:chOff x="7586821" y="431778"/>
            <a:chExt cx="4483721" cy="3715429"/>
          </a:xfrm>
        </p:grpSpPr>
        <p:pic>
          <p:nvPicPr>
            <p:cNvPr id="9" name="Picture 8">
              <a:extLst>
                <a:ext uri="{FF2B5EF4-FFF2-40B4-BE49-F238E27FC236}">
                  <a16:creationId xmlns:a16="http://schemas.microsoft.com/office/drawing/2014/main" id="{B8FC63CF-170F-4B0D-AC52-6B88C85F643C}"/>
                </a:ext>
              </a:extLst>
            </p:cNvPr>
            <p:cNvPicPr>
              <a:picLocks noChangeAspect="1"/>
            </p:cNvPicPr>
            <p:nvPr/>
          </p:nvPicPr>
          <p:blipFill rotWithShape="1">
            <a:blip r:embed="rId2"/>
            <a:srcRect t="15556" b="50000"/>
            <a:stretch/>
          </p:blipFill>
          <p:spPr>
            <a:xfrm>
              <a:off x="7586821" y="431778"/>
              <a:ext cx="4483721" cy="2170180"/>
            </a:xfrm>
            <a:prstGeom prst="rect">
              <a:avLst/>
            </a:prstGeom>
          </p:spPr>
        </p:pic>
        <p:pic>
          <p:nvPicPr>
            <p:cNvPr id="10" name="Picture 9">
              <a:extLst>
                <a:ext uri="{FF2B5EF4-FFF2-40B4-BE49-F238E27FC236}">
                  <a16:creationId xmlns:a16="http://schemas.microsoft.com/office/drawing/2014/main" id="{D0644ECE-B2A0-4165-BC50-DA82E4E98312}"/>
                </a:ext>
              </a:extLst>
            </p:cNvPr>
            <p:cNvPicPr>
              <a:picLocks noChangeAspect="1"/>
            </p:cNvPicPr>
            <p:nvPr/>
          </p:nvPicPr>
          <p:blipFill rotWithShape="1">
            <a:blip r:embed="rId2"/>
            <a:srcRect t="51112" b="18099"/>
            <a:stretch/>
          </p:blipFill>
          <p:spPr>
            <a:xfrm>
              <a:off x="7586821" y="2209226"/>
              <a:ext cx="4479367" cy="1937981"/>
            </a:xfrm>
            <a:prstGeom prst="rect">
              <a:avLst/>
            </a:prstGeom>
          </p:spPr>
        </p:pic>
      </p:grpSp>
      <p:pic>
        <p:nvPicPr>
          <p:cNvPr id="14" name="Picture 13">
            <a:extLst>
              <a:ext uri="{FF2B5EF4-FFF2-40B4-BE49-F238E27FC236}">
                <a16:creationId xmlns:a16="http://schemas.microsoft.com/office/drawing/2014/main" id="{D40EC510-9C64-4AFC-84B5-E73E701F06D2}"/>
              </a:ext>
            </a:extLst>
          </p:cNvPr>
          <p:cNvPicPr>
            <a:picLocks noChangeAspect="1"/>
          </p:cNvPicPr>
          <p:nvPr/>
        </p:nvPicPr>
        <p:blipFill rotWithShape="1">
          <a:blip r:embed="rId3"/>
          <a:srcRect l="2952" t="14445" r="5531" b="55175"/>
          <a:stretch/>
        </p:blipFill>
        <p:spPr>
          <a:xfrm>
            <a:off x="325065" y="871450"/>
            <a:ext cx="3934014" cy="1666751"/>
          </a:xfrm>
          <a:prstGeom prst="rect">
            <a:avLst/>
          </a:prstGeom>
        </p:spPr>
      </p:pic>
      <p:sp>
        <p:nvSpPr>
          <p:cNvPr id="15" name="Rectangle 14">
            <a:extLst>
              <a:ext uri="{FF2B5EF4-FFF2-40B4-BE49-F238E27FC236}">
                <a16:creationId xmlns:a16="http://schemas.microsoft.com/office/drawing/2014/main" id="{CBCC404D-4307-4678-B6A5-E7CC19749413}"/>
              </a:ext>
            </a:extLst>
          </p:cNvPr>
          <p:cNvSpPr/>
          <p:nvPr/>
        </p:nvSpPr>
        <p:spPr>
          <a:xfrm>
            <a:off x="171754" y="590792"/>
            <a:ext cx="4366365" cy="6114807"/>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A0A164C8-17B5-4BF2-A5D9-3A5124DC6EA8}"/>
              </a:ext>
            </a:extLst>
          </p:cNvPr>
          <p:cNvPicPr>
            <a:picLocks noChangeAspect="1"/>
          </p:cNvPicPr>
          <p:nvPr/>
        </p:nvPicPr>
        <p:blipFill rotWithShape="1">
          <a:blip r:embed="rId3"/>
          <a:srcRect l="16237" t="3333" r="20291" b="88889"/>
          <a:stretch/>
        </p:blipFill>
        <p:spPr>
          <a:xfrm>
            <a:off x="457200" y="271407"/>
            <a:ext cx="3779519" cy="615271"/>
          </a:xfrm>
          <a:prstGeom prst="rect">
            <a:avLst/>
          </a:prstGeom>
        </p:spPr>
      </p:pic>
      <p:pic>
        <p:nvPicPr>
          <p:cNvPr id="18" name="Picture 17">
            <a:extLst>
              <a:ext uri="{FF2B5EF4-FFF2-40B4-BE49-F238E27FC236}">
                <a16:creationId xmlns:a16="http://schemas.microsoft.com/office/drawing/2014/main" id="{BE7A0259-3E6B-4D21-9C10-C4DBE3D52A8E}"/>
              </a:ext>
            </a:extLst>
          </p:cNvPr>
          <p:cNvPicPr>
            <a:picLocks noChangeAspect="1"/>
          </p:cNvPicPr>
          <p:nvPr/>
        </p:nvPicPr>
        <p:blipFill>
          <a:blip r:embed="rId4"/>
          <a:stretch>
            <a:fillRect/>
          </a:stretch>
        </p:blipFill>
        <p:spPr>
          <a:xfrm>
            <a:off x="10418279" y="416195"/>
            <a:ext cx="1750302" cy="1560463"/>
          </a:xfrm>
          <a:prstGeom prst="rect">
            <a:avLst/>
          </a:prstGeom>
        </p:spPr>
      </p:pic>
      <p:pic>
        <p:nvPicPr>
          <p:cNvPr id="19" name="Picture 18">
            <a:extLst>
              <a:ext uri="{FF2B5EF4-FFF2-40B4-BE49-F238E27FC236}">
                <a16:creationId xmlns:a16="http://schemas.microsoft.com/office/drawing/2014/main" id="{73D8FAB6-42ED-48AA-AE43-22758E2C85B3}"/>
              </a:ext>
            </a:extLst>
          </p:cNvPr>
          <p:cNvPicPr>
            <a:picLocks noChangeAspect="1"/>
          </p:cNvPicPr>
          <p:nvPr/>
        </p:nvPicPr>
        <p:blipFill>
          <a:blip r:embed="rId5"/>
          <a:stretch>
            <a:fillRect/>
          </a:stretch>
        </p:blipFill>
        <p:spPr>
          <a:xfrm>
            <a:off x="4827932" y="653405"/>
            <a:ext cx="5375530" cy="1261224"/>
          </a:xfrm>
          <a:prstGeom prst="rect">
            <a:avLst/>
          </a:prstGeom>
        </p:spPr>
      </p:pic>
      <p:pic>
        <p:nvPicPr>
          <p:cNvPr id="20" name="Picture 19">
            <a:extLst>
              <a:ext uri="{FF2B5EF4-FFF2-40B4-BE49-F238E27FC236}">
                <a16:creationId xmlns:a16="http://schemas.microsoft.com/office/drawing/2014/main" id="{ECFB480F-7E21-44DE-A101-15B80C8348EA}"/>
              </a:ext>
            </a:extLst>
          </p:cNvPr>
          <p:cNvPicPr>
            <a:picLocks noChangeAspect="1"/>
          </p:cNvPicPr>
          <p:nvPr/>
        </p:nvPicPr>
        <p:blipFill rotWithShape="1">
          <a:blip r:embed="rId3"/>
          <a:srcRect l="2952" t="53407" r="11678" b="39581"/>
          <a:stretch/>
        </p:blipFill>
        <p:spPr>
          <a:xfrm>
            <a:off x="321257" y="6147707"/>
            <a:ext cx="4022143" cy="438886"/>
          </a:xfrm>
          <a:prstGeom prst="rect">
            <a:avLst/>
          </a:prstGeom>
        </p:spPr>
      </p:pic>
      <p:sp>
        <p:nvSpPr>
          <p:cNvPr id="22" name="Rectangle 21">
            <a:extLst>
              <a:ext uri="{FF2B5EF4-FFF2-40B4-BE49-F238E27FC236}">
                <a16:creationId xmlns:a16="http://schemas.microsoft.com/office/drawing/2014/main" id="{966E211F-8AC2-474D-B4F6-E0E91F50276C}"/>
              </a:ext>
            </a:extLst>
          </p:cNvPr>
          <p:cNvSpPr/>
          <p:nvPr/>
        </p:nvSpPr>
        <p:spPr>
          <a:xfrm>
            <a:off x="4728487" y="2133600"/>
            <a:ext cx="6734930" cy="1406384"/>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25B5E028-AA87-44BB-9705-D6DC6D9DA942}"/>
              </a:ext>
            </a:extLst>
          </p:cNvPr>
          <p:cNvSpPr/>
          <p:nvPr/>
        </p:nvSpPr>
        <p:spPr>
          <a:xfrm>
            <a:off x="4728487" y="3703396"/>
            <a:ext cx="6430130" cy="1486025"/>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4789A11A-D315-4582-B5A5-0AE3826305D2}"/>
              </a:ext>
            </a:extLst>
          </p:cNvPr>
          <p:cNvPicPr>
            <a:picLocks noChangeAspect="1"/>
          </p:cNvPicPr>
          <p:nvPr/>
        </p:nvPicPr>
        <p:blipFill>
          <a:blip r:embed="rId6"/>
          <a:stretch>
            <a:fillRect/>
          </a:stretch>
        </p:blipFill>
        <p:spPr>
          <a:xfrm>
            <a:off x="10455286" y="2015995"/>
            <a:ext cx="1698657" cy="1565405"/>
          </a:xfrm>
          <a:prstGeom prst="rect">
            <a:avLst/>
          </a:prstGeom>
        </p:spPr>
      </p:pic>
      <p:pic>
        <p:nvPicPr>
          <p:cNvPr id="27" name="Picture 26">
            <a:extLst>
              <a:ext uri="{FF2B5EF4-FFF2-40B4-BE49-F238E27FC236}">
                <a16:creationId xmlns:a16="http://schemas.microsoft.com/office/drawing/2014/main" id="{5A3A877E-E4C7-47E1-B3D6-98A3AEEF4D0C}"/>
              </a:ext>
            </a:extLst>
          </p:cNvPr>
          <p:cNvPicPr>
            <a:picLocks noChangeAspect="1"/>
          </p:cNvPicPr>
          <p:nvPr/>
        </p:nvPicPr>
        <p:blipFill>
          <a:blip r:embed="rId7"/>
          <a:stretch>
            <a:fillRect/>
          </a:stretch>
        </p:blipFill>
        <p:spPr>
          <a:xfrm>
            <a:off x="4808799" y="2189154"/>
            <a:ext cx="5219175" cy="1277863"/>
          </a:xfrm>
          <a:prstGeom prst="rect">
            <a:avLst/>
          </a:prstGeom>
        </p:spPr>
      </p:pic>
      <p:pic>
        <p:nvPicPr>
          <p:cNvPr id="29" name="Picture 28">
            <a:extLst>
              <a:ext uri="{FF2B5EF4-FFF2-40B4-BE49-F238E27FC236}">
                <a16:creationId xmlns:a16="http://schemas.microsoft.com/office/drawing/2014/main" id="{5CE8D5E7-E0CD-4414-9867-4073724F5411}"/>
              </a:ext>
            </a:extLst>
          </p:cNvPr>
          <p:cNvPicPr>
            <a:picLocks noChangeAspect="1"/>
          </p:cNvPicPr>
          <p:nvPr/>
        </p:nvPicPr>
        <p:blipFill>
          <a:blip r:embed="rId8"/>
          <a:stretch>
            <a:fillRect/>
          </a:stretch>
        </p:blipFill>
        <p:spPr>
          <a:xfrm>
            <a:off x="10452900" y="3608855"/>
            <a:ext cx="1739100" cy="1648945"/>
          </a:xfrm>
          <a:prstGeom prst="rect">
            <a:avLst/>
          </a:prstGeom>
        </p:spPr>
      </p:pic>
      <p:pic>
        <p:nvPicPr>
          <p:cNvPr id="30" name="Picture 29">
            <a:extLst>
              <a:ext uri="{FF2B5EF4-FFF2-40B4-BE49-F238E27FC236}">
                <a16:creationId xmlns:a16="http://schemas.microsoft.com/office/drawing/2014/main" id="{DB51B5A8-1F98-4C5B-8D05-01BD9A000CF8}"/>
              </a:ext>
            </a:extLst>
          </p:cNvPr>
          <p:cNvPicPr>
            <a:picLocks noChangeAspect="1"/>
          </p:cNvPicPr>
          <p:nvPr/>
        </p:nvPicPr>
        <p:blipFill rotWithShape="1">
          <a:blip r:embed="rId9"/>
          <a:srcRect b="13357"/>
          <a:stretch/>
        </p:blipFill>
        <p:spPr>
          <a:xfrm>
            <a:off x="4808799" y="3792775"/>
            <a:ext cx="5609480" cy="1276715"/>
          </a:xfrm>
          <a:prstGeom prst="rect">
            <a:avLst/>
          </a:prstGeom>
        </p:spPr>
      </p:pic>
      <p:pic>
        <p:nvPicPr>
          <p:cNvPr id="21" name="Picture 20">
            <a:extLst>
              <a:ext uri="{FF2B5EF4-FFF2-40B4-BE49-F238E27FC236}">
                <a16:creationId xmlns:a16="http://schemas.microsoft.com/office/drawing/2014/main" id="{6584B56E-0C6A-4945-A8B0-434DFB255C18}"/>
              </a:ext>
            </a:extLst>
          </p:cNvPr>
          <p:cNvPicPr>
            <a:picLocks noChangeAspect="1"/>
          </p:cNvPicPr>
          <p:nvPr/>
        </p:nvPicPr>
        <p:blipFill rotWithShape="1">
          <a:blip r:embed="rId10"/>
          <a:srcRect l="5608" t="15651" r="29221" b="32271"/>
          <a:stretch/>
        </p:blipFill>
        <p:spPr>
          <a:xfrm>
            <a:off x="4768175" y="5322533"/>
            <a:ext cx="2013625" cy="1371600"/>
          </a:xfrm>
          <a:prstGeom prst="rect">
            <a:avLst/>
          </a:prstGeom>
          <a:ln>
            <a:solidFill>
              <a:schemeClr val="bg2">
                <a:lumMod val="25000"/>
              </a:schemeClr>
            </a:solidFill>
          </a:ln>
          <a:effectLst/>
        </p:spPr>
      </p:pic>
    </p:spTree>
    <p:extLst>
      <p:ext uri="{BB962C8B-B14F-4D97-AF65-F5344CB8AC3E}">
        <p14:creationId xmlns:p14="http://schemas.microsoft.com/office/powerpoint/2010/main" val="2733735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F0D180-5084-481F-A38D-A6A8A469A452}"/>
              </a:ext>
            </a:extLst>
          </p:cNvPr>
          <p:cNvPicPr>
            <a:picLocks noChangeAspect="1"/>
          </p:cNvPicPr>
          <p:nvPr/>
        </p:nvPicPr>
        <p:blipFill>
          <a:blip r:embed="rId2"/>
          <a:stretch>
            <a:fillRect/>
          </a:stretch>
        </p:blipFill>
        <p:spPr>
          <a:xfrm>
            <a:off x="296426" y="931060"/>
            <a:ext cx="10680326" cy="5148279"/>
          </a:xfrm>
          <a:prstGeom prst="rect">
            <a:avLst/>
          </a:prstGeom>
        </p:spPr>
      </p:pic>
      <p:sp>
        <p:nvSpPr>
          <p:cNvPr id="6" name="Rectangle 5"/>
          <p:cNvSpPr/>
          <p:nvPr/>
        </p:nvSpPr>
        <p:spPr>
          <a:xfrm>
            <a:off x="2209800" y="1417697"/>
            <a:ext cx="5715000" cy="1920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Rectangle 6"/>
          <p:cNvSpPr/>
          <p:nvPr/>
        </p:nvSpPr>
        <p:spPr>
          <a:xfrm>
            <a:off x="348572" y="3217068"/>
            <a:ext cx="794428" cy="2119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Rectangle 7"/>
          <p:cNvSpPr/>
          <p:nvPr/>
        </p:nvSpPr>
        <p:spPr>
          <a:xfrm>
            <a:off x="5003908" y="3166250"/>
            <a:ext cx="634891" cy="26274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Rectangle 8"/>
          <p:cNvSpPr/>
          <p:nvPr/>
        </p:nvSpPr>
        <p:spPr>
          <a:xfrm>
            <a:off x="362144" y="3505200"/>
            <a:ext cx="1542856" cy="4572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Rectangle 10"/>
          <p:cNvSpPr/>
          <p:nvPr/>
        </p:nvSpPr>
        <p:spPr>
          <a:xfrm>
            <a:off x="2209799" y="5264145"/>
            <a:ext cx="5943601" cy="208788"/>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Rectangle 11"/>
          <p:cNvSpPr/>
          <p:nvPr/>
        </p:nvSpPr>
        <p:spPr>
          <a:xfrm>
            <a:off x="357252" y="5264145"/>
            <a:ext cx="785748" cy="208788"/>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Rectangle 16"/>
          <p:cNvSpPr/>
          <p:nvPr/>
        </p:nvSpPr>
        <p:spPr>
          <a:xfrm>
            <a:off x="0" y="0"/>
            <a:ext cx="12192000" cy="838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475697" y="131573"/>
            <a:ext cx="116772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2021 AAP Red Book	</a:t>
            </a:r>
            <a:r>
              <a:rPr kumimoji="0" lang="en-US" sz="2400" b="1" i="0" u="none" strike="noStrike" kern="1200" cap="none" spc="0" normalizeH="0" baseline="0" noProof="0" dirty="0">
                <a:ln>
                  <a:noFill/>
                </a:ln>
                <a:solidFill>
                  <a:srgbClr val="002060"/>
                </a:solidFill>
                <a:effectLst/>
                <a:uLnTx/>
                <a:uFillTx/>
                <a:latin typeface="Calibri"/>
                <a:ea typeface="+mn-ea"/>
                <a:cs typeface="+mn-cs"/>
              </a:rPr>
              <a:t>Treatment recommendations for Lyme Disease in Children</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0" name="Rectangle 19"/>
          <p:cNvSpPr/>
          <p:nvPr/>
        </p:nvSpPr>
        <p:spPr>
          <a:xfrm>
            <a:off x="2209799" y="3543112"/>
            <a:ext cx="4141719" cy="19208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TextBox 2"/>
          <p:cNvSpPr txBox="1"/>
          <p:nvPr/>
        </p:nvSpPr>
        <p:spPr>
          <a:xfrm>
            <a:off x="6553200" y="3543112"/>
            <a:ext cx="18451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libri"/>
                <a:ea typeface="+mn-ea"/>
                <a:cs typeface="+mn-cs"/>
              </a:rPr>
              <a:t>NSAIDs &amp; Consider rheumatology evaluation</a:t>
            </a:r>
          </a:p>
        </p:txBody>
      </p:sp>
      <p:sp>
        <p:nvSpPr>
          <p:cNvPr id="24" name="Rectangle 23">
            <a:extLst>
              <a:ext uri="{FF2B5EF4-FFF2-40B4-BE49-F238E27FC236}">
                <a16:creationId xmlns:a16="http://schemas.microsoft.com/office/drawing/2014/main" id="{F092E226-5EF1-4682-AC16-02BEAC43D26A}"/>
              </a:ext>
            </a:extLst>
          </p:cNvPr>
          <p:cNvSpPr/>
          <p:nvPr/>
        </p:nvSpPr>
        <p:spPr>
          <a:xfrm>
            <a:off x="1143000" y="1608571"/>
            <a:ext cx="588277" cy="21130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val 25">
            <a:extLst>
              <a:ext uri="{FF2B5EF4-FFF2-40B4-BE49-F238E27FC236}">
                <a16:creationId xmlns:a16="http://schemas.microsoft.com/office/drawing/2014/main" id="{A0977D32-A16A-4053-A622-A3A72ECBA6E5}"/>
              </a:ext>
            </a:extLst>
          </p:cNvPr>
          <p:cNvSpPr/>
          <p:nvPr/>
        </p:nvSpPr>
        <p:spPr>
          <a:xfrm>
            <a:off x="357252" y="2758978"/>
            <a:ext cx="1374025" cy="389925"/>
          </a:xfrm>
          <a:prstGeom prst="ellipse">
            <a:avLst/>
          </a:prstGeom>
          <a:solidFill>
            <a:srgbClr val="C9F1FF">
              <a:alpha val="25098"/>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E5770315-0B63-42C5-9418-E2744865914C}"/>
              </a:ext>
            </a:extLst>
          </p:cNvPr>
          <p:cNvSpPr/>
          <p:nvPr/>
        </p:nvSpPr>
        <p:spPr>
          <a:xfrm>
            <a:off x="2088529" y="2758978"/>
            <a:ext cx="1073771" cy="389925"/>
          </a:xfrm>
          <a:prstGeom prst="ellipse">
            <a:avLst/>
          </a:prstGeom>
          <a:solidFill>
            <a:srgbClr val="C9F1FF">
              <a:alpha val="25098"/>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1660F10D-427E-40DB-8C36-6421CB2B4494}"/>
              </a:ext>
            </a:extLst>
          </p:cNvPr>
          <p:cNvSpPr txBox="1"/>
          <p:nvPr/>
        </p:nvSpPr>
        <p:spPr>
          <a:xfrm>
            <a:off x="8170147" y="2815440"/>
            <a:ext cx="32726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latin typeface="Calibri"/>
              </a:rPr>
              <a:t>a) Corticosteroids should not be given</a:t>
            </a:r>
            <a:endParaRPr kumimoji="0" lang="en-US" sz="1200" b="1" i="0" u="none" strike="noStrike" kern="1200" cap="none" spc="0" normalizeH="0" baseline="0" noProof="0" dirty="0">
              <a:ln>
                <a:noFill/>
              </a:ln>
              <a:solidFill>
                <a:schemeClr val="accent4"/>
              </a:solidFill>
              <a:effectLst/>
              <a:uLnTx/>
              <a:uFillTx/>
              <a:latin typeface="Calibri"/>
              <a:ea typeface="+mn-ea"/>
              <a:cs typeface="+mn-cs"/>
            </a:endParaRPr>
          </a:p>
        </p:txBody>
      </p:sp>
    </p:spTree>
    <p:extLst>
      <p:ext uri="{BB962C8B-B14F-4D97-AF65-F5344CB8AC3E}">
        <p14:creationId xmlns:p14="http://schemas.microsoft.com/office/powerpoint/2010/main" val="298235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20" grpId="0" animBg="1"/>
      <p:bldP spid="3" grpId="0"/>
      <p:bldP spid="24" grpId="0" animBg="1"/>
      <p:bldP spid="26" grpId="0" animBg="1"/>
      <p:bldP spid="27" grpId="0" animBg="1"/>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90601" y="4191000"/>
            <a:ext cx="9296400" cy="2514600"/>
          </a:xfrm>
          <a:prstGeom prst="rect">
            <a:avLst/>
          </a:prstGeom>
          <a:noFill/>
        </p:spPr>
        <p:txBody>
          <a:bodyPr wrap="square" rtlCol="0">
            <a:noAutofit/>
          </a:bodyPr>
          <a:lstStyle/>
          <a:p>
            <a:pPr>
              <a:defRPr/>
            </a:pPr>
            <a:r>
              <a:rPr lang="en-US" sz="2000" b="1" kern="0" dirty="0">
                <a:solidFill>
                  <a:sysClr val="windowText" lastClr="000000"/>
                </a:solidFill>
              </a:rPr>
              <a:t>Which of the following would you consider doing next?</a:t>
            </a:r>
          </a:p>
          <a:p>
            <a:pPr>
              <a:defRPr/>
            </a:pPr>
            <a:endParaRPr lang="en-US" sz="2000" b="1" kern="0" dirty="0">
              <a:solidFill>
                <a:sysClr val="windowText" lastClr="000000"/>
              </a:solidFill>
            </a:endParaRPr>
          </a:p>
          <a:p>
            <a:pPr marL="342900" indent="-342900">
              <a:buFontTx/>
              <a:buAutoNum type="alphaUcPeriod"/>
              <a:defRPr/>
            </a:pPr>
            <a:r>
              <a:rPr lang="en-US" sz="2000" b="1" kern="0" dirty="0">
                <a:solidFill>
                  <a:sysClr val="windowText" lastClr="000000"/>
                </a:solidFill>
              </a:rPr>
              <a:t>Refer to orthopedics</a:t>
            </a:r>
          </a:p>
          <a:p>
            <a:pPr marL="342900" indent="-342900">
              <a:buFontTx/>
              <a:buAutoNum type="alphaUcPeriod"/>
              <a:defRPr/>
            </a:pPr>
            <a:r>
              <a:rPr lang="en-US" sz="2000" b="1" kern="0" dirty="0">
                <a:solidFill>
                  <a:sysClr val="windowText" lastClr="000000"/>
                </a:solidFill>
              </a:rPr>
              <a:t>Retreat with another course of 28 days of oral doxycycline</a:t>
            </a:r>
          </a:p>
          <a:p>
            <a:pPr marL="342900" indent="-342900">
              <a:buFontTx/>
              <a:buAutoNum type="alphaUcPeriod"/>
              <a:defRPr/>
            </a:pPr>
            <a:r>
              <a:rPr lang="en-US" sz="2000" b="1" kern="0" dirty="0">
                <a:solidFill>
                  <a:sysClr val="windowText" lastClr="000000"/>
                </a:solidFill>
              </a:rPr>
              <a:t>Retreat with a course of IV ceftriaxone</a:t>
            </a:r>
          </a:p>
          <a:p>
            <a:pPr marL="342900" indent="-342900">
              <a:buFontTx/>
              <a:buAutoNum type="alphaUcPeriod"/>
              <a:defRPr/>
            </a:pPr>
            <a:r>
              <a:rPr lang="en-US" sz="2000" b="1" kern="0" dirty="0">
                <a:solidFill>
                  <a:sysClr val="windowText" lastClr="000000"/>
                </a:solidFill>
              </a:rPr>
              <a:t>Try NSAIDs and reassess in 2-4 weeks</a:t>
            </a:r>
          </a:p>
          <a:p>
            <a:pPr marL="342900" indent="-342900">
              <a:buFontTx/>
              <a:buAutoNum type="alphaUcPeriod"/>
              <a:defRPr/>
            </a:pPr>
            <a:r>
              <a:rPr lang="en-US" sz="2000" b="1" kern="0" dirty="0">
                <a:solidFill>
                  <a:sysClr val="windowText" lastClr="000000"/>
                </a:solidFill>
              </a:rPr>
              <a:t>Perform more extensive rheumatologic evaluation</a:t>
            </a:r>
          </a:p>
        </p:txBody>
      </p:sp>
      <p:sp>
        <p:nvSpPr>
          <p:cNvPr id="6" name="Text Placeholder 5"/>
          <p:cNvSpPr>
            <a:spLocks noGrp="1"/>
          </p:cNvSpPr>
          <p:nvPr>
            <p:ph type="body" idx="1"/>
          </p:nvPr>
        </p:nvSpPr>
        <p:spPr>
          <a:xfrm>
            <a:off x="838200" y="533400"/>
            <a:ext cx="8686800" cy="2971800"/>
          </a:xfrm>
        </p:spPr>
        <p:txBody>
          <a:bodyPr>
            <a:noAutofit/>
          </a:bodyPr>
          <a:lstStyle/>
          <a:p>
            <a:pPr algn="l">
              <a:lnSpc>
                <a:spcPct val="120000"/>
              </a:lnSpc>
              <a:spcBef>
                <a:spcPts val="0"/>
              </a:spcBef>
            </a:pPr>
            <a:r>
              <a:rPr lang="en-US" b="1" dirty="0">
                <a:solidFill>
                  <a:srgbClr val="002060">
                    <a:alpha val="81000"/>
                  </a:srgbClr>
                </a:solidFill>
              </a:rPr>
              <a:t>17-year-old male athlete was treated for left knee Lyme arthritis (proven by appropriate testing) two months ago with 28 days of oral doxycycline.  </a:t>
            </a:r>
          </a:p>
          <a:p>
            <a:pPr algn="l">
              <a:lnSpc>
                <a:spcPct val="120000"/>
              </a:lnSpc>
              <a:spcBef>
                <a:spcPts val="0"/>
              </a:spcBef>
            </a:pPr>
            <a:endParaRPr lang="en-US" sz="1200" b="1" dirty="0">
              <a:solidFill>
                <a:srgbClr val="002060">
                  <a:alpha val="81000"/>
                </a:srgbClr>
              </a:solidFill>
            </a:endParaRPr>
          </a:p>
          <a:p>
            <a:pPr algn="l">
              <a:lnSpc>
                <a:spcPct val="120000"/>
              </a:lnSpc>
              <a:spcBef>
                <a:spcPts val="0"/>
              </a:spcBef>
            </a:pPr>
            <a:r>
              <a:rPr lang="en-US" b="1" dirty="0">
                <a:solidFill>
                  <a:srgbClr val="002060">
                    <a:alpha val="81000"/>
                  </a:srgbClr>
                </a:solidFill>
              </a:rPr>
              <a:t>He returns today with recurrent swelling and mild stiffness, but he is otherwise well.  </a:t>
            </a:r>
          </a:p>
        </p:txBody>
      </p:sp>
    </p:spTree>
    <p:extLst>
      <p:ext uri="{BB962C8B-B14F-4D97-AF65-F5344CB8AC3E}">
        <p14:creationId xmlns:p14="http://schemas.microsoft.com/office/powerpoint/2010/main" val="168527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152399"/>
            <a:ext cx="4114800" cy="1670385"/>
          </a:xfrm>
          <a:prstGeom prst="rect">
            <a:avLst/>
          </a:prstGeom>
        </p:spPr>
      </p:pic>
      <p:sp>
        <p:nvSpPr>
          <p:cNvPr id="4" name="TextBox 3"/>
          <p:cNvSpPr txBox="1"/>
          <p:nvPr/>
        </p:nvSpPr>
        <p:spPr>
          <a:xfrm>
            <a:off x="3176744" y="1831158"/>
            <a:ext cx="1903744" cy="1885131"/>
          </a:xfrm>
          <a:prstGeom prst="rect">
            <a:avLst/>
          </a:prstGeom>
          <a:noFill/>
        </p:spPr>
        <p:txBody>
          <a:bodyPr wrap="square" rtlCol="0">
            <a:spAutoFit/>
          </a:bodyPr>
          <a:lstStyle/>
          <a:p>
            <a:pPr marL="285750" indent="-285750">
              <a:buFont typeface="Arial" panose="020B0604020202020204" pitchFamily="34" charset="0"/>
              <a:buChar char="•"/>
            </a:pPr>
            <a:endParaRPr lang="en-US" sz="1050" b="1" dirty="0"/>
          </a:p>
          <a:p>
            <a:r>
              <a:rPr lang="en-US" b="1" i="1" dirty="0">
                <a:solidFill>
                  <a:schemeClr val="accent6">
                    <a:lumMod val="75000"/>
                  </a:schemeClr>
                </a:solidFill>
              </a:rPr>
              <a:t>No predictors were identified</a:t>
            </a:r>
            <a:r>
              <a:rPr lang="en-US" b="1" i="1" dirty="0"/>
              <a:t> </a:t>
            </a:r>
            <a:r>
              <a:rPr lang="en-US" sz="1400" i="1" dirty="0"/>
              <a:t>(antibiotic use, time to initiation of </a:t>
            </a:r>
            <a:r>
              <a:rPr lang="en-US" sz="1400" i="1" dirty="0" err="1"/>
              <a:t>abx</a:t>
            </a:r>
            <a:r>
              <a:rPr lang="en-US" sz="1400" i="1" dirty="0"/>
              <a:t>, duration of </a:t>
            </a:r>
            <a:r>
              <a:rPr lang="en-US" sz="1400" i="1" dirty="0" err="1"/>
              <a:t>sx</a:t>
            </a:r>
            <a:r>
              <a:rPr lang="en-US" sz="1400" i="1" dirty="0"/>
              <a:t> prior to treatment, ANA result, or presence of EM)</a:t>
            </a:r>
            <a:endParaRPr lang="en-US" i="1" dirty="0"/>
          </a:p>
        </p:txBody>
      </p:sp>
      <p:sp>
        <p:nvSpPr>
          <p:cNvPr id="5" name="Rectangle 4"/>
          <p:cNvSpPr/>
          <p:nvPr/>
        </p:nvSpPr>
        <p:spPr>
          <a:xfrm>
            <a:off x="3233894" y="4343877"/>
            <a:ext cx="1739412" cy="1569660"/>
          </a:xfrm>
          <a:prstGeom prst="rect">
            <a:avLst/>
          </a:prstGeom>
        </p:spPr>
        <p:txBody>
          <a:bodyPr wrap="square">
            <a:spAutoFit/>
          </a:bodyPr>
          <a:lstStyle/>
          <a:p>
            <a:pPr lvl="0"/>
            <a:r>
              <a:rPr lang="en-US" sz="1600" dirty="0">
                <a:solidFill>
                  <a:srgbClr val="0070C0"/>
                </a:solidFill>
              </a:rPr>
              <a:t>Other studies postulate that HLA-DRB1, HLA-B27 antigens may predict prolonged symptoms</a:t>
            </a:r>
          </a:p>
        </p:txBody>
      </p:sp>
      <p:pic>
        <p:nvPicPr>
          <p:cNvPr id="2" name="Picture 1"/>
          <p:cNvPicPr>
            <a:picLocks noChangeAspect="1"/>
          </p:cNvPicPr>
          <p:nvPr/>
        </p:nvPicPr>
        <p:blipFill>
          <a:blip r:embed="rId3"/>
          <a:stretch>
            <a:fillRect/>
          </a:stretch>
        </p:blipFill>
        <p:spPr>
          <a:xfrm>
            <a:off x="25122" y="1782708"/>
            <a:ext cx="3208772" cy="3491119"/>
          </a:xfrm>
          <a:prstGeom prst="rect">
            <a:avLst/>
          </a:prstGeom>
        </p:spPr>
      </p:pic>
      <p:sp>
        <p:nvSpPr>
          <p:cNvPr id="6" name="Rectangle 5">
            <a:extLst>
              <a:ext uri="{FF2B5EF4-FFF2-40B4-BE49-F238E27FC236}">
                <a16:creationId xmlns:a16="http://schemas.microsoft.com/office/drawing/2014/main" id="{7F8CEAF4-09CD-4FEE-B1C4-9E827A18F05D}"/>
              </a:ext>
            </a:extLst>
          </p:cNvPr>
          <p:cNvSpPr/>
          <p:nvPr/>
        </p:nvSpPr>
        <p:spPr>
          <a:xfrm>
            <a:off x="5921439" y="4033897"/>
            <a:ext cx="6073337" cy="2062103"/>
          </a:xfrm>
          <a:prstGeom prst="rect">
            <a:avLst/>
          </a:prstGeom>
        </p:spPr>
        <p:txBody>
          <a:bodyPr wrap="square">
            <a:spAutoFit/>
          </a:bodyPr>
          <a:lstStyle/>
          <a:p>
            <a:r>
              <a:rPr lang="en-US" sz="1600" dirty="0">
                <a:solidFill>
                  <a:srgbClr val="3F3F3F"/>
                </a:solidFill>
                <a:latin typeface="Open Sans"/>
              </a:rPr>
              <a:t>Patients with persistent synovitis despite repeat treatment initially should be managed with NSAIDs.</a:t>
            </a:r>
          </a:p>
          <a:p>
            <a:endParaRPr lang="en-US" sz="1600" dirty="0">
              <a:solidFill>
                <a:srgbClr val="3F3F3F"/>
              </a:solidFill>
              <a:latin typeface="Open Sans"/>
            </a:endParaRPr>
          </a:p>
          <a:p>
            <a:r>
              <a:rPr lang="en-US" sz="1600" b="1" dirty="0">
                <a:solidFill>
                  <a:srgbClr val="3F3F3F"/>
                </a:solidFill>
                <a:latin typeface="Open Sans"/>
              </a:rPr>
              <a:t>More severe cases </a:t>
            </a:r>
            <a:r>
              <a:rPr lang="en-US" sz="1600" dirty="0">
                <a:solidFill>
                  <a:srgbClr val="3F3F3F"/>
                </a:solidFill>
                <a:latin typeface="Open Sans"/>
                <a:sym typeface="Wingdings" panose="05000000000000000000" pitchFamily="2" charset="2"/>
              </a:rPr>
              <a:t> </a:t>
            </a:r>
            <a:r>
              <a:rPr lang="en-US" sz="1600" b="1" dirty="0">
                <a:solidFill>
                  <a:srgbClr val="3F3F3F"/>
                </a:solidFill>
                <a:latin typeface="Open Sans"/>
                <a:sym typeface="Wingdings" panose="05000000000000000000" pitchFamily="2" charset="2"/>
              </a:rPr>
              <a:t>Refer to peds </a:t>
            </a:r>
            <a:r>
              <a:rPr lang="en-US" sz="1600" b="1" dirty="0">
                <a:solidFill>
                  <a:srgbClr val="3F3F3F"/>
                </a:solidFill>
                <a:latin typeface="Open Sans"/>
              </a:rPr>
              <a:t>rheumatologist</a:t>
            </a:r>
            <a:r>
              <a:rPr lang="en-US" sz="1600" dirty="0">
                <a:solidFill>
                  <a:srgbClr val="3F3F3F"/>
                </a:solidFill>
                <a:latin typeface="Open Sans"/>
              </a:rPr>
              <a:t>, </a:t>
            </a:r>
          </a:p>
          <a:p>
            <a:pPr marL="285750" indent="-285750">
              <a:buFont typeface="Arial" panose="020B0604020202020204" pitchFamily="34" charset="0"/>
              <a:buChar char="•"/>
            </a:pPr>
            <a:r>
              <a:rPr lang="en-US" sz="1600" dirty="0">
                <a:solidFill>
                  <a:srgbClr val="3F3F3F"/>
                </a:solidFill>
                <a:latin typeface="Open Sans"/>
              </a:rPr>
              <a:t>May treat inflammation with </a:t>
            </a:r>
            <a:r>
              <a:rPr lang="en-US" sz="1600" b="1" dirty="0">
                <a:solidFill>
                  <a:srgbClr val="3F3F3F"/>
                </a:solidFill>
                <a:latin typeface="Open Sans"/>
              </a:rPr>
              <a:t>intra-articular steroid injection </a:t>
            </a:r>
          </a:p>
          <a:p>
            <a:pPr marL="285750" indent="-285750">
              <a:buFont typeface="Arial" panose="020B0604020202020204" pitchFamily="34" charset="0"/>
              <a:buChar char="•"/>
            </a:pPr>
            <a:r>
              <a:rPr lang="en-US" sz="1600" dirty="0">
                <a:solidFill>
                  <a:srgbClr val="3F3F3F"/>
                </a:solidFill>
                <a:latin typeface="Open Sans"/>
              </a:rPr>
              <a:t>Methotrexate has been used successfully in some cases.</a:t>
            </a:r>
          </a:p>
          <a:p>
            <a:pPr marL="285750" indent="-285750">
              <a:buFont typeface="Arial" panose="020B0604020202020204" pitchFamily="34" charset="0"/>
              <a:buChar char="•"/>
            </a:pPr>
            <a:r>
              <a:rPr lang="en-US" sz="1600" dirty="0">
                <a:solidFill>
                  <a:srgbClr val="3F3F3F"/>
                </a:solidFill>
                <a:latin typeface="Open Sans"/>
              </a:rPr>
              <a:t>Arthroscopic synovectomy is required rarely for disabling or refractory cases. </a:t>
            </a:r>
            <a:endParaRPr lang="en-US" sz="1600" dirty="0"/>
          </a:p>
        </p:txBody>
      </p:sp>
      <p:pic>
        <p:nvPicPr>
          <p:cNvPr id="7" name="Picture 6">
            <a:extLst>
              <a:ext uri="{FF2B5EF4-FFF2-40B4-BE49-F238E27FC236}">
                <a16:creationId xmlns:a16="http://schemas.microsoft.com/office/drawing/2014/main" id="{0828B926-417C-4A1C-A98B-20AE355BB68F}"/>
              </a:ext>
            </a:extLst>
          </p:cNvPr>
          <p:cNvPicPr>
            <a:picLocks noChangeAspect="1"/>
          </p:cNvPicPr>
          <p:nvPr/>
        </p:nvPicPr>
        <p:blipFill>
          <a:blip r:embed="rId4"/>
          <a:stretch>
            <a:fillRect/>
          </a:stretch>
        </p:blipFill>
        <p:spPr>
          <a:xfrm>
            <a:off x="5937272" y="1079294"/>
            <a:ext cx="1838586" cy="2676525"/>
          </a:xfrm>
          <a:prstGeom prst="rect">
            <a:avLst/>
          </a:prstGeom>
        </p:spPr>
      </p:pic>
      <p:sp>
        <p:nvSpPr>
          <p:cNvPr id="8" name="Rectangle 7">
            <a:extLst>
              <a:ext uri="{FF2B5EF4-FFF2-40B4-BE49-F238E27FC236}">
                <a16:creationId xmlns:a16="http://schemas.microsoft.com/office/drawing/2014/main" id="{33EB6DC8-73A9-4FCE-9C1D-D6FB17C56469}"/>
              </a:ext>
            </a:extLst>
          </p:cNvPr>
          <p:cNvSpPr/>
          <p:nvPr/>
        </p:nvSpPr>
        <p:spPr>
          <a:xfrm>
            <a:off x="294752" y="5273827"/>
            <a:ext cx="3134248" cy="861774"/>
          </a:xfrm>
          <a:prstGeom prst="rect">
            <a:avLst/>
          </a:prstGeom>
        </p:spPr>
        <p:txBody>
          <a:bodyPr wrap="square">
            <a:spAutoFit/>
          </a:bodyPr>
          <a:lstStyle/>
          <a:p>
            <a:pPr lvl="0"/>
            <a:r>
              <a:rPr lang="en-US" sz="1600" b="1" dirty="0">
                <a:solidFill>
                  <a:srgbClr val="F79646">
                    <a:lumMod val="75000"/>
                  </a:srgbClr>
                </a:solidFill>
              </a:rPr>
              <a:t>Persistent joint symptoms</a:t>
            </a:r>
          </a:p>
          <a:p>
            <a:pPr marL="401638" lvl="1" indent="-169863">
              <a:buFont typeface="Arial" panose="020B0604020202020204" pitchFamily="34" charset="0"/>
              <a:buChar char="•"/>
            </a:pPr>
            <a:r>
              <a:rPr lang="en-US" sz="1600" b="1" dirty="0">
                <a:solidFill>
                  <a:srgbClr val="262626"/>
                </a:solidFill>
              </a:rPr>
              <a:t>Up to 39% past 6 months</a:t>
            </a:r>
          </a:p>
          <a:p>
            <a:pPr marL="401638" lvl="1" indent="-169863">
              <a:buFont typeface="Arial" panose="020B0604020202020204" pitchFamily="34" charset="0"/>
              <a:buChar char="•"/>
            </a:pPr>
            <a:r>
              <a:rPr lang="en-US" sz="1600" b="1" dirty="0">
                <a:solidFill>
                  <a:srgbClr val="262626"/>
                </a:solidFill>
              </a:rPr>
              <a:t>Up to 13% </a:t>
            </a:r>
            <a:r>
              <a:rPr lang="en-US" sz="1600" b="1" dirty="0">
                <a:solidFill>
                  <a:srgbClr val="262626"/>
                </a:solidFill>
                <a:latin typeface="Calibri" panose="020F0502020204030204" pitchFamily="34" charset="0"/>
              </a:rPr>
              <a:t>≥ </a:t>
            </a:r>
            <a:r>
              <a:rPr lang="en-US" sz="1600" b="1" dirty="0">
                <a:solidFill>
                  <a:srgbClr val="262626"/>
                </a:solidFill>
              </a:rPr>
              <a:t>1 year</a:t>
            </a:r>
          </a:p>
        </p:txBody>
      </p:sp>
      <p:sp>
        <p:nvSpPr>
          <p:cNvPr id="9" name="Rectangle 8">
            <a:extLst>
              <a:ext uri="{FF2B5EF4-FFF2-40B4-BE49-F238E27FC236}">
                <a16:creationId xmlns:a16="http://schemas.microsoft.com/office/drawing/2014/main" id="{02F20A67-8C63-41E7-A49C-BD425F0760C7}"/>
              </a:ext>
            </a:extLst>
          </p:cNvPr>
          <p:cNvSpPr/>
          <p:nvPr/>
        </p:nvSpPr>
        <p:spPr>
          <a:xfrm>
            <a:off x="7975523" y="1263394"/>
            <a:ext cx="3471502" cy="2308324"/>
          </a:xfrm>
          <a:prstGeom prst="rect">
            <a:avLst/>
          </a:prstGeom>
        </p:spPr>
        <p:txBody>
          <a:bodyPr wrap="square">
            <a:spAutoFit/>
          </a:bodyPr>
          <a:lstStyle/>
          <a:p>
            <a:pPr lvl="0"/>
            <a:r>
              <a:rPr lang="en-US" sz="1600" dirty="0">
                <a:solidFill>
                  <a:srgbClr val="3F3F3F"/>
                </a:solidFill>
                <a:latin typeface="Open Sans"/>
              </a:rPr>
              <a:t>~10% to 15% of patients treated for Lyme arthritis will develop persistent synovitis that can last for </a:t>
            </a:r>
            <a:r>
              <a:rPr lang="en-US" sz="1600" dirty="0" err="1">
                <a:solidFill>
                  <a:srgbClr val="3F3F3F"/>
                </a:solidFill>
                <a:latin typeface="Open Sans"/>
              </a:rPr>
              <a:t>mos</a:t>
            </a:r>
            <a:r>
              <a:rPr lang="en-US" sz="1600" dirty="0">
                <a:solidFill>
                  <a:srgbClr val="3F3F3F"/>
                </a:solidFill>
                <a:latin typeface="Open Sans"/>
              </a:rPr>
              <a:t> to </a:t>
            </a:r>
            <a:r>
              <a:rPr lang="en-US" sz="1600" dirty="0" err="1">
                <a:solidFill>
                  <a:srgbClr val="3F3F3F"/>
                </a:solidFill>
                <a:latin typeface="Open Sans"/>
              </a:rPr>
              <a:t>yrs</a:t>
            </a:r>
            <a:r>
              <a:rPr lang="en-US" sz="1600" dirty="0">
                <a:solidFill>
                  <a:srgbClr val="3F3F3F"/>
                </a:solidFill>
                <a:latin typeface="Open Sans"/>
              </a:rPr>
              <a:t> </a:t>
            </a:r>
          </a:p>
          <a:p>
            <a:pPr lvl="0"/>
            <a:endParaRPr lang="en-US" sz="1600" dirty="0">
              <a:solidFill>
                <a:srgbClr val="3F3F3F"/>
              </a:solidFill>
              <a:latin typeface="Open Sans"/>
            </a:endParaRPr>
          </a:p>
          <a:p>
            <a:pPr lvl="0"/>
            <a:r>
              <a:rPr lang="en-US" sz="1600" dirty="0">
                <a:solidFill>
                  <a:srgbClr val="3F3F3F"/>
                </a:solidFill>
                <a:latin typeface="Open Sans"/>
              </a:rPr>
              <a:t>Pathophysiology  - ? delayed resolution of inflammation because of slow clearance of nonviable bacteria following treatment versus an autoimmune mechanism </a:t>
            </a:r>
          </a:p>
        </p:txBody>
      </p:sp>
      <p:sp>
        <p:nvSpPr>
          <p:cNvPr id="10" name="TextBox 9">
            <a:extLst>
              <a:ext uri="{FF2B5EF4-FFF2-40B4-BE49-F238E27FC236}">
                <a16:creationId xmlns:a16="http://schemas.microsoft.com/office/drawing/2014/main" id="{EB265EE4-0343-4312-8D59-46BC2B1DB882}"/>
              </a:ext>
            </a:extLst>
          </p:cNvPr>
          <p:cNvSpPr txBox="1"/>
          <p:nvPr/>
        </p:nvSpPr>
        <p:spPr>
          <a:xfrm>
            <a:off x="5203371" y="251208"/>
            <a:ext cx="6477000" cy="523220"/>
          </a:xfrm>
          <a:prstGeom prst="rect">
            <a:avLst/>
          </a:prstGeom>
          <a:noFill/>
        </p:spPr>
        <p:txBody>
          <a:bodyPr wrap="square" rtlCol="0">
            <a:spAutoFit/>
          </a:bodyPr>
          <a:lstStyle/>
          <a:p>
            <a:pPr algn="r"/>
            <a:r>
              <a:rPr lang="en-US" sz="2800" b="1" dirty="0">
                <a:solidFill>
                  <a:srgbClr val="0070C0"/>
                </a:solidFill>
                <a:latin typeface="Segoe Print" panose="02000600000000000000" pitchFamily="2" charset="0"/>
              </a:rPr>
              <a:t>A few notes on Lyme Arthritis…</a:t>
            </a:r>
          </a:p>
        </p:txBody>
      </p:sp>
    </p:spTree>
    <p:extLst>
      <p:ext uri="{BB962C8B-B14F-4D97-AF65-F5344CB8AC3E}">
        <p14:creationId xmlns:p14="http://schemas.microsoft.com/office/powerpoint/2010/main" val="343924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A1665-1010-4104-AD8F-88E5F2892CD3}"/>
              </a:ext>
            </a:extLst>
          </p:cNvPr>
          <p:cNvSpPr/>
          <p:nvPr/>
        </p:nvSpPr>
        <p:spPr>
          <a:xfrm>
            <a:off x="228600" y="1524000"/>
            <a:ext cx="40386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C3799A15-2B6C-4FC4-853B-9CB097B15582}"/>
              </a:ext>
            </a:extLst>
          </p:cNvPr>
          <p:cNvSpPr>
            <a:spLocks noGrp="1"/>
          </p:cNvSpPr>
          <p:nvPr>
            <p:ph type="title"/>
          </p:nvPr>
        </p:nvSpPr>
        <p:spPr>
          <a:xfrm>
            <a:off x="2194485" y="705893"/>
            <a:ext cx="7557602" cy="1970046"/>
          </a:xfrm>
        </p:spPr>
        <p:txBody>
          <a:bodyPr>
            <a:normAutofit/>
          </a:bodyPr>
          <a:lstStyle/>
          <a:p>
            <a:r>
              <a:rPr lang="en-US" sz="3600" cap="none" dirty="0">
                <a:solidFill>
                  <a:srgbClr val="7030A0"/>
                </a:solidFill>
                <a:latin typeface="Segoe Print" panose="02000600000000000000" pitchFamily="2" charset="0"/>
              </a:rPr>
              <a:t>In the “Lyme” Light</a:t>
            </a:r>
            <a:br>
              <a:rPr lang="en-US" sz="2800" cap="none" dirty="0">
                <a:solidFill>
                  <a:srgbClr val="7030A0"/>
                </a:solidFill>
                <a:latin typeface="Segoe Print" panose="02000600000000000000" pitchFamily="2" charset="0"/>
              </a:rPr>
            </a:br>
            <a:r>
              <a:rPr lang="en-US" sz="2800" b="0" cap="none" dirty="0">
                <a:solidFill>
                  <a:srgbClr val="7030A0"/>
                </a:solidFill>
                <a:latin typeface="Segoe Print" panose="02000600000000000000" pitchFamily="2" charset="0"/>
              </a:rPr>
              <a:t>Commonly asked questions</a:t>
            </a:r>
          </a:p>
        </p:txBody>
      </p:sp>
      <p:pic>
        <p:nvPicPr>
          <p:cNvPr id="4" name="Picture 3">
            <a:extLst>
              <a:ext uri="{FF2B5EF4-FFF2-40B4-BE49-F238E27FC236}">
                <a16:creationId xmlns:a16="http://schemas.microsoft.com/office/drawing/2014/main" id="{DF598D52-89C3-4F97-A8C8-11977FA0364F}"/>
              </a:ext>
            </a:extLst>
          </p:cNvPr>
          <p:cNvPicPr>
            <a:picLocks noChangeAspect="1"/>
          </p:cNvPicPr>
          <p:nvPr/>
        </p:nvPicPr>
        <p:blipFill>
          <a:blip r:embed="rId2"/>
          <a:stretch>
            <a:fillRect/>
          </a:stretch>
        </p:blipFill>
        <p:spPr>
          <a:xfrm>
            <a:off x="701348" y="1143000"/>
            <a:ext cx="1493137" cy="1331190"/>
          </a:xfrm>
          <a:prstGeom prst="rect">
            <a:avLst/>
          </a:prstGeom>
        </p:spPr>
      </p:pic>
      <p:sp>
        <p:nvSpPr>
          <p:cNvPr id="8" name="TextBox 7">
            <a:extLst>
              <a:ext uri="{FF2B5EF4-FFF2-40B4-BE49-F238E27FC236}">
                <a16:creationId xmlns:a16="http://schemas.microsoft.com/office/drawing/2014/main" id="{345A4B09-3724-48BB-8897-91AD66461F46}"/>
              </a:ext>
            </a:extLst>
          </p:cNvPr>
          <p:cNvSpPr txBox="1"/>
          <p:nvPr/>
        </p:nvSpPr>
        <p:spPr>
          <a:xfrm>
            <a:off x="914400" y="2932310"/>
            <a:ext cx="10744200" cy="278537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Tx/>
              <a:buAutoNum type="arabicPeriod"/>
              <a:tabLst/>
              <a:defRPr/>
            </a:pPr>
            <a:r>
              <a:rPr kumimoji="0" lang="en-US" sz="2000" b="1" i="0" u="none" strike="noStrike" kern="1200" cap="none" spc="0" normalizeH="0" baseline="0" noProof="0" dirty="0">
                <a:ln>
                  <a:noFill/>
                </a:ln>
                <a:solidFill>
                  <a:srgbClr val="262626"/>
                </a:solidFill>
                <a:effectLst/>
                <a:uLnTx/>
                <a:uFillTx/>
                <a:latin typeface="+mj-lt"/>
                <a:cs typeface="Segoe UI" panose="020B0502040204020203" pitchFamily="34" charset="0"/>
              </a:rPr>
              <a:t>Tick is found embedded/engorged – should I give prophylaxis</a:t>
            </a:r>
            <a:r>
              <a:rPr lang="en-US" sz="2000" b="1" dirty="0">
                <a:solidFill>
                  <a:srgbClr val="262626"/>
                </a:solidFill>
                <a:latin typeface="+mj-lt"/>
                <a:cs typeface="Segoe UI" panose="020B0502040204020203" pitchFamily="34" charset="0"/>
              </a:rPr>
              <a:t>?  If yes, with what?</a:t>
            </a:r>
          </a:p>
          <a:p>
            <a:pPr marL="457200" marR="0" lvl="0" indent="-457200" algn="l" defTabSz="914400" rtl="0" eaLnBrk="1" fontAlgn="auto" latinLnBrk="0" hangingPunct="1">
              <a:lnSpc>
                <a:spcPct val="100000"/>
              </a:lnSpc>
              <a:spcBef>
                <a:spcPts val="0"/>
              </a:spcBef>
              <a:spcAft>
                <a:spcPts val="600"/>
              </a:spcAft>
              <a:buClrTx/>
              <a:buSzTx/>
              <a:buFontTx/>
              <a:buAutoNum type="arabicPeriod"/>
              <a:tabLst/>
              <a:defRPr/>
            </a:pPr>
            <a:r>
              <a:rPr kumimoji="0" lang="en-US" sz="2000" b="1" i="0" u="none" strike="noStrike" kern="1200" cap="none" spc="0" normalizeH="0" baseline="0" noProof="0" dirty="0">
                <a:ln>
                  <a:noFill/>
                </a:ln>
                <a:solidFill>
                  <a:srgbClr val="262626"/>
                </a:solidFill>
                <a:effectLst/>
                <a:uLnTx/>
                <a:uFillTx/>
                <a:latin typeface="+mj-lt"/>
                <a:cs typeface="Segoe UI" panose="020B0502040204020203" pitchFamily="34" charset="0"/>
              </a:rPr>
              <a:t>Parent calls and states </a:t>
            </a:r>
            <a:r>
              <a:rPr lang="en-US" sz="2000" b="1" dirty="0">
                <a:solidFill>
                  <a:srgbClr val="262626"/>
                </a:solidFill>
                <a:latin typeface="+mj-lt"/>
                <a:cs typeface="Segoe UI" panose="020B0502040204020203" pitchFamily="34" charset="0"/>
              </a:rPr>
              <a:t>that a tick pulled from the child’s arm was sent for testing and is positive for “</a:t>
            </a:r>
            <a:r>
              <a:rPr lang="en-US" sz="2000" b="1" dirty="0" err="1">
                <a:solidFill>
                  <a:srgbClr val="262626"/>
                </a:solidFill>
                <a:latin typeface="+mj-lt"/>
                <a:cs typeface="Segoe UI" panose="020B0502040204020203" pitchFamily="34" charset="0"/>
              </a:rPr>
              <a:t>lyme</a:t>
            </a:r>
            <a:r>
              <a:rPr lang="en-US" sz="2000" b="1" dirty="0">
                <a:solidFill>
                  <a:srgbClr val="262626"/>
                </a:solidFill>
                <a:latin typeface="+mj-lt"/>
                <a:cs typeface="Segoe UI" panose="020B0502040204020203" pitchFamily="34" charset="0"/>
              </a:rPr>
              <a:t> and </a:t>
            </a:r>
            <a:r>
              <a:rPr lang="en-US" sz="2000" b="1" dirty="0" err="1">
                <a:solidFill>
                  <a:srgbClr val="262626"/>
                </a:solidFill>
                <a:latin typeface="+mj-lt"/>
                <a:cs typeface="Segoe UI" panose="020B0502040204020203" pitchFamily="34" charset="0"/>
              </a:rPr>
              <a:t>anaplasma</a:t>
            </a:r>
            <a:r>
              <a:rPr lang="en-US" sz="2000" b="1" dirty="0">
                <a:solidFill>
                  <a:srgbClr val="262626"/>
                </a:solidFill>
                <a:latin typeface="+mj-lt"/>
                <a:cs typeface="Segoe UI" panose="020B0502040204020203" pitchFamily="34" charset="0"/>
              </a:rPr>
              <a:t>.”  What should I do next?</a:t>
            </a:r>
          </a:p>
          <a:p>
            <a:pPr marL="457200" marR="0" lvl="0" indent="-457200" algn="l" defTabSz="914400" rtl="0" eaLnBrk="1" fontAlgn="auto" latinLnBrk="0" hangingPunct="1">
              <a:lnSpc>
                <a:spcPct val="100000"/>
              </a:lnSpc>
              <a:spcBef>
                <a:spcPts val="0"/>
              </a:spcBef>
              <a:spcAft>
                <a:spcPts val="600"/>
              </a:spcAft>
              <a:buClrTx/>
              <a:buSzTx/>
              <a:buFontTx/>
              <a:buAutoNum type="arabicPeriod"/>
              <a:tabLst/>
              <a:defRPr/>
            </a:pPr>
            <a:r>
              <a:rPr kumimoji="0" lang="en-US" sz="2000" b="1" i="0" u="none" strike="noStrike" kern="1200" cap="none" spc="0" normalizeH="0" baseline="0" noProof="0" dirty="0">
                <a:ln>
                  <a:noFill/>
                </a:ln>
                <a:solidFill>
                  <a:srgbClr val="262626"/>
                </a:solidFill>
                <a:effectLst/>
                <a:uLnTx/>
                <a:uFillTx/>
                <a:latin typeface="+mj-lt"/>
                <a:cs typeface="Segoe UI" panose="020B0502040204020203" pitchFamily="34" charset="0"/>
              </a:rPr>
              <a:t>Child presents with </a:t>
            </a:r>
            <a:r>
              <a:rPr lang="en-US" sz="2000" b="1" dirty="0">
                <a:solidFill>
                  <a:srgbClr val="262626"/>
                </a:solidFill>
                <a:latin typeface="+mj-lt"/>
                <a:cs typeface="Segoe UI" panose="020B0502040204020203" pitchFamily="34" charset="0"/>
              </a:rPr>
              <a:t>rash that looks like classic erythema </a:t>
            </a:r>
            <a:r>
              <a:rPr lang="en-US" sz="2000" b="1" dirty="0" err="1">
                <a:solidFill>
                  <a:srgbClr val="262626"/>
                </a:solidFill>
                <a:latin typeface="+mj-lt"/>
                <a:cs typeface="Segoe UI" panose="020B0502040204020203" pitchFamily="34" charset="0"/>
              </a:rPr>
              <a:t>migrans</a:t>
            </a:r>
            <a:r>
              <a:rPr lang="en-US" sz="2000" b="1" dirty="0">
                <a:solidFill>
                  <a:srgbClr val="262626"/>
                </a:solidFill>
                <a:latin typeface="+mj-lt"/>
                <a:cs typeface="Segoe UI" panose="020B0502040204020203" pitchFamily="34" charset="0"/>
              </a:rPr>
              <a:t>, but had confirmed Lyme 3 years ago.  Can this be Lyme again?  What testing should I do, if any?</a:t>
            </a:r>
          </a:p>
          <a:p>
            <a:pPr marL="457200" marR="0" lvl="0" indent="-457200" algn="l" defTabSz="914400" rtl="0" eaLnBrk="1" fontAlgn="auto" latinLnBrk="0" hangingPunct="1">
              <a:lnSpc>
                <a:spcPct val="100000"/>
              </a:lnSpc>
              <a:spcBef>
                <a:spcPts val="0"/>
              </a:spcBef>
              <a:spcAft>
                <a:spcPts val="600"/>
              </a:spcAft>
              <a:buClrTx/>
              <a:buSzTx/>
              <a:buFontTx/>
              <a:buAutoNum type="arabicPeriod"/>
              <a:tabLst/>
              <a:defRPr/>
            </a:pPr>
            <a:r>
              <a:rPr lang="en-US" sz="2000" b="1" dirty="0">
                <a:solidFill>
                  <a:srgbClr val="262626"/>
                </a:solidFill>
                <a:latin typeface="+mj-lt"/>
                <a:cs typeface="Segoe UI" panose="020B0502040204020203" pitchFamily="34" charset="0"/>
              </a:rPr>
              <a:t>I just saw a patient for the first time, and the previous provider had sent repeat </a:t>
            </a:r>
            <a:r>
              <a:rPr lang="en-US" sz="2000" b="1" dirty="0" err="1">
                <a:solidFill>
                  <a:srgbClr val="262626"/>
                </a:solidFill>
                <a:latin typeface="+mj-lt"/>
                <a:cs typeface="Segoe UI" panose="020B0502040204020203" pitchFamily="34" charset="0"/>
              </a:rPr>
              <a:t>lyme</a:t>
            </a:r>
            <a:r>
              <a:rPr lang="en-US" sz="2000" b="1" dirty="0">
                <a:solidFill>
                  <a:srgbClr val="262626"/>
                </a:solidFill>
                <a:latin typeface="+mj-lt"/>
                <a:cs typeface="Segoe UI" panose="020B0502040204020203" pitchFamily="34" charset="0"/>
              </a:rPr>
              <a:t> </a:t>
            </a:r>
            <a:br>
              <a:rPr lang="en-US" sz="2000" b="1" dirty="0">
                <a:solidFill>
                  <a:srgbClr val="262626"/>
                </a:solidFill>
                <a:latin typeface="+mj-lt"/>
                <a:cs typeface="Segoe UI" panose="020B0502040204020203" pitchFamily="34" charset="0"/>
              </a:rPr>
            </a:br>
            <a:r>
              <a:rPr lang="en-US" sz="2000" b="1" dirty="0">
                <a:solidFill>
                  <a:srgbClr val="262626"/>
                </a:solidFill>
                <a:latin typeface="+mj-lt"/>
                <a:cs typeface="Segoe UI" panose="020B0502040204020203" pitchFamily="34" charset="0"/>
              </a:rPr>
              <a:t>serology every 6 months to “monitor </a:t>
            </a:r>
            <a:r>
              <a:rPr lang="en-US" sz="2000" b="1" dirty="0" err="1">
                <a:solidFill>
                  <a:srgbClr val="262626"/>
                </a:solidFill>
                <a:latin typeface="+mj-lt"/>
                <a:cs typeface="Segoe UI" panose="020B0502040204020203" pitchFamily="34" charset="0"/>
              </a:rPr>
              <a:t>lyme</a:t>
            </a:r>
            <a:r>
              <a:rPr lang="en-US" sz="2000" b="1" dirty="0">
                <a:solidFill>
                  <a:srgbClr val="262626"/>
                </a:solidFill>
                <a:latin typeface="+mj-lt"/>
                <a:cs typeface="Segoe UI" panose="020B0502040204020203" pitchFamily="34" charset="0"/>
              </a:rPr>
              <a:t> disease.”  The family wants me to continue to do that, as they believe that child has “chronic </a:t>
            </a:r>
            <a:r>
              <a:rPr lang="en-US" sz="2000" b="1" dirty="0" err="1">
                <a:solidFill>
                  <a:srgbClr val="262626"/>
                </a:solidFill>
                <a:latin typeface="+mj-lt"/>
                <a:cs typeface="Segoe UI" panose="020B0502040204020203" pitchFamily="34" charset="0"/>
              </a:rPr>
              <a:t>lyme</a:t>
            </a:r>
            <a:r>
              <a:rPr lang="en-US" sz="2000" b="1" dirty="0">
                <a:solidFill>
                  <a:srgbClr val="262626"/>
                </a:solidFill>
                <a:latin typeface="+mj-lt"/>
                <a:cs typeface="Segoe UI" panose="020B0502040204020203" pitchFamily="34" charset="0"/>
              </a:rPr>
              <a:t>.”  What should I do?</a:t>
            </a:r>
            <a:endParaRPr kumimoji="0" lang="en-US" sz="2000" b="1" i="0" u="none" strike="noStrike" kern="1200" cap="none" spc="0" normalizeH="0" baseline="0" noProof="0" dirty="0">
              <a:ln>
                <a:noFill/>
              </a:ln>
              <a:solidFill>
                <a:srgbClr val="262626"/>
              </a:solidFill>
              <a:effectLst/>
              <a:uLnTx/>
              <a:uFillTx/>
              <a:latin typeface="+mj-lt"/>
              <a:cs typeface="Segoe UI" panose="020B0502040204020203" pitchFamily="34" charset="0"/>
            </a:endParaRPr>
          </a:p>
        </p:txBody>
      </p:sp>
      <p:pic>
        <p:nvPicPr>
          <p:cNvPr id="9" name="Picture 8" descr="A picture containing text, vector graphics&#10;&#10;Description automatically generated">
            <a:extLst>
              <a:ext uri="{FF2B5EF4-FFF2-40B4-BE49-F238E27FC236}">
                <a16:creationId xmlns:a16="http://schemas.microsoft.com/office/drawing/2014/main" id="{DC233C67-1CA7-4203-9F2E-239229990281}"/>
              </a:ext>
            </a:extLst>
          </p:cNvPr>
          <p:cNvPicPr>
            <a:picLocks noChangeAspect="1"/>
          </p:cNvPicPr>
          <p:nvPr/>
        </p:nvPicPr>
        <p:blipFill>
          <a:blip r:embed="rId3" cstate="email">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5346" y="888869"/>
            <a:ext cx="1577089" cy="1787070"/>
          </a:xfrm>
          <a:prstGeom prst="rect">
            <a:avLst/>
          </a:prstGeom>
        </p:spPr>
      </p:pic>
    </p:spTree>
    <p:extLst>
      <p:ext uri="{BB962C8B-B14F-4D97-AF65-F5344CB8AC3E}">
        <p14:creationId xmlns:p14="http://schemas.microsoft.com/office/powerpoint/2010/main" val="7524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577FB-F804-4ECA-B154-811E6AB6198E}"/>
              </a:ext>
            </a:extLst>
          </p:cNvPr>
          <p:cNvPicPr>
            <a:picLocks noChangeAspect="1"/>
          </p:cNvPicPr>
          <p:nvPr/>
        </p:nvPicPr>
        <p:blipFill>
          <a:blip r:embed="rId2"/>
          <a:stretch>
            <a:fillRect/>
          </a:stretch>
        </p:blipFill>
        <p:spPr>
          <a:xfrm>
            <a:off x="842962" y="1143000"/>
            <a:ext cx="10506075" cy="47434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E4315511-5E5B-4C3D-B1CC-204D5A7B7C50}"/>
              </a:ext>
            </a:extLst>
          </p:cNvPr>
          <p:cNvSpPr txBox="1"/>
          <p:nvPr/>
        </p:nvSpPr>
        <p:spPr>
          <a:xfrm>
            <a:off x="762000" y="509885"/>
            <a:ext cx="4495800" cy="461665"/>
          </a:xfrm>
          <a:prstGeom prst="rect">
            <a:avLst/>
          </a:prstGeom>
          <a:noFill/>
        </p:spPr>
        <p:txBody>
          <a:bodyPr wrap="square" rtlCol="0">
            <a:spAutoFit/>
          </a:bodyPr>
          <a:lstStyle/>
          <a:p>
            <a:r>
              <a:rPr lang="en-US" sz="2400" b="1" dirty="0"/>
              <a:t>CDC Prophylaxis guidance </a:t>
            </a:r>
          </a:p>
        </p:txBody>
      </p:sp>
    </p:spTree>
    <p:extLst>
      <p:ext uri="{BB962C8B-B14F-4D97-AF65-F5344CB8AC3E}">
        <p14:creationId xmlns:p14="http://schemas.microsoft.com/office/powerpoint/2010/main" val="290143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stretch>
            <a:fillRect/>
          </a:stretch>
        </p:blipFill>
        <p:spPr>
          <a:xfrm>
            <a:off x="99496" y="2818500"/>
            <a:ext cx="9114422" cy="2296266"/>
          </a:xfrm>
          <a:prstGeom prst="rect">
            <a:avLst/>
          </a:prstGeom>
        </p:spPr>
      </p:pic>
      <p:sp>
        <p:nvSpPr>
          <p:cNvPr id="12" name="Title 3"/>
          <p:cNvSpPr txBox="1">
            <a:spLocks/>
          </p:cNvSpPr>
          <p:nvPr/>
        </p:nvSpPr>
        <p:spPr>
          <a:xfrm>
            <a:off x="838200" y="3126917"/>
            <a:ext cx="7315200" cy="1645830"/>
          </a:xfrm>
          <a:prstGeom prst="rect">
            <a:avLst/>
          </a:prstGeom>
          <a:noFill/>
          <a:ln>
            <a:noFill/>
          </a:ln>
        </p:spPr>
        <p:txBody>
          <a:bodyPr vert="horz" lIns="91440" tIns="45720" rIns="91440" bIns="45720" rtlCol="0" anchor="ctr">
            <a:normAutofit/>
            <a:scene3d>
              <a:camera prst="orthographicFront"/>
              <a:lightRig rig="soft" dir="t">
                <a:rot lat="0" lon="0" rev="17220000"/>
              </a:lightRig>
            </a:scene3d>
            <a:sp3d prstMaterial="softEdge"/>
          </a:bodyPr>
          <a:lstStyle/>
          <a:p>
            <a:pPr>
              <a:lnSpc>
                <a:spcPct val="87000"/>
              </a:lnSpc>
              <a:spcBef>
                <a:spcPct val="0"/>
              </a:spcBef>
              <a:defRPr/>
            </a:pPr>
            <a:br>
              <a:rPr lang="en-US" sz="2000" dirty="0">
                <a:solidFill>
                  <a:srgbClr val="92D050"/>
                </a:solidFill>
              </a:rPr>
            </a:br>
            <a:r>
              <a:rPr lang="en-US" sz="5400" dirty="0">
                <a:solidFill>
                  <a:srgbClr val="92D050"/>
                </a:solidFill>
                <a:latin typeface="Segoe Print" panose="02000600000000000000" pitchFamily="2" charset="0"/>
              </a:rPr>
              <a:t>Questions?</a:t>
            </a:r>
            <a:endParaRPr lang="en-US" sz="3600" dirty="0">
              <a:solidFill>
                <a:srgbClr val="92D050"/>
              </a:solidFill>
              <a:latin typeface="Segoe Print" panose="02000600000000000000" pitchFamily="2" charset="0"/>
            </a:endParaRPr>
          </a:p>
          <a:p>
            <a:pPr>
              <a:lnSpc>
                <a:spcPct val="87000"/>
              </a:lnSpc>
              <a:spcBef>
                <a:spcPct val="0"/>
              </a:spcBef>
              <a:defRPr/>
            </a:pPr>
            <a:r>
              <a:rPr lang="en-US" sz="2400" b="1" dirty="0">
                <a:solidFill>
                  <a:srgbClr val="92D050"/>
                </a:solidFill>
                <a:latin typeface="Arial" pitchFamily="34" charset="0"/>
                <a:cs typeface="Arial" pitchFamily="34" charset="0"/>
              </a:rPr>
              <a:t>jvodzak@geisinger.edu</a:t>
            </a:r>
          </a:p>
        </p:txBody>
      </p:sp>
      <p:pic>
        <p:nvPicPr>
          <p:cNvPr id="7" name="Picture 6"/>
          <p:cNvPicPr>
            <a:picLocks noChangeAspect="1"/>
          </p:cNvPicPr>
          <p:nvPr/>
        </p:nvPicPr>
        <p:blipFill>
          <a:blip r:embed="rId5" cstate="print"/>
          <a:stretch>
            <a:fillRect/>
          </a:stretch>
        </p:blipFill>
        <p:spPr>
          <a:xfrm>
            <a:off x="104033" y="20548"/>
            <a:ext cx="4939044" cy="2825393"/>
          </a:xfrm>
          <a:prstGeom prst="rect">
            <a:avLst/>
          </a:prstGeom>
        </p:spPr>
      </p:pic>
      <p:pic>
        <p:nvPicPr>
          <p:cNvPr id="8" name="Picture 7"/>
          <p:cNvPicPr>
            <a:picLocks noChangeAspect="1"/>
          </p:cNvPicPr>
          <p:nvPr/>
        </p:nvPicPr>
        <p:blipFill>
          <a:blip r:embed="rId6" cstate="print"/>
          <a:stretch>
            <a:fillRect/>
          </a:stretch>
        </p:blipFill>
        <p:spPr>
          <a:xfrm>
            <a:off x="5027485" y="20548"/>
            <a:ext cx="7060481" cy="2825496"/>
          </a:xfrm>
          <a:prstGeom prst="rect">
            <a:avLst/>
          </a:prstGeom>
        </p:spPr>
      </p:pic>
      <p:pic>
        <p:nvPicPr>
          <p:cNvPr id="10" name="Picture 9"/>
          <p:cNvPicPr>
            <a:picLocks noChangeAspect="1"/>
          </p:cNvPicPr>
          <p:nvPr/>
        </p:nvPicPr>
        <p:blipFill>
          <a:blip r:embed="rId7" cstate="print"/>
          <a:stretch>
            <a:fillRect/>
          </a:stretch>
        </p:blipFill>
        <p:spPr>
          <a:xfrm>
            <a:off x="9186120" y="2819400"/>
            <a:ext cx="2952922" cy="2293850"/>
          </a:xfrm>
          <a:prstGeom prst="rect">
            <a:avLst/>
          </a:prstGeom>
        </p:spPr>
      </p:pic>
      <p:sp>
        <p:nvSpPr>
          <p:cNvPr id="6" name="Rectangle 5"/>
          <p:cNvSpPr/>
          <p:nvPr/>
        </p:nvSpPr>
        <p:spPr>
          <a:xfrm>
            <a:off x="10279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grpSp>
        <p:nvGrpSpPr>
          <p:cNvPr id="20" name="Group 19"/>
          <p:cNvGrpSpPr/>
          <p:nvPr/>
        </p:nvGrpSpPr>
        <p:grpSpPr>
          <a:xfrm>
            <a:off x="76159" y="5089818"/>
            <a:ext cx="12062883" cy="1768182"/>
            <a:chOff x="0" y="5089818"/>
            <a:chExt cx="9144000" cy="1768182"/>
          </a:xfrm>
        </p:grpSpPr>
        <p:pic>
          <p:nvPicPr>
            <p:cNvPr id="11" name="Picture 10"/>
            <p:cNvPicPr>
              <a:picLocks/>
            </p:cNvPicPr>
            <p:nvPr/>
          </p:nvPicPr>
          <p:blipFill>
            <a:blip r:embed="rId8" cstate="print"/>
            <a:stretch>
              <a:fillRect/>
            </a:stretch>
          </p:blipFill>
          <p:spPr>
            <a:xfrm>
              <a:off x="24064" y="5089818"/>
              <a:ext cx="9098280" cy="1737360"/>
            </a:xfrm>
            <a:prstGeom prst="rect">
              <a:avLst/>
            </a:prstGeom>
          </p:spPr>
        </p:pic>
        <p:sp>
          <p:nvSpPr>
            <p:cNvPr id="16" name="Rectangle 15"/>
            <p:cNvSpPr/>
            <p:nvPr/>
          </p:nvSpPr>
          <p:spPr>
            <a:xfrm>
              <a:off x="0" y="5181600"/>
              <a:ext cx="4571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5400000">
              <a:off x="4537710" y="2251710"/>
              <a:ext cx="6858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9098281" y="5158740"/>
              <a:ext cx="4571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itle 3"/>
          <p:cNvSpPr txBox="1">
            <a:spLocks/>
          </p:cNvSpPr>
          <p:nvPr/>
        </p:nvSpPr>
        <p:spPr>
          <a:xfrm>
            <a:off x="5943600" y="2013673"/>
            <a:ext cx="4871256" cy="868363"/>
          </a:xfrm>
          <a:prstGeom prst="rect">
            <a:avLst/>
          </a:prstGeom>
          <a:noFill/>
          <a:ln>
            <a:noFill/>
          </a:ln>
        </p:spPr>
        <p:txBody>
          <a:bodyPr vert="horz" lIns="91440" tIns="45720" rIns="91440" bIns="45720" rtlCol="0" anchor="ctr">
            <a:noAutofit/>
            <a:scene3d>
              <a:camera prst="orthographicFront"/>
              <a:lightRig rig="soft" dir="t">
                <a:rot lat="0" lon="0" rev="17220000"/>
              </a:lightRig>
            </a:scene3d>
            <a:sp3d prstMaterial="softEdge"/>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7000"/>
              </a:lnSpc>
            </a:pPr>
            <a:r>
              <a:rPr lang="en-US" sz="5600" b="1" dirty="0">
                <a:solidFill>
                  <a:schemeClr val="bg1"/>
                </a:solidFill>
                <a:effectLst>
                  <a:outerShdw blurRad="38100" dist="38100" dir="2700000" algn="tl">
                    <a:srgbClr val="000000">
                      <a:alpha val="43137"/>
                    </a:srgbClr>
                  </a:outerShdw>
                </a:effectLst>
                <a:latin typeface="Copperplate Gothic Bold" panose="020E0705020206020404" pitchFamily="34" charset="0"/>
                <a:cs typeface="Arial" pitchFamily="34" charset="0"/>
              </a:rPr>
              <a:t>thank you</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BCFC29-114E-4938-A034-3191D23BE16A}"/>
              </a:ext>
            </a:extLst>
          </p:cNvPr>
          <p:cNvSpPr>
            <a:spLocks noGrp="1"/>
          </p:cNvSpPr>
          <p:nvPr>
            <p:ph type="body" sz="quarter" idx="14"/>
          </p:nvPr>
        </p:nvSpPr>
        <p:spPr>
          <a:xfrm>
            <a:off x="8534400" y="1143430"/>
            <a:ext cx="3124199" cy="4636911"/>
          </a:xfrm>
        </p:spPr>
        <p:txBody>
          <a:bodyPr>
            <a:normAutofit fontScale="92500" lnSpcReduction="10000"/>
          </a:bodyPr>
          <a:lstStyle/>
          <a:p>
            <a:r>
              <a:rPr lang="en-US" sz="3500" b="1" dirty="0">
                <a:effectLst>
                  <a:outerShdw blurRad="38100" dist="38100" dir="2700000" algn="tl">
                    <a:srgbClr val="000000">
                      <a:alpha val="43137"/>
                    </a:srgbClr>
                  </a:outerShdw>
                </a:effectLst>
              </a:rPr>
              <a:t>Pennsylvania</a:t>
            </a:r>
          </a:p>
          <a:p>
            <a:pPr marL="342900" indent="-342900">
              <a:buFont typeface="Wingdings" panose="05000000000000000000" pitchFamily="2" charset="2"/>
              <a:buChar char="ü"/>
            </a:pPr>
            <a:r>
              <a:rPr lang="en-US" sz="3200" b="1" dirty="0">
                <a:solidFill>
                  <a:srgbClr val="C198E0"/>
                </a:solidFill>
                <a:effectLst>
                  <a:outerShdw blurRad="38100" dist="38100" dir="2700000" algn="tl">
                    <a:srgbClr val="000000">
                      <a:alpha val="43137"/>
                    </a:srgbClr>
                  </a:outerShdw>
                </a:effectLst>
              </a:rPr>
              <a:t>Borrelia burgdorferi </a:t>
            </a:r>
            <a:r>
              <a:rPr lang="en-US" sz="3200" b="1" dirty="0">
                <a:effectLst>
                  <a:outerShdw blurRad="38100" dist="38100" dir="2700000" algn="tl">
                    <a:srgbClr val="000000">
                      <a:alpha val="43137"/>
                    </a:srgbClr>
                  </a:outerShdw>
                </a:effectLst>
              </a:rPr>
              <a:t>(very common)</a:t>
            </a:r>
          </a:p>
          <a:p>
            <a:pPr marL="342900" indent="-342900">
              <a:buFont typeface="Wingdings" panose="05000000000000000000" pitchFamily="2" charset="2"/>
              <a:buChar char="ü"/>
            </a:pPr>
            <a:endParaRPr lang="en-US" sz="3200" b="1" dirty="0">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en-US" b="1" dirty="0" err="1">
                <a:solidFill>
                  <a:schemeClr val="accent2"/>
                </a:solidFill>
                <a:effectLst>
                  <a:outerShdw blurRad="38100" dist="38100" dir="2700000" algn="tl">
                    <a:srgbClr val="000000">
                      <a:alpha val="43137"/>
                    </a:srgbClr>
                  </a:outerShdw>
                </a:effectLst>
              </a:rPr>
              <a:t>Anaplasma</a:t>
            </a:r>
            <a:r>
              <a:rPr lang="en-US" b="1" dirty="0">
                <a:effectLst>
                  <a:outerShdw blurRad="38100" dist="38100" dir="2700000" algn="tl">
                    <a:srgbClr val="000000">
                      <a:alpha val="43137"/>
                    </a:srgbClr>
                  </a:outerShdw>
                </a:effectLst>
              </a:rPr>
              <a:t> (increasing but still not that common)</a:t>
            </a:r>
          </a:p>
          <a:p>
            <a:pPr marL="342900" indent="-342900">
              <a:buFont typeface="Wingdings" panose="05000000000000000000" pitchFamily="2" charset="2"/>
              <a:buChar char="ü"/>
            </a:pPr>
            <a:endParaRPr lang="en-US" b="1" dirty="0">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en-US" sz="2000" b="1" dirty="0">
                <a:solidFill>
                  <a:srgbClr val="FFC000"/>
                </a:solidFill>
                <a:effectLst>
                  <a:outerShdw blurRad="38100" dist="38100" dir="2700000" algn="tl">
                    <a:srgbClr val="000000">
                      <a:alpha val="43137"/>
                    </a:srgbClr>
                  </a:outerShdw>
                </a:effectLst>
              </a:rPr>
              <a:t>Babesia</a:t>
            </a:r>
            <a:r>
              <a:rPr lang="en-US" sz="2000" b="1" dirty="0">
                <a:effectLst>
                  <a:outerShdw blurRad="38100" dist="38100" dir="2700000" algn="tl">
                    <a:srgbClr val="000000">
                      <a:alpha val="43137"/>
                    </a:srgbClr>
                  </a:outerShdw>
                </a:effectLst>
              </a:rPr>
              <a:t> (uncommon)</a:t>
            </a:r>
          </a:p>
          <a:p>
            <a:pPr marL="342900" indent="-342900">
              <a:buFont typeface="Wingdings" panose="05000000000000000000" pitchFamily="2" charset="2"/>
              <a:buChar char="ü"/>
            </a:pPr>
            <a:endParaRPr lang="en-US" sz="2000" b="1" dirty="0">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en-US" sz="1600" b="1" dirty="0">
                <a:effectLst>
                  <a:outerShdw blurRad="38100" dist="38100" dir="2700000" algn="tl">
                    <a:srgbClr val="000000">
                      <a:alpha val="43137"/>
                    </a:srgbClr>
                  </a:outerShdw>
                </a:effectLst>
              </a:rPr>
              <a:t>Powassan virus (rare)</a:t>
            </a:r>
          </a:p>
          <a:p>
            <a:pPr marL="342900" indent="-342900">
              <a:buFont typeface="Wingdings" panose="05000000000000000000" pitchFamily="2" charset="2"/>
              <a:buChar char="ü"/>
            </a:pPr>
            <a:endParaRPr lang="en-US"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FF46B8BD-6489-4DEC-B6CA-8DA7A5017546}"/>
              </a:ext>
            </a:extLst>
          </p:cNvPr>
          <p:cNvPicPr>
            <a:picLocks noChangeAspect="1"/>
          </p:cNvPicPr>
          <p:nvPr/>
        </p:nvPicPr>
        <p:blipFill>
          <a:blip r:embed="rId2"/>
          <a:stretch>
            <a:fillRect/>
          </a:stretch>
        </p:blipFill>
        <p:spPr>
          <a:xfrm>
            <a:off x="1981200" y="304800"/>
            <a:ext cx="6248400" cy="6314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0350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7ED392A-CFC0-47EB-A85B-101BFE09AD59}"/>
              </a:ext>
            </a:extLst>
          </p:cNvPr>
          <p:cNvGrpSpPr/>
          <p:nvPr/>
        </p:nvGrpSpPr>
        <p:grpSpPr>
          <a:xfrm>
            <a:off x="990600" y="671899"/>
            <a:ext cx="9880383" cy="5550228"/>
            <a:chOff x="5105400" y="914401"/>
            <a:chExt cx="6831802" cy="4004373"/>
          </a:xfrm>
        </p:grpSpPr>
        <p:pic>
          <p:nvPicPr>
            <p:cNvPr id="4" name="Picture 3">
              <a:extLst>
                <a:ext uri="{FF2B5EF4-FFF2-40B4-BE49-F238E27FC236}">
                  <a16:creationId xmlns:a16="http://schemas.microsoft.com/office/drawing/2014/main" id="{97EA5F6E-5738-4760-B817-1CA0BDBCA238}"/>
                </a:ext>
              </a:extLst>
            </p:cNvPr>
            <p:cNvPicPr>
              <a:picLocks noChangeAspect="1"/>
            </p:cNvPicPr>
            <p:nvPr/>
          </p:nvPicPr>
          <p:blipFill rotWithShape="1">
            <a:blip r:embed="rId2"/>
            <a:srcRect b="21283"/>
            <a:stretch/>
          </p:blipFill>
          <p:spPr>
            <a:xfrm>
              <a:off x="5105400" y="914401"/>
              <a:ext cx="6831802" cy="3505200"/>
            </a:xfrm>
            <a:prstGeom prst="rect">
              <a:avLst/>
            </a:prstGeom>
          </p:spPr>
        </p:pic>
        <p:sp>
          <p:nvSpPr>
            <p:cNvPr id="5" name="Rectangle 4">
              <a:extLst>
                <a:ext uri="{FF2B5EF4-FFF2-40B4-BE49-F238E27FC236}">
                  <a16:creationId xmlns:a16="http://schemas.microsoft.com/office/drawing/2014/main" id="{9FE83322-09E2-4198-93E5-98EB2F2C04F3}"/>
                </a:ext>
              </a:extLst>
            </p:cNvPr>
            <p:cNvSpPr/>
            <p:nvPr/>
          </p:nvSpPr>
          <p:spPr>
            <a:xfrm>
              <a:off x="5252810" y="4487887"/>
              <a:ext cx="325922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62626"/>
                  </a:solidFill>
                  <a:effectLst/>
                  <a:uLnTx/>
                  <a:uFillTx/>
                  <a:latin typeface="Calibri"/>
                  <a:ea typeface="+mn-ea"/>
                  <a:cs typeface="+mn-cs"/>
                  <a:hlinkClick r:id="rId3"/>
                </a:rPr>
                <a:t>https://www.cdc.gov/ticks/data-summary/index.html</a:t>
              </a:r>
              <a:endParaRPr kumimoji="0" lang="en-US" sz="1100" b="0" i="0" u="none" strike="noStrike" kern="1200" cap="none" spc="0" normalizeH="0" baseline="0" noProof="0" dirty="0">
                <a:ln>
                  <a:noFill/>
                </a:ln>
                <a:solidFill>
                  <a:srgbClr val="26262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62626"/>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51934D2C-CF95-42ED-90E7-C36EF81390B9}"/>
              </a:ext>
            </a:extLst>
          </p:cNvPr>
          <p:cNvPicPr>
            <a:picLocks noChangeAspect="1"/>
          </p:cNvPicPr>
          <p:nvPr/>
        </p:nvPicPr>
        <p:blipFill>
          <a:blip r:embed="rId4"/>
          <a:stretch>
            <a:fillRect/>
          </a:stretch>
        </p:blipFill>
        <p:spPr>
          <a:xfrm>
            <a:off x="1181180" y="180059"/>
            <a:ext cx="3692697" cy="524046"/>
          </a:xfrm>
          <a:prstGeom prst="rect">
            <a:avLst/>
          </a:prstGeom>
        </p:spPr>
      </p:pic>
    </p:spTree>
    <p:extLst>
      <p:ext uri="{BB962C8B-B14F-4D97-AF65-F5344CB8AC3E}">
        <p14:creationId xmlns:p14="http://schemas.microsoft.com/office/powerpoint/2010/main" val="2576434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9">
            <a:extLst>
              <a:ext uri="{FF2B5EF4-FFF2-40B4-BE49-F238E27FC236}">
                <a16:creationId xmlns:a16="http://schemas.microsoft.com/office/drawing/2014/main" id="{30A6DB8A-AB16-4E50-B22F-C09022006B3D}"/>
              </a:ext>
            </a:extLst>
          </p:cNvPr>
          <p:cNvGraphicFramePr>
            <a:graphicFrameLocks noGrp="1"/>
          </p:cNvGraphicFramePr>
          <p:nvPr>
            <p:extLst>
              <p:ext uri="{D42A27DB-BD31-4B8C-83A1-F6EECF244321}">
                <p14:modId xmlns:p14="http://schemas.microsoft.com/office/powerpoint/2010/main" val="49098427"/>
              </p:ext>
            </p:extLst>
          </p:nvPr>
        </p:nvGraphicFramePr>
        <p:xfrm>
          <a:off x="533400" y="3245361"/>
          <a:ext cx="4135582" cy="1036320"/>
        </p:xfrm>
        <a:graphic>
          <a:graphicData uri="http://schemas.openxmlformats.org/drawingml/2006/table">
            <a:tbl>
              <a:tblPr firstRow="1" bandRow="1">
                <a:tableStyleId>{6E25E649-3F16-4E02-A733-19D2CDBF48F0}</a:tableStyleId>
              </a:tblPr>
              <a:tblGrid>
                <a:gridCol w="1468432">
                  <a:extLst>
                    <a:ext uri="{9D8B030D-6E8A-4147-A177-3AD203B41FA5}">
                      <a16:colId xmlns:a16="http://schemas.microsoft.com/office/drawing/2014/main" val="399496907"/>
                    </a:ext>
                  </a:extLst>
                </a:gridCol>
                <a:gridCol w="1274768">
                  <a:extLst>
                    <a:ext uri="{9D8B030D-6E8A-4147-A177-3AD203B41FA5}">
                      <a16:colId xmlns:a16="http://schemas.microsoft.com/office/drawing/2014/main" val="363759977"/>
                    </a:ext>
                  </a:extLst>
                </a:gridCol>
                <a:gridCol w="1392382">
                  <a:extLst>
                    <a:ext uri="{9D8B030D-6E8A-4147-A177-3AD203B41FA5}">
                      <a16:colId xmlns:a16="http://schemas.microsoft.com/office/drawing/2014/main" val="1638799621"/>
                    </a:ext>
                  </a:extLst>
                </a:gridCol>
              </a:tblGrid>
              <a:tr h="274330">
                <a:tc gridSpan="3">
                  <a:txBody>
                    <a:bodyPr/>
                    <a:lstStyle/>
                    <a:p>
                      <a:r>
                        <a:rPr lang="en-US" sz="1600" dirty="0">
                          <a:effectLst>
                            <a:outerShdw blurRad="38100" dist="38100" dir="2700000" algn="tl">
                              <a:srgbClr val="000000">
                                <a:alpha val="43137"/>
                              </a:srgbClr>
                            </a:outerShdw>
                          </a:effectLst>
                        </a:rPr>
                        <a:t>Lyme Cases Reported, Pennsylvania - 2019</a:t>
                      </a:r>
                    </a:p>
                  </a:txBody>
                  <a:tcPr>
                    <a:solidFill>
                      <a:srgbClr val="7030A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6344450"/>
                  </a:ext>
                </a:extLst>
              </a:tr>
              <a:tr h="274330">
                <a:tc>
                  <a:txBody>
                    <a:bodyPr/>
                    <a:lstStyle/>
                    <a:p>
                      <a:r>
                        <a:rPr lang="en-US" sz="1400" dirty="0"/>
                        <a:t>Confirmed</a:t>
                      </a:r>
                    </a:p>
                  </a:txBody>
                  <a:tcPr/>
                </a:tc>
                <a:tc>
                  <a:txBody>
                    <a:bodyPr/>
                    <a:lstStyle/>
                    <a:p>
                      <a:r>
                        <a:rPr lang="en-US" sz="1400" dirty="0"/>
                        <a:t>Probable</a:t>
                      </a:r>
                    </a:p>
                  </a:txBody>
                  <a:tcPr/>
                </a:tc>
                <a:tc>
                  <a:txBody>
                    <a:bodyPr/>
                    <a:lstStyle/>
                    <a:p>
                      <a:r>
                        <a:rPr lang="en-US" sz="1600" b="1" dirty="0"/>
                        <a:t>Total</a:t>
                      </a:r>
                    </a:p>
                  </a:txBody>
                  <a:tcPr/>
                </a:tc>
                <a:extLst>
                  <a:ext uri="{0D108BD9-81ED-4DB2-BD59-A6C34878D82A}">
                    <a16:rowId xmlns:a16="http://schemas.microsoft.com/office/drawing/2014/main" val="2726258039"/>
                  </a:ext>
                </a:extLst>
              </a:tr>
              <a:tr h="299269">
                <a:tc>
                  <a:txBody>
                    <a:bodyPr/>
                    <a:lstStyle/>
                    <a:p>
                      <a:r>
                        <a:rPr lang="en-US" sz="1400" dirty="0"/>
                        <a:t>6,763</a:t>
                      </a:r>
                    </a:p>
                  </a:txBody>
                  <a:tcPr/>
                </a:tc>
                <a:tc>
                  <a:txBody>
                    <a:bodyPr/>
                    <a:lstStyle/>
                    <a:p>
                      <a:r>
                        <a:rPr lang="en-US" sz="1400" dirty="0"/>
                        <a:t>2,235</a:t>
                      </a:r>
                    </a:p>
                  </a:txBody>
                  <a:tcPr/>
                </a:tc>
                <a:tc>
                  <a:txBody>
                    <a:bodyPr/>
                    <a:lstStyle/>
                    <a:p>
                      <a:r>
                        <a:rPr lang="en-US" sz="1800" b="1" dirty="0"/>
                        <a:t>8,998</a:t>
                      </a:r>
                    </a:p>
                  </a:txBody>
                  <a:tcPr/>
                </a:tc>
                <a:extLst>
                  <a:ext uri="{0D108BD9-81ED-4DB2-BD59-A6C34878D82A}">
                    <a16:rowId xmlns:a16="http://schemas.microsoft.com/office/drawing/2014/main" val="2955602356"/>
                  </a:ext>
                </a:extLst>
              </a:tr>
            </a:tbl>
          </a:graphicData>
        </a:graphic>
      </p:graphicFrame>
      <p:sp>
        <p:nvSpPr>
          <p:cNvPr id="7" name="TextBox 6">
            <a:extLst>
              <a:ext uri="{FF2B5EF4-FFF2-40B4-BE49-F238E27FC236}">
                <a16:creationId xmlns:a16="http://schemas.microsoft.com/office/drawing/2014/main" id="{39AE798B-922D-4979-B128-E701F9FB7B38}"/>
              </a:ext>
            </a:extLst>
          </p:cNvPr>
          <p:cNvSpPr txBox="1"/>
          <p:nvPr/>
        </p:nvSpPr>
        <p:spPr>
          <a:xfrm>
            <a:off x="1126836" y="2344657"/>
            <a:ext cx="4572000" cy="338554"/>
          </a:xfrm>
          <a:prstGeom prst="rect">
            <a:avLst/>
          </a:prstGeom>
          <a:noFill/>
        </p:spPr>
        <p:txBody>
          <a:bodyPr wrap="square" rtlCol="0">
            <a:spAutoFit/>
          </a:bodyPr>
          <a:lstStyle/>
          <a:p>
            <a:r>
              <a:rPr lang="en-US" sz="1600" dirty="0"/>
              <a:t>Annual US rate = Cases/100,000 population</a:t>
            </a:r>
            <a:endParaRPr lang="en-US" sz="1600" b="1" u="sng" dirty="0"/>
          </a:p>
        </p:txBody>
      </p:sp>
      <p:sp>
        <p:nvSpPr>
          <p:cNvPr id="8" name="TextBox 7">
            <a:extLst>
              <a:ext uri="{FF2B5EF4-FFF2-40B4-BE49-F238E27FC236}">
                <a16:creationId xmlns:a16="http://schemas.microsoft.com/office/drawing/2014/main" id="{3D21A58E-5B2E-42C0-9938-6C98AB41EB03}"/>
              </a:ext>
            </a:extLst>
          </p:cNvPr>
          <p:cNvSpPr txBox="1"/>
          <p:nvPr/>
        </p:nvSpPr>
        <p:spPr>
          <a:xfrm>
            <a:off x="6493166" y="381000"/>
            <a:ext cx="4953000" cy="461665"/>
          </a:xfrm>
          <a:prstGeom prst="rect">
            <a:avLst/>
          </a:prstGeom>
          <a:noFill/>
        </p:spPr>
        <p:txBody>
          <a:bodyPr wrap="square" rtlCol="0">
            <a:spAutoFit/>
          </a:bodyPr>
          <a:lstStyle/>
          <a:p>
            <a:r>
              <a:rPr lang="en-US" sz="2400" b="1" dirty="0"/>
              <a:t>To give you an idea for comparison…</a:t>
            </a:r>
          </a:p>
        </p:txBody>
      </p:sp>
      <p:graphicFrame>
        <p:nvGraphicFramePr>
          <p:cNvPr id="9" name="Table 9">
            <a:extLst>
              <a:ext uri="{FF2B5EF4-FFF2-40B4-BE49-F238E27FC236}">
                <a16:creationId xmlns:a16="http://schemas.microsoft.com/office/drawing/2014/main" id="{FECC1295-8879-4BD7-8936-16CFCB7FDB78}"/>
              </a:ext>
            </a:extLst>
          </p:cNvPr>
          <p:cNvGraphicFramePr>
            <a:graphicFrameLocks noGrp="1"/>
          </p:cNvGraphicFramePr>
          <p:nvPr>
            <p:extLst>
              <p:ext uri="{D42A27DB-BD31-4B8C-83A1-F6EECF244321}">
                <p14:modId xmlns:p14="http://schemas.microsoft.com/office/powerpoint/2010/main" val="4004962184"/>
              </p:ext>
            </p:extLst>
          </p:nvPr>
        </p:nvGraphicFramePr>
        <p:xfrm>
          <a:off x="533400" y="533400"/>
          <a:ext cx="5181600" cy="1158240"/>
        </p:xfrm>
        <a:graphic>
          <a:graphicData uri="http://schemas.openxmlformats.org/drawingml/2006/table">
            <a:tbl>
              <a:tblPr firstRow="1" bandRow="1">
                <a:tableStyleId>{EB344D84-9AFB-497E-A393-DC336BA19D2E}</a:tableStyleId>
              </a:tblPr>
              <a:tblGrid>
                <a:gridCol w="1524000">
                  <a:extLst>
                    <a:ext uri="{9D8B030D-6E8A-4147-A177-3AD203B41FA5}">
                      <a16:colId xmlns:a16="http://schemas.microsoft.com/office/drawing/2014/main" val="399496907"/>
                    </a:ext>
                  </a:extLst>
                </a:gridCol>
                <a:gridCol w="1905000">
                  <a:extLst>
                    <a:ext uri="{9D8B030D-6E8A-4147-A177-3AD203B41FA5}">
                      <a16:colId xmlns:a16="http://schemas.microsoft.com/office/drawing/2014/main" val="363759977"/>
                    </a:ext>
                  </a:extLst>
                </a:gridCol>
                <a:gridCol w="1752600">
                  <a:extLst>
                    <a:ext uri="{9D8B030D-6E8A-4147-A177-3AD203B41FA5}">
                      <a16:colId xmlns:a16="http://schemas.microsoft.com/office/drawing/2014/main" val="1638799621"/>
                    </a:ext>
                  </a:extLst>
                </a:gridCol>
              </a:tblGrid>
              <a:tr h="266816">
                <a:tc gridSpan="3">
                  <a:txBody>
                    <a:bodyPr/>
                    <a:lstStyle/>
                    <a:p>
                      <a:r>
                        <a:rPr lang="en-US" sz="2000" dirty="0">
                          <a:effectLst>
                            <a:outerShdw blurRad="38100" dist="38100" dir="2700000" algn="tl">
                              <a:srgbClr val="000000">
                                <a:alpha val="43137"/>
                              </a:srgbClr>
                            </a:outerShdw>
                          </a:effectLst>
                        </a:rPr>
                        <a:t>Total Disease Cases Reported in U.S. - 2019</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6344450"/>
                  </a:ext>
                </a:extLst>
              </a:tr>
              <a:tr h="266816">
                <a:tc>
                  <a:txBody>
                    <a:bodyPr/>
                    <a:lstStyle/>
                    <a:p>
                      <a:r>
                        <a:rPr lang="en-US" sz="2000" b="1" dirty="0">
                          <a:solidFill>
                            <a:srgbClr val="7030A0"/>
                          </a:solidFill>
                        </a:rPr>
                        <a:t>Lyme </a:t>
                      </a:r>
                    </a:p>
                  </a:txBody>
                  <a:tcPr/>
                </a:tc>
                <a:tc>
                  <a:txBody>
                    <a:bodyPr/>
                    <a:lstStyle/>
                    <a:p>
                      <a:r>
                        <a:rPr lang="en-US" sz="2000" b="1" dirty="0">
                          <a:solidFill>
                            <a:schemeClr val="accent2">
                              <a:lumMod val="50000"/>
                            </a:schemeClr>
                          </a:solidFill>
                        </a:rPr>
                        <a:t>Anaplasmosis</a:t>
                      </a:r>
                    </a:p>
                  </a:txBody>
                  <a:tcPr/>
                </a:tc>
                <a:tc>
                  <a:txBody>
                    <a:bodyPr/>
                    <a:lstStyle/>
                    <a:p>
                      <a:r>
                        <a:rPr lang="en-US" sz="2000" b="1" dirty="0">
                          <a:solidFill>
                            <a:schemeClr val="accent6">
                              <a:lumMod val="75000"/>
                            </a:schemeClr>
                          </a:solidFill>
                        </a:rPr>
                        <a:t>Babesiosis</a:t>
                      </a:r>
                    </a:p>
                  </a:txBody>
                  <a:tcPr/>
                </a:tc>
                <a:extLst>
                  <a:ext uri="{0D108BD9-81ED-4DB2-BD59-A6C34878D82A}">
                    <a16:rowId xmlns:a16="http://schemas.microsoft.com/office/drawing/2014/main" val="2726258039"/>
                  </a:ext>
                </a:extLst>
              </a:tr>
              <a:tr h="289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34,945</a:t>
                      </a:r>
                    </a:p>
                  </a:txBody>
                  <a:tcPr/>
                </a:tc>
                <a:tc>
                  <a:txBody>
                    <a:bodyPr/>
                    <a:lstStyle/>
                    <a:p>
                      <a:r>
                        <a:rPr lang="en-US" sz="1800" b="1" dirty="0"/>
                        <a:t>5,655</a:t>
                      </a:r>
                    </a:p>
                  </a:txBody>
                  <a:tcPr/>
                </a:tc>
                <a:tc>
                  <a:txBody>
                    <a:bodyPr/>
                    <a:lstStyle/>
                    <a:p>
                      <a:r>
                        <a:rPr lang="en-US" sz="1800" b="1" dirty="0"/>
                        <a:t>2,420</a:t>
                      </a:r>
                    </a:p>
                  </a:txBody>
                  <a:tcPr/>
                </a:tc>
                <a:extLst>
                  <a:ext uri="{0D108BD9-81ED-4DB2-BD59-A6C34878D82A}">
                    <a16:rowId xmlns:a16="http://schemas.microsoft.com/office/drawing/2014/main" val="2955602356"/>
                  </a:ext>
                </a:extLst>
              </a:tr>
            </a:tbl>
          </a:graphicData>
        </a:graphic>
      </p:graphicFrame>
      <p:graphicFrame>
        <p:nvGraphicFramePr>
          <p:cNvPr id="10" name="Table 10">
            <a:extLst>
              <a:ext uri="{FF2B5EF4-FFF2-40B4-BE49-F238E27FC236}">
                <a16:creationId xmlns:a16="http://schemas.microsoft.com/office/drawing/2014/main" id="{614530DB-3E33-40FE-A828-E020FCDE65F0}"/>
              </a:ext>
            </a:extLst>
          </p:cNvPr>
          <p:cNvGraphicFramePr>
            <a:graphicFrameLocks noGrp="1"/>
          </p:cNvGraphicFramePr>
          <p:nvPr>
            <p:extLst>
              <p:ext uri="{D42A27DB-BD31-4B8C-83A1-F6EECF244321}">
                <p14:modId xmlns:p14="http://schemas.microsoft.com/office/powerpoint/2010/main" val="2667422399"/>
              </p:ext>
            </p:extLst>
          </p:nvPr>
        </p:nvGraphicFramePr>
        <p:xfrm>
          <a:off x="6606310" y="915658"/>
          <a:ext cx="4747490" cy="4494540"/>
        </p:xfrm>
        <a:graphic>
          <a:graphicData uri="http://schemas.openxmlformats.org/drawingml/2006/table">
            <a:tbl>
              <a:tblPr firstRow="1" bandRow="1">
                <a:tableStyleId>{7DF18680-E054-41AD-8BC1-D1AEF772440D}</a:tableStyleId>
              </a:tblPr>
              <a:tblGrid>
                <a:gridCol w="3309870">
                  <a:extLst>
                    <a:ext uri="{9D8B030D-6E8A-4147-A177-3AD203B41FA5}">
                      <a16:colId xmlns:a16="http://schemas.microsoft.com/office/drawing/2014/main" val="1104029170"/>
                    </a:ext>
                  </a:extLst>
                </a:gridCol>
                <a:gridCol w="1437620">
                  <a:extLst>
                    <a:ext uri="{9D8B030D-6E8A-4147-A177-3AD203B41FA5}">
                      <a16:colId xmlns:a16="http://schemas.microsoft.com/office/drawing/2014/main" val="1795720694"/>
                    </a:ext>
                  </a:extLst>
                </a:gridCol>
              </a:tblGrid>
              <a:tr h="449454">
                <a:tc>
                  <a:txBody>
                    <a:bodyPr/>
                    <a:lstStyle/>
                    <a:p>
                      <a:r>
                        <a:rPr lang="en-US" dirty="0"/>
                        <a:t>Reported Cases in U.S. in 2019</a:t>
                      </a:r>
                    </a:p>
                  </a:txBody>
                  <a:tcPr anchor="ctr"/>
                </a:tc>
                <a:tc>
                  <a:txBody>
                    <a:bodyPr/>
                    <a:lstStyle/>
                    <a:p>
                      <a:r>
                        <a:rPr lang="en-US" dirty="0"/>
                        <a:t>Case Rate</a:t>
                      </a:r>
                    </a:p>
                  </a:txBody>
                  <a:tcPr anchor="ctr"/>
                </a:tc>
                <a:extLst>
                  <a:ext uri="{0D108BD9-81ED-4DB2-BD59-A6C34878D82A}">
                    <a16:rowId xmlns:a16="http://schemas.microsoft.com/office/drawing/2014/main" val="1322394361"/>
                  </a:ext>
                </a:extLst>
              </a:tr>
              <a:tr h="449454">
                <a:tc>
                  <a:txBody>
                    <a:bodyPr/>
                    <a:lstStyle/>
                    <a:p>
                      <a:r>
                        <a:rPr lang="en-US" sz="1800" b="1" i="1" dirty="0"/>
                        <a:t>Chlamydia trachomatis </a:t>
                      </a:r>
                      <a:r>
                        <a:rPr lang="en-US" sz="1600" b="0" i="0" dirty="0"/>
                        <a:t>infection</a:t>
                      </a:r>
                      <a:endParaRPr lang="en-US" b="0" i="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C00000"/>
                          </a:solidFill>
                        </a:rPr>
                        <a:t>= 551.0</a:t>
                      </a:r>
                    </a:p>
                  </a:txBody>
                  <a:tcPr anchor="ctr"/>
                </a:tc>
                <a:extLst>
                  <a:ext uri="{0D108BD9-81ED-4DB2-BD59-A6C34878D82A}">
                    <a16:rowId xmlns:a16="http://schemas.microsoft.com/office/drawing/2014/main" val="4279812352"/>
                  </a:ext>
                </a:extLst>
              </a:tr>
              <a:tr h="449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Gonorrhea</a:t>
                      </a:r>
                    </a:p>
                  </a:txBody>
                  <a:tcPr anchor="ctr"/>
                </a:tc>
                <a:tc>
                  <a:txBody>
                    <a:bodyPr/>
                    <a:lstStyle/>
                    <a:p>
                      <a:r>
                        <a:rPr lang="en-US" b="1" dirty="0">
                          <a:solidFill>
                            <a:srgbClr val="C00000"/>
                          </a:solidFill>
                        </a:rPr>
                        <a:t>= 187.8</a:t>
                      </a:r>
                    </a:p>
                  </a:txBody>
                  <a:tcPr anchor="ctr"/>
                </a:tc>
                <a:extLst>
                  <a:ext uri="{0D108BD9-81ED-4DB2-BD59-A6C34878D82A}">
                    <a16:rowId xmlns:a16="http://schemas.microsoft.com/office/drawing/2014/main" val="2539639812"/>
                  </a:ext>
                </a:extLst>
              </a:tr>
              <a:tr h="449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Syphilis </a:t>
                      </a:r>
                      <a:r>
                        <a:rPr lang="en-US" sz="1600" b="0" i="1" dirty="0"/>
                        <a:t>(total, all stages)</a:t>
                      </a:r>
                      <a:endParaRPr lang="en-US" sz="1800" b="0" i="1" dirty="0"/>
                    </a:p>
                  </a:txBody>
                  <a:tcPr anchor="ctr"/>
                </a:tc>
                <a:tc>
                  <a:txBody>
                    <a:bodyPr/>
                    <a:lstStyle/>
                    <a:p>
                      <a:r>
                        <a:rPr lang="en-US" sz="1800" b="1" dirty="0">
                          <a:solidFill>
                            <a:srgbClr val="C00000"/>
                          </a:solidFill>
                        </a:rPr>
                        <a:t>= 39.55</a:t>
                      </a:r>
                      <a:endParaRPr lang="en-US" dirty="0">
                        <a:solidFill>
                          <a:srgbClr val="C00000"/>
                        </a:solidFill>
                      </a:endParaRPr>
                    </a:p>
                  </a:txBody>
                  <a:tcPr anchor="ctr"/>
                </a:tc>
                <a:extLst>
                  <a:ext uri="{0D108BD9-81ED-4DB2-BD59-A6C34878D82A}">
                    <a16:rowId xmlns:a16="http://schemas.microsoft.com/office/drawing/2014/main" val="3874113195"/>
                  </a:ext>
                </a:extLst>
              </a:tr>
              <a:tr h="449454">
                <a:tc>
                  <a:txBody>
                    <a:bodyPr/>
                    <a:lstStyle/>
                    <a:p>
                      <a:r>
                        <a:rPr lang="en-US" sz="1800" b="1" dirty="0"/>
                        <a:t>Campylobacteriosis</a:t>
                      </a: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C00000"/>
                          </a:solidFill>
                        </a:rPr>
                        <a:t>= 21.8</a:t>
                      </a:r>
                    </a:p>
                  </a:txBody>
                  <a:tcPr anchor="ctr"/>
                </a:tc>
                <a:extLst>
                  <a:ext uri="{0D108BD9-81ED-4DB2-BD59-A6C34878D82A}">
                    <a16:rowId xmlns:a16="http://schemas.microsoft.com/office/drawing/2014/main" val="4167665860"/>
                  </a:ext>
                </a:extLst>
              </a:tr>
              <a:tr h="449454">
                <a:tc>
                  <a:txBody>
                    <a:bodyPr/>
                    <a:lstStyle/>
                    <a:p>
                      <a:r>
                        <a:rPr lang="en-US" sz="1800" b="1" dirty="0"/>
                        <a:t>Salmonellosis</a:t>
                      </a: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C00000"/>
                          </a:solidFill>
                        </a:rPr>
                        <a:t>= 17.8</a:t>
                      </a:r>
                    </a:p>
                  </a:txBody>
                  <a:tcPr anchor="ctr"/>
                </a:tc>
                <a:extLst>
                  <a:ext uri="{0D108BD9-81ED-4DB2-BD59-A6C34878D82A}">
                    <a16:rowId xmlns:a16="http://schemas.microsoft.com/office/drawing/2014/main" val="3064654673"/>
                  </a:ext>
                </a:extLst>
              </a:tr>
              <a:tr h="449454">
                <a:tc>
                  <a:txBody>
                    <a:bodyPr/>
                    <a:lstStyle/>
                    <a:p>
                      <a:r>
                        <a:rPr lang="en-US" sz="1800" b="1" dirty="0"/>
                        <a:t>Shigellosis</a:t>
                      </a: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 5.7</a:t>
                      </a:r>
                    </a:p>
                  </a:txBody>
                  <a:tcPr anchor="ctr"/>
                </a:tc>
                <a:extLst>
                  <a:ext uri="{0D108BD9-81ED-4DB2-BD59-A6C34878D82A}">
                    <a16:rowId xmlns:a16="http://schemas.microsoft.com/office/drawing/2014/main" val="565792492"/>
                  </a:ext>
                </a:extLst>
              </a:tr>
              <a:tr h="449454">
                <a:tc>
                  <a:txBody>
                    <a:bodyPr/>
                    <a:lstStyle/>
                    <a:p>
                      <a:r>
                        <a:rPr lang="en-US" sz="1800" b="1" dirty="0"/>
                        <a:t>Tuberculosis</a:t>
                      </a:r>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 2.7</a:t>
                      </a:r>
                    </a:p>
                  </a:txBody>
                  <a:tcPr anchor="ctr"/>
                </a:tc>
                <a:extLst>
                  <a:ext uri="{0D108BD9-81ED-4DB2-BD59-A6C34878D82A}">
                    <a16:rowId xmlns:a16="http://schemas.microsoft.com/office/drawing/2014/main" val="3943156539"/>
                  </a:ext>
                </a:extLst>
              </a:tr>
              <a:tr h="449454">
                <a:tc>
                  <a:txBody>
                    <a:bodyPr/>
                    <a:lstStyle/>
                    <a:p>
                      <a:r>
                        <a:rPr lang="en-US" b="1" dirty="0"/>
                        <a:t>Vibriosis</a:t>
                      </a:r>
                    </a:p>
                  </a:txBody>
                  <a:tcPr anchor="ctr"/>
                </a:tc>
                <a:tc>
                  <a:txBody>
                    <a:bodyPr/>
                    <a:lstStyle/>
                    <a:p>
                      <a:r>
                        <a:rPr lang="en-US" b="1" dirty="0"/>
                        <a:t>= 0.9</a:t>
                      </a:r>
                    </a:p>
                  </a:txBody>
                  <a:tcPr anchor="ctr"/>
                </a:tc>
                <a:extLst>
                  <a:ext uri="{0D108BD9-81ED-4DB2-BD59-A6C34878D82A}">
                    <a16:rowId xmlns:a16="http://schemas.microsoft.com/office/drawing/2014/main" val="1565898027"/>
                  </a:ext>
                </a:extLst>
              </a:tr>
              <a:tr h="449454">
                <a:tc>
                  <a:txBody>
                    <a:bodyPr/>
                    <a:lstStyle/>
                    <a:p>
                      <a:r>
                        <a:rPr lang="en-US" sz="1800" b="1" dirty="0"/>
                        <a:t>Tetanus</a:t>
                      </a:r>
                      <a:endParaRPr lang="en-US" dirty="0"/>
                    </a:p>
                  </a:txBody>
                  <a:tcPr anchor="ctr"/>
                </a:tc>
                <a:tc>
                  <a:txBody>
                    <a:bodyPr/>
                    <a:lstStyle/>
                    <a:p>
                      <a:r>
                        <a:rPr lang="en-US" b="1" dirty="0"/>
                        <a:t>= 0.01</a:t>
                      </a:r>
                    </a:p>
                  </a:txBody>
                  <a:tcPr anchor="ctr"/>
                </a:tc>
                <a:extLst>
                  <a:ext uri="{0D108BD9-81ED-4DB2-BD59-A6C34878D82A}">
                    <a16:rowId xmlns:a16="http://schemas.microsoft.com/office/drawing/2014/main" val="3643214775"/>
                  </a:ext>
                </a:extLst>
              </a:tr>
            </a:tbl>
          </a:graphicData>
        </a:graphic>
      </p:graphicFrame>
      <p:graphicFrame>
        <p:nvGraphicFramePr>
          <p:cNvPr id="13" name="Table 13">
            <a:extLst>
              <a:ext uri="{FF2B5EF4-FFF2-40B4-BE49-F238E27FC236}">
                <a16:creationId xmlns:a16="http://schemas.microsoft.com/office/drawing/2014/main" id="{67CA3D5E-5756-4FD9-A2A0-10791773C731}"/>
              </a:ext>
            </a:extLst>
          </p:cNvPr>
          <p:cNvGraphicFramePr>
            <a:graphicFrameLocks noGrp="1"/>
          </p:cNvGraphicFramePr>
          <p:nvPr>
            <p:extLst>
              <p:ext uri="{D42A27DB-BD31-4B8C-83A1-F6EECF244321}">
                <p14:modId xmlns:p14="http://schemas.microsoft.com/office/powerpoint/2010/main" val="4247835587"/>
              </p:ext>
            </p:extLst>
          </p:nvPr>
        </p:nvGraphicFramePr>
        <p:xfrm>
          <a:off x="538017" y="1850095"/>
          <a:ext cx="5160819" cy="494562"/>
        </p:xfrm>
        <a:graphic>
          <a:graphicData uri="http://schemas.openxmlformats.org/drawingml/2006/table">
            <a:tbl>
              <a:tblPr firstRow="1" bandRow="1">
                <a:tableStyleId>{5940675A-B579-460E-94D1-54222C63F5DA}</a:tableStyleId>
              </a:tblPr>
              <a:tblGrid>
                <a:gridCol w="1595583">
                  <a:extLst>
                    <a:ext uri="{9D8B030D-6E8A-4147-A177-3AD203B41FA5}">
                      <a16:colId xmlns:a16="http://schemas.microsoft.com/office/drawing/2014/main" val="2544232779"/>
                    </a:ext>
                  </a:extLst>
                </a:gridCol>
                <a:gridCol w="1828800">
                  <a:extLst>
                    <a:ext uri="{9D8B030D-6E8A-4147-A177-3AD203B41FA5}">
                      <a16:colId xmlns:a16="http://schemas.microsoft.com/office/drawing/2014/main" val="1972956406"/>
                    </a:ext>
                  </a:extLst>
                </a:gridCol>
                <a:gridCol w="1736436">
                  <a:extLst>
                    <a:ext uri="{9D8B030D-6E8A-4147-A177-3AD203B41FA5}">
                      <a16:colId xmlns:a16="http://schemas.microsoft.com/office/drawing/2014/main" val="1680842635"/>
                    </a:ext>
                  </a:extLst>
                </a:gridCol>
              </a:tblGrid>
              <a:tr h="494562">
                <a:tc>
                  <a:txBody>
                    <a:bodyPr/>
                    <a:lstStyle/>
                    <a:p>
                      <a:r>
                        <a:rPr lang="en-US" b="1" dirty="0"/>
                        <a:t>= 10.7</a:t>
                      </a:r>
                    </a:p>
                  </a:txBody>
                  <a:tcPr anchor="ctr"/>
                </a:tc>
                <a:tc>
                  <a:txBody>
                    <a:bodyPr/>
                    <a:lstStyle/>
                    <a:p>
                      <a:r>
                        <a:rPr lang="en-US" b="1" dirty="0"/>
                        <a:t>= 1.8</a:t>
                      </a:r>
                    </a:p>
                  </a:txBody>
                  <a:tcPr anchor="ctr"/>
                </a:tc>
                <a:tc>
                  <a:txBody>
                    <a:bodyPr/>
                    <a:lstStyle/>
                    <a:p>
                      <a:r>
                        <a:rPr lang="en-US" b="1" dirty="0"/>
                        <a:t>= 0.9</a:t>
                      </a:r>
                    </a:p>
                  </a:txBody>
                  <a:tcPr anchor="ctr"/>
                </a:tc>
                <a:extLst>
                  <a:ext uri="{0D108BD9-81ED-4DB2-BD59-A6C34878D82A}">
                    <a16:rowId xmlns:a16="http://schemas.microsoft.com/office/drawing/2014/main" val="3314504635"/>
                  </a:ext>
                </a:extLst>
              </a:tr>
            </a:tbl>
          </a:graphicData>
        </a:graphic>
      </p:graphicFrame>
      <p:sp>
        <p:nvSpPr>
          <p:cNvPr id="14" name="TextBox 13">
            <a:extLst>
              <a:ext uri="{FF2B5EF4-FFF2-40B4-BE49-F238E27FC236}">
                <a16:creationId xmlns:a16="http://schemas.microsoft.com/office/drawing/2014/main" id="{D3C5D694-749F-46CB-84A2-BCCCA7848EE9}"/>
              </a:ext>
            </a:extLst>
          </p:cNvPr>
          <p:cNvSpPr txBox="1"/>
          <p:nvPr/>
        </p:nvSpPr>
        <p:spPr>
          <a:xfrm>
            <a:off x="6553200" y="5410200"/>
            <a:ext cx="4572000" cy="338554"/>
          </a:xfrm>
          <a:prstGeom prst="rect">
            <a:avLst/>
          </a:prstGeom>
          <a:noFill/>
        </p:spPr>
        <p:txBody>
          <a:bodyPr wrap="square" rtlCol="0">
            <a:spAutoFit/>
          </a:bodyPr>
          <a:lstStyle/>
          <a:p>
            <a:r>
              <a:rPr lang="en-US" sz="1600" dirty="0"/>
              <a:t>Annual US rate = Cases/100,000 population</a:t>
            </a:r>
            <a:endParaRPr lang="en-US" sz="1600" b="1" u="sng" dirty="0"/>
          </a:p>
        </p:txBody>
      </p:sp>
      <p:sp>
        <p:nvSpPr>
          <p:cNvPr id="15" name="Rectangle 14">
            <a:extLst>
              <a:ext uri="{FF2B5EF4-FFF2-40B4-BE49-F238E27FC236}">
                <a16:creationId xmlns:a16="http://schemas.microsoft.com/office/drawing/2014/main" id="{DA449FDB-1FF7-4D83-8216-EBF6E0C29790}"/>
              </a:ext>
            </a:extLst>
          </p:cNvPr>
          <p:cNvSpPr/>
          <p:nvPr/>
        </p:nvSpPr>
        <p:spPr>
          <a:xfrm>
            <a:off x="533400" y="5321069"/>
            <a:ext cx="5927435" cy="523220"/>
          </a:xfrm>
          <a:prstGeom prst="rect">
            <a:avLst/>
          </a:prstGeom>
        </p:spPr>
        <p:txBody>
          <a:bodyPr wrap="square">
            <a:spAutoFit/>
          </a:bodyPr>
          <a:lstStyle/>
          <a:p>
            <a:r>
              <a:rPr lang="en-US" sz="1400" dirty="0">
                <a:hlinkClick r:id="rId2"/>
              </a:rPr>
              <a:t>https://wonder.cdc.gov/nndss/static/2019/annual/2019-table1.html</a:t>
            </a:r>
            <a:endParaRPr lang="en-US" sz="1400" dirty="0"/>
          </a:p>
          <a:p>
            <a:endParaRPr lang="en-US" sz="1400" dirty="0"/>
          </a:p>
        </p:txBody>
      </p:sp>
      <p:pic>
        <p:nvPicPr>
          <p:cNvPr id="16" name="Picture 15">
            <a:extLst>
              <a:ext uri="{FF2B5EF4-FFF2-40B4-BE49-F238E27FC236}">
                <a16:creationId xmlns:a16="http://schemas.microsoft.com/office/drawing/2014/main" id="{2C19B5FC-90E8-4C13-9C98-0863EE0D06DE}"/>
              </a:ext>
            </a:extLst>
          </p:cNvPr>
          <p:cNvPicPr>
            <a:picLocks noChangeAspect="1"/>
          </p:cNvPicPr>
          <p:nvPr/>
        </p:nvPicPr>
        <p:blipFill>
          <a:blip r:embed="rId3"/>
          <a:stretch>
            <a:fillRect/>
          </a:stretch>
        </p:blipFill>
        <p:spPr>
          <a:xfrm>
            <a:off x="533400" y="4867679"/>
            <a:ext cx="3692697" cy="524046"/>
          </a:xfrm>
          <a:prstGeom prst="rect">
            <a:avLst/>
          </a:prstGeom>
        </p:spPr>
      </p:pic>
    </p:spTree>
    <p:extLst>
      <p:ext uri="{BB962C8B-B14F-4D97-AF65-F5344CB8AC3E}">
        <p14:creationId xmlns:p14="http://schemas.microsoft.com/office/powerpoint/2010/main" val="215556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931" y="-46036"/>
            <a:ext cx="7265776" cy="838200"/>
          </a:xfrm>
        </p:spPr>
        <p:txBody>
          <a:bodyPr>
            <a:normAutofit/>
          </a:bodyPr>
          <a:lstStyle/>
          <a:p>
            <a:r>
              <a:rPr lang="en-US" sz="3600" b="1" dirty="0" err="1">
                <a:effectLst>
                  <a:outerShdw blurRad="38100" dist="38100" dir="2700000" algn="tl">
                    <a:srgbClr val="000000">
                      <a:alpha val="43137"/>
                    </a:srgbClr>
                  </a:outerShdw>
                </a:effectLst>
              </a:rPr>
              <a:t>Anaplasma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Ehrlichia</a:t>
            </a:r>
            <a:r>
              <a:rPr lang="en-US" sz="3600" b="1" dirty="0">
                <a:effectLst>
                  <a:outerShdw blurRad="38100" dist="38100" dir="2700000" algn="tl">
                    <a:srgbClr val="000000">
                      <a:alpha val="43137"/>
                    </a:srgbClr>
                  </a:outerShdw>
                </a:effectLst>
              </a:rPr>
              <a:t> and </a:t>
            </a:r>
            <a:r>
              <a:rPr lang="en-US" sz="3600" b="1" dirty="0" err="1">
                <a:effectLst>
                  <a:outerShdw blurRad="38100" dist="38100" dir="2700000" algn="tl">
                    <a:srgbClr val="000000">
                      <a:alpha val="43137"/>
                    </a:srgbClr>
                  </a:outerShdw>
                </a:effectLst>
              </a:rPr>
              <a:t>Babesia</a:t>
            </a:r>
            <a:endParaRPr lang="en-US" sz="3600" b="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247A9903-489D-4FFA-849C-73F7563C7D51}"/>
              </a:ext>
            </a:extLst>
          </p:cNvPr>
          <p:cNvPicPr>
            <a:picLocks noChangeAspect="1"/>
          </p:cNvPicPr>
          <p:nvPr/>
        </p:nvPicPr>
        <p:blipFill>
          <a:blip r:embed="rId2"/>
          <a:stretch>
            <a:fillRect/>
          </a:stretch>
        </p:blipFill>
        <p:spPr>
          <a:xfrm>
            <a:off x="368313" y="1191045"/>
            <a:ext cx="8547087" cy="1120978"/>
          </a:xfrm>
          <a:prstGeom prst="rect">
            <a:avLst/>
          </a:prstGeom>
        </p:spPr>
      </p:pic>
      <p:pic>
        <p:nvPicPr>
          <p:cNvPr id="7" name="Picture 6">
            <a:extLst>
              <a:ext uri="{FF2B5EF4-FFF2-40B4-BE49-F238E27FC236}">
                <a16:creationId xmlns:a16="http://schemas.microsoft.com/office/drawing/2014/main" id="{9E625EC8-6410-483C-8E89-23A1E6045BA5}"/>
              </a:ext>
            </a:extLst>
          </p:cNvPr>
          <p:cNvPicPr>
            <a:picLocks noChangeAspect="1"/>
          </p:cNvPicPr>
          <p:nvPr/>
        </p:nvPicPr>
        <p:blipFill>
          <a:blip r:embed="rId3"/>
          <a:stretch>
            <a:fillRect/>
          </a:stretch>
        </p:blipFill>
        <p:spPr>
          <a:xfrm>
            <a:off x="375502" y="2312023"/>
            <a:ext cx="5770462" cy="524046"/>
          </a:xfrm>
          <a:prstGeom prst="rect">
            <a:avLst/>
          </a:prstGeom>
        </p:spPr>
      </p:pic>
      <p:grpSp>
        <p:nvGrpSpPr>
          <p:cNvPr id="18" name="Group 17">
            <a:extLst>
              <a:ext uri="{FF2B5EF4-FFF2-40B4-BE49-F238E27FC236}">
                <a16:creationId xmlns:a16="http://schemas.microsoft.com/office/drawing/2014/main" id="{4EEE2E36-F590-40CB-8166-78A829A22E3F}"/>
              </a:ext>
            </a:extLst>
          </p:cNvPr>
          <p:cNvGrpSpPr/>
          <p:nvPr/>
        </p:nvGrpSpPr>
        <p:grpSpPr>
          <a:xfrm>
            <a:off x="6271490" y="4223391"/>
            <a:ext cx="5446100" cy="2085555"/>
            <a:chOff x="1051655" y="4726400"/>
            <a:chExt cx="6400801" cy="2503829"/>
          </a:xfrm>
        </p:grpSpPr>
        <p:pic>
          <p:nvPicPr>
            <p:cNvPr id="16" name="Picture 15">
              <a:extLst>
                <a:ext uri="{FF2B5EF4-FFF2-40B4-BE49-F238E27FC236}">
                  <a16:creationId xmlns:a16="http://schemas.microsoft.com/office/drawing/2014/main" id="{0933D743-50A0-4428-ACDF-BD5C9A0AAF19}"/>
                </a:ext>
              </a:extLst>
            </p:cNvPr>
            <p:cNvPicPr>
              <a:picLocks noChangeAspect="1"/>
            </p:cNvPicPr>
            <p:nvPr/>
          </p:nvPicPr>
          <p:blipFill rotWithShape="1">
            <a:blip r:embed="rId4"/>
            <a:srcRect l="68903" t="10314" b="79096"/>
            <a:stretch/>
          </p:blipFill>
          <p:spPr>
            <a:xfrm>
              <a:off x="5029200" y="4726400"/>
              <a:ext cx="2259970" cy="386349"/>
            </a:xfrm>
            <a:prstGeom prst="rect">
              <a:avLst/>
            </a:prstGeom>
          </p:spPr>
        </p:pic>
        <p:pic>
          <p:nvPicPr>
            <p:cNvPr id="17" name="Picture 16">
              <a:extLst>
                <a:ext uri="{FF2B5EF4-FFF2-40B4-BE49-F238E27FC236}">
                  <a16:creationId xmlns:a16="http://schemas.microsoft.com/office/drawing/2014/main" id="{3C8B9A82-37D4-4530-9AE1-6B3BA475C3EB}"/>
                </a:ext>
              </a:extLst>
            </p:cNvPr>
            <p:cNvPicPr>
              <a:picLocks noChangeAspect="1"/>
            </p:cNvPicPr>
            <p:nvPr/>
          </p:nvPicPr>
          <p:blipFill rotWithShape="1">
            <a:blip r:embed="rId4"/>
            <a:srcRect l="721" t="37962" r="11206" b="1704"/>
            <a:stretch/>
          </p:blipFill>
          <p:spPr>
            <a:xfrm>
              <a:off x="1051655" y="5029200"/>
              <a:ext cx="6400801" cy="2201029"/>
            </a:xfrm>
            <a:prstGeom prst="rect">
              <a:avLst/>
            </a:prstGeom>
          </p:spPr>
        </p:pic>
      </p:grpSp>
      <p:pic>
        <p:nvPicPr>
          <p:cNvPr id="3" name="Picture 2">
            <a:extLst>
              <a:ext uri="{FF2B5EF4-FFF2-40B4-BE49-F238E27FC236}">
                <a16:creationId xmlns:a16="http://schemas.microsoft.com/office/drawing/2014/main" id="{D27229D4-0278-48DE-90E2-3A70A9F4FF1A}"/>
              </a:ext>
            </a:extLst>
          </p:cNvPr>
          <p:cNvPicPr>
            <a:picLocks noChangeAspect="1"/>
          </p:cNvPicPr>
          <p:nvPr/>
        </p:nvPicPr>
        <p:blipFill>
          <a:blip r:embed="rId5"/>
          <a:stretch>
            <a:fillRect/>
          </a:stretch>
        </p:blipFill>
        <p:spPr>
          <a:xfrm>
            <a:off x="344931" y="3412299"/>
            <a:ext cx="1779433" cy="2619509"/>
          </a:xfrm>
          <a:prstGeom prst="rect">
            <a:avLst/>
          </a:prstGeom>
        </p:spPr>
      </p:pic>
      <p:pic>
        <p:nvPicPr>
          <p:cNvPr id="5" name="Picture 4">
            <a:extLst>
              <a:ext uri="{FF2B5EF4-FFF2-40B4-BE49-F238E27FC236}">
                <a16:creationId xmlns:a16="http://schemas.microsoft.com/office/drawing/2014/main" id="{3DBF3E80-076A-4033-AFFC-88F2A07EBE70}"/>
              </a:ext>
            </a:extLst>
          </p:cNvPr>
          <p:cNvPicPr>
            <a:picLocks noChangeAspect="1"/>
          </p:cNvPicPr>
          <p:nvPr/>
        </p:nvPicPr>
        <p:blipFill>
          <a:blip r:embed="rId6"/>
          <a:stretch>
            <a:fillRect/>
          </a:stretch>
        </p:blipFill>
        <p:spPr>
          <a:xfrm>
            <a:off x="2182171" y="3556779"/>
            <a:ext cx="2538429" cy="1615365"/>
          </a:xfrm>
          <a:prstGeom prst="rect">
            <a:avLst/>
          </a:prstGeom>
        </p:spPr>
      </p:pic>
      <p:pic>
        <p:nvPicPr>
          <p:cNvPr id="6" name="Picture 5">
            <a:extLst>
              <a:ext uri="{FF2B5EF4-FFF2-40B4-BE49-F238E27FC236}">
                <a16:creationId xmlns:a16="http://schemas.microsoft.com/office/drawing/2014/main" id="{A040CB73-9C67-4941-B9CF-153227EE33F5}"/>
              </a:ext>
            </a:extLst>
          </p:cNvPr>
          <p:cNvPicPr>
            <a:picLocks noChangeAspect="1"/>
          </p:cNvPicPr>
          <p:nvPr/>
        </p:nvPicPr>
        <p:blipFill>
          <a:blip r:embed="rId7"/>
          <a:stretch>
            <a:fillRect/>
          </a:stretch>
        </p:blipFill>
        <p:spPr>
          <a:xfrm>
            <a:off x="2182171" y="5266169"/>
            <a:ext cx="2233630" cy="432842"/>
          </a:xfrm>
          <a:prstGeom prst="rect">
            <a:avLst/>
          </a:prstGeom>
        </p:spPr>
      </p:pic>
      <p:sp>
        <p:nvSpPr>
          <p:cNvPr id="9" name="TextBox 8">
            <a:extLst>
              <a:ext uri="{FF2B5EF4-FFF2-40B4-BE49-F238E27FC236}">
                <a16:creationId xmlns:a16="http://schemas.microsoft.com/office/drawing/2014/main" id="{902F1FA6-5DBF-4BC6-9381-EA14966E5F3D}"/>
              </a:ext>
            </a:extLst>
          </p:cNvPr>
          <p:cNvSpPr txBox="1"/>
          <p:nvPr/>
        </p:nvSpPr>
        <p:spPr>
          <a:xfrm>
            <a:off x="368313" y="3124200"/>
            <a:ext cx="2538429" cy="338554"/>
          </a:xfrm>
          <a:prstGeom prst="rect">
            <a:avLst/>
          </a:prstGeom>
          <a:noFill/>
        </p:spPr>
        <p:txBody>
          <a:bodyPr wrap="square" rtlCol="0">
            <a:spAutoFit/>
          </a:bodyPr>
          <a:lstStyle/>
          <a:p>
            <a:r>
              <a:rPr lang="en-US" sz="1600" spc="-150" dirty="0"/>
              <a:t>AAP Red Book 2021</a:t>
            </a:r>
          </a:p>
        </p:txBody>
      </p:sp>
      <p:pic>
        <p:nvPicPr>
          <p:cNvPr id="21" name="Picture 20">
            <a:extLst>
              <a:ext uri="{FF2B5EF4-FFF2-40B4-BE49-F238E27FC236}">
                <a16:creationId xmlns:a16="http://schemas.microsoft.com/office/drawing/2014/main" id="{07745DB8-FF18-46AA-BD5E-BF6B8A84DD07}"/>
              </a:ext>
            </a:extLst>
          </p:cNvPr>
          <p:cNvPicPr>
            <a:picLocks noChangeAspect="1"/>
          </p:cNvPicPr>
          <p:nvPr/>
        </p:nvPicPr>
        <p:blipFill rotWithShape="1">
          <a:blip r:embed="rId8"/>
          <a:srcRect r="34291" b="88673"/>
          <a:stretch/>
        </p:blipFill>
        <p:spPr>
          <a:xfrm>
            <a:off x="7264816" y="2440953"/>
            <a:ext cx="4582253" cy="960780"/>
          </a:xfrm>
          <a:prstGeom prst="rect">
            <a:avLst/>
          </a:prstGeom>
        </p:spPr>
      </p:pic>
      <p:pic>
        <p:nvPicPr>
          <p:cNvPr id="22" name="Picture 21">
            <a:extLst>
              <a:ext uri="{FF2B5EF4-FFF2-40B4-BE49-F238E27FC236}">
                <a16:creationId xmlns:a16="http://schemas.microsoft.com/office/drawing/2014/main" id="{3E35100B-2294-40F5-8B91-CA08DC550DEA}"/>
              </a:ext>
            </a:extLst>
          </p:cNvPr>
          <p:cNvPicPr>
            <a:picLocks noChangeAspect="1"/>
          </p:cNvPicPr>
          <p:nvPr/>
        </p:nvPicPr>
        <p:blipFill>
          <a:blip r:embed="rId9"/>
          <a:stretch>
            <a:fillRect/>
          </a:stretch>
        </p:blipFill>
        <p:spPr>
          <a:xfrm>
            <a:off x="7312819" y="2040193"/>
            <a:ext cx="3692697" cy="524046"/>
          </a:xfrm>
          <a:prstGeom prst="rect">
            <a:avLst/>
          </a:prstGeom>
        </p:spPr>
      </p:pic>
      <p:sp>
        <p:nvSpPr>
          <p:cNvPr id="23" name="Rectangle 22">
            <a:extLst>
              <a:ext uri="{FF2B5EF4-FFF2-40B4-BE49-F238E27FC236}">
                <a16:creationId xmlns:a16="http://schemas.microsoft.com/office/drawing/2014/main" id="{EC45A729-C6F3-429D-B73F-8F17E31CA49E}"/>
              </a:ext>
            </a:extLst>
          </p:cNvPr>
          <p:cNvSpPr/>
          <p:nvPr/>
        </p:nvSpPr>
        <p:spPr>
          <a:xfrm>
            <a:off x="7310510" y="3323557"/>
            <a:ext cx="3796276" cy="523220"/>
          </a:xfrm>
          <a:prstGeom prst="rect">
            <a:avLst/>
          </a:prstGeom>
        </p:spPr>
        <p:txBody>
          <a:bodyPr wrap="square">
            <a:spAutoFit/>
          </a:bodyPr>
          <a:lstStyle/>
          <a:p>
            <a:r>
              <a:rPr lang="en-US" sz="1400" dirty="0">
                <a:hlinkClick r:id="rId10"/>
              </a:rPr>
              <a:t>https://www.cdc.gov/ticks/diseases/index.html</a:t>
            </a:r>
            <a:endParaRPr lang="en-US" sz="1400" dirty="0"/>
          </a:p>
          <a:p>
            <a:endParaRPr lang="en-US" sz="1400" dirty="0"/>
          </a:p>
        </p:txBody>
      </p:sp>
    </p:spTree>
    <p:extLst>
      <p:ext uri="{BB962C8B-B14F-4D97-AF65-F5344CB8AC3E}">
        <p14:creationId xmlns:p14="http://schemas.microsoft.com/office/powerpoint/2010/main" val="10476668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04122C5-4F29-48BA-8A90-6EF548C0E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Introducing PowerPoint 2010 presentation</Template>
  <TotalTime>2851</TotalTime>
  <Words>3931</Words>
  <Application>Microsoft Office PowerPoint</Application>
  <PresentationFormat>Widescreen</PresentationFormat>
  <Paragraphs>641</Paragraphs>
  <Slides>55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Arial Narrow</vt:lpstr>
      <vt:lpstr>Calibri</vt:lpstr>
      <vt:lpstr>Copperplate Gothic Bold</vt:lpstr>
      <vt:lpstr>Georgia</vt:lpstr>
      <vt:lpstr>Open Sans</vt:lpstr>
      <vt:lpstr>Segoe Print</vt:lpstr>
      <vt:lpstr>Wingdings</vt:lpstr>
      <vt:lpstr>Introducing PowerPoint 2010</vt:lpstr>
      <vt:lpstr>Tick-borne Infections in Children</vt:lpstr>
      <vt:lpstr>PowerPoint Presentation</vt:lpstr>
      <vt:lpstr>Tick-borne infections  in the northeast United States</vt:lpstr>
      <vt:lpstr>PowerPoint Presentation</vt:lpstr>
      <vt:lpstr>PowerPoint Presentation</vt:lpstr>
      <vt:lpstr>PowerPoint Presentation</vt:lpstr>
      <vt:lpstr>PowerPoint Presentation</vt:lpstr>
      <vt:lpstr>PowerPoint Presentation</vt:lpstr>
      <vt:lpstr>Anaplasma, Ehrlichia and Babesia</vt:lpstr>
      <vt:lpstr>Anaplasmosis, Ehrlichiosis and Babesiosis</vt:lpstr>
      <vt:lpstr>Anaplasmosis, Ehrlichiosis and Babesiosis</vt:lpstr>
      <vt:lpstr>Anaplasmosis, Ehrlichiosis and Babesiosis</vt:lpstr>
      <vt:lpstr>Anaplasmosis, Ehrlichiosis and Babesiosis</vt:lpstr>
      <vt:lpstr>Anaplasmosis, Ehrlichiosis and Babesiosis</vt:lpstr>
      <vt:lpstr>Anaplasmosis in Children</vt:lpstr>
      <vt:lpstr>Anaplasmosis</vt:lpstr>
      <vt:lpstr>Powassan Virus</vt:lpstr>
      <vt:lpstr>Powassan Virus</vt:lpstr>
      <vt:lpstr>Powassan Virus</vt:lpstr>
      <vt:lpstr>Lyme Infection (Disease)  in Children</vt:lpstr>
      <vt:lpstr>PowerPoint Presentation</vt:lpstr>
      <vt:lpstr>Internet searching can be misleading…</vt:lpstr>
      <vt:lpstr>LYME DISEASE on the Internet</vt:lpstr>
      <vt:lpstr>LYME DISEASE Articles</vt:lpstr>
      <vt:lpstr>LYME DISEASE RESOURCES</vt:lpstr>
      <vt:lpstr>Navigating distorting headlines on the internet is very challenging…</vt:lpstr>
      <vt:lpstr>Helping patients and families can also be challenging…</vt:lpstr>
      <vt:lpstr>PowerPoint Presentation</vt:lpstr>
      <vt:lpstr>LYME DISEASE  | Historical Perspective</vt:lpstr>
      <vt:lpstr>Medical Resources</vt:lpstr>
      <vt:lpstr>PowerPoint Presentation</vt:lpstr>
      <vt:lpstr>Early Localized Disease</vt:lpstr>
      <vt:lpstr>Early Localized Disease</vt:lpstr>
      <vt:lpstr>Not Lyme </vt:lpstr>
      <vt:lpstr>Early Disseminated Disease</vt:lpstr>
      <vt:lpstr>Late Disease</vt:lpstr>
      <vt:lpstr>What Lyme Disease is NOT</vt:lpstr>
      <vt:lpstr>Diagnosis of Lyme disease  in pediatric patients</vt:lpstr>
      <vt:lpstr>PowerPoint Presentation</vt:lpstr>
      <vt:lpstr>PowerPoint Presentation</vt:lpstr>
      <vt:lpstr>PowerPoint Presentation</vt:lpstr>
      <vt:lpstr>PowerPoint Presentation</vt:lpstr>
      <vt:lpstr>Early Localized Disease</vt:lpstr>
      <vt:lpstr>Lyme Meningitis</vt:lpstr>
      <vt:lpstr>Lyme Arthritis</vt:lpstr>
      <vt:lpstr>PowerPoint Presentation</vt:lpstr>
      <vt:lpstr>Management of Lyme infection (disease) in pediatric patients</vt:lpstr>
      <vt:lpstr>PowerPoint Presentation</vt:lpstr>
      <vt:lpstr>PowerPoint Presentation</vt:lpstr>
      <vt:lpstr>PowerPoint Presentation</vt:lpstr>
      <vt:lpstr>PowerPoint Presentation</vt:lpstr>
      <vt:lpstr>PowerPoint Presentation</vt:lpstr>
      <vt:lpstr>In the “Lyme” Light Commonly asked 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immunizations 2016</dc:title>
  <dc:creator>JVodzak</dc:creator>
  <cp:keywords/>
  <cp:lastModifiedBy>Casey O'Neill</cp:lastModifiedBy>
  <cp:revision>150</cp:revision>
  <dcterms:created xsi:type="dcterms:W3CDTF">2016-02-18T05:17:00Z</dcterms:created>
  <dcterms:modified xsi:type="dcterms:W3CDTF">2021-06-24T17:05:50Z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TC016745519991</vt:lpwstr>
  </property>
</Properties>
</file>