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6" r:id="rId1"/>
    <p:sldMasterId id="2147483662" r:id="rId2"/>
  </p:sldMasterIdLst>
  <p:notesMasterIdLst>
    <p:notesMasterId r:id="rId57"/>
  </p:notesMasterIdLst>
  <p:handoutMasterIdLst>
    <p:handoutMasterId r:id="rId58"/>
  </p:handoutMasterIdLst>
  <p:sldIdLst>
    <p:sldId id="256" r:id="rId3"/>
    <p:sldId id="257" r:id="rId4"/>
    <p:sldId id="258" r:id="rId5"/>
    <p:sldId id="300" r:id="rId6"/>
    <p:sldId id="301" r:id="rId7"/>
    <p:sldId id="262" r:id="rId8"/>
    <p:sldId id="264" r:id="rId9"/>
    <p:sldId id="265" r:id="rId10"/>
    <p:sldId id="266" r:id="rId11"/>
    <p:sldId id="267" r:id="rId12"/>
    <p:sldId id="268" r:id="rId13"/>
    <p:sldId id="269" r:id="rId14"/>
    <p:sldId id="271" r:id="rId15"/>
    <p:sldId id="270" r:id="rId16"/>
    <p:sldId id="272" r:id="rId17"/>
    <p:sldId id="273" r:id="rId18"/>
    <p:sldId id="274" r:id="rId19"/>
    <p:sldId id="279" r:id="rId20"/>
    <p:sldId id="275" r:id="rId21"/>
    <p:sldId id="276" r:id="rId22"/>
    <p:sldId id="303" r:id="rId23"/>
    <p:sldId id="277" r:id="rId24"/>
    <p:sldId id="278" r:id="rId25"/>
    <p:sldId id="280" r:id="rId26"/>
    <p:sldId id="312" r:id="rId27"/>
    <p:sldId id="281" r:id="rId28"/>
    <p:sldId id="282" r:id="rId29"/>
    <p:sldId id="283" r:id="rId30"/>
    <p:sldId id="284" r:id="rId31"/>
    <p:sldId id="285" r:id="rId32"/>
    <p:sldId id="286" r:id="rId33"/>
    <p:sldId id="306" r:id="rId34"/>
    <p:sldId id="307" r:id="rId35"/>
    <p:sldId id="308" r:id="rId36"/>
    <p:sldId id="309" r:id="rId37"/>
    <p:sldId id="310" r:id="rId38"/>
    <p:sldId id="311" r:id="rId39"/>
    <p:sldId id="289" r:id="rId40"/>
    <p:sldId id="290" r:id="rId41"/>
    <p:sldId id="291" r:id="rId42"/>
    <p:sldId id="292" r:id="rId43"/>
    <p:sldId id="293" r:id="rId44"/>
    <p:sldId id="294" r:id="rId45"/>
    <p:sldId id="295" r:id="rId46"/>
    <p:sldId id="296" r:id="rId47"/>
    <p:sldId id="297" r:id="rId48"/>
    <p:sldId id="298" r:id="rId49"/>
    <p:sldId id="299" r:id="rId50"/>
    <p:sldId id="287" r:id="rId51"/>
    <p:sldId id="288" r:id="rId52"/>
    <p:sldId id="302" r:id="rId53"/>
    <p:sldId id="261" r:id="rId54"/>
    <p:sldId id="305" r:id="rId55"/>
    <p:sldId id="304" r:id="rId56"/>
  </p:sldIdLst>
  <p:sldSz cx="9144000" cy="6858000" type="screen4x3"/>
  <p:notesSz cx="6858000" cy="9180513"/>
  <p:defaultTextStyle>
    <a:defPPr>
      <a:defRPr lang="en-US"/>
    </a:defPPr>
    <a:lvl1pPr algn="l" rtl="0" eaLnBrk="0" fontAlgn="base" hangingPunct="0">
      <a:spcBef>
        <a:spcPct val="0"/>
      </a:spcBef>
      <a:spcAft>
        <a:spcPct val="0"/>
      </a:spcAft>
      <a:defRPr sz="2400" u="sng" kern="1200">
        <a:solidFill>
          <a:schemeClr val="tx1"/>
        </a:solidFill>
        <a:latin typeface="Times New Roman" pitchFamily="-111" charset="0"/>
        <a:ea typeface="+mn-ea"/>
        <a:cs typeface="+mn-cs"/>
      </a:defRPr>
    </a:lvl1pPr>
    <a:lvl2pPr marL="457200" algn="l" rtl="0" eaLnBrk="0" fontAlgn="base" hangingPunct="0">
      <a:spcBef>
        <a:spcPct val="0"/>
      </a:spcBef>
      <a:spcAft>
        <a:spcPct val="0"/>
      </a:spcAft>
      <a:defRPr sz="2400" u="sng" kern="1200">
        <a:solidFill>
          <a:schemeClr val="tx1"/>
        </a:solidFill>
        <a:latin typeface="Times New Roman" pitchFamily="-111" charset="0"/>
        <a:ea typeface="+mn-ea"/>
        <a:cs typeface="+mn-cs"/>
      </a:defRPr>
    </a:lvl2pPr>
    <a:lvl3pPr marL="914400" algn="l" rtl="0" eaLnBrk="0" fontAlgn="base" hangingPunct="0">
      <a:spcBef>
        <a:spcPct val="0"/>
      </a:spcBef>
      <a:spcAft>
        <a:spcPct val="0"/>
      </a:spcAft>
      <a:defRPr sz="2400" u="sng" kern="1200">
        <a:solidFill>
          <a:schemeClr val="tx1"/>
        </a:solidFill>
        <a:latin typeface="Times New Roman" pitchFamily="-111" charset="0"/>
        <a:ea typeface="+mn-ea"/>
        <a:cs typeface="+mn-cs"/>
      </a:defRPr>
    </a:lvl3pPr>
    <a:lvl4pPr marL="1371600" algn="l" rtl="0" eaLnBrk="0" fontAlgn="base" hangingPunct="0">
      <a:spcBef>
        <a:spcPct val="0"/>
      </a:spcBef>
      <a:spcAft>
        <a:spcPct val="0"/>
      </a:spcAft>
      <a:defRPr sz="2400" u="sng" kern="1200">
        <a:solidFill>
          <a:schemeClr val="tx1"/>
        </a:solidFill>
        <a:latin typeface="Times New Roman" pitchFamily="-111" charset="0"/>
        <a:ea typeface="+mn-ea"/>
        <a:cs typeface="+mn-cs"/>
      </a:defRPr>
    </a:lvl4pPr>
    <a:lvl5pPr marL="1828800" algn="l" rtl="0" eaLnBrk="0" fontAlgn="base" hangingPunct="0">
      <a:spcBef>
        <a:spcPct val="0"/>
      </a:spcBef>
      <a:spcAft>
        <a:spcPct val="0"/>
      </a:spcAft>
      <a:defRPr sz="2400" u="sng" kern="1200">
        <a:solidFill>
          <a:schemeClr val="tx1"/>
        </a:solidFill>
        <a:latin typeface="Times New Roman" pitchFamily="-111" charset="0"/>
        <a:ea typeface="+mn-ea"/>
        <a:cs typeface="+mn-cs"/>
      </a:defRPr>
    </a:lvl5pPr>
    <a:lvl6pPr marL="2286000" algn="l" defTabSz="457200" rtl="0" eaLnBrk="1" latinLnBrk="0" hangingPunct="1">
      <a:defRPr sz="2400" u="sng" kern="1200">
        <a:solidFill>
          <a:schemeClr val="tx1"/>
        </a:solidFill>
        <a:latin typeface="Times New Roman" pitchFamily="-111" charset="0"/>
        <a:ea typeface="+mn-ea"/>
        <a:cs typeface="+mn-cs"/>
      </a:defRPr>
    </a:lvl6pPr>
    <a:lvl7pPr marL="2743200" algn="l" defTabSz="457200" rtl="0" eaLnBrk="1" latinLnBrk="0" hangingPunct="1">
      <a:defRPr sz="2400" u="sng" kern="1200">
        <a:solidFill>
          <a:schemeClr val="tx1"/>
        </a:solidFill>
        <a:latin typeface="Times New Roman" pitchFamily="-111" charset="0"/>
        <a:ea typeface="+mn-ea"/>
        <a:cs typeface="+mn-cs"/>
      </a:defRPr>
    </a:lvl7pPr>
    <a:lvl8pPr marL="3200400" algn="l" defTabSz="457200" rtl="0" eaLnBrk="1" latinLnBrk="0" hangingPunct="1">
      <a:defRPr sz="2400" u="sng" kern="1200">
        <a:solidFill>
          <a:schemeClr val="tx1"/>
        </a:solidFill>
        <a:latin typeface="Times New Roman" pitchFamily="-111" charset="0"/>
        <a:ea typeface="+mn-ea"/>
        <a:cs typeface="+mn-cs"/>
      </a:defRPr>
    </a:lvl8pPr>
    <a:lvl9pPr marL="3657600" algn="l" defTabSz="457200" rtl="0" eaLnBrk="1" latinLnBrk="0" hangingPunct="1">
      <a:defRPr sz="2400" u="sng" kern="1200">
        <a:solidFill>
          <a:schemeClr val="tx1"/>
        </a:solidFill>
        <a:latin typeface="Times New Roman" pitchFamily="-111"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92">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CCCC"/>
    <a:srgbClr val="B2D5FC"/>
    <a:srgbClr val="A3CDFB"/>
    <a:srgbClr val="7BB7F9"/>
    <a:srgbClr val="B8BEEA"/>
    <a:srgbClr val="9CC7E4"/>
    <a:srgbClr val="99CCFF"/>
    <a:srgbClr val="CCECFF"/>
    <a:srgbClr val="03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autoAdjust="0"/>
  </p:normalViewPr>
  <p:slideViewPr>
    <p:cSldViewPr snapToGrid="0" showGuides="1">
      <p:cViewPr varScale="1">
        <p:scale>
          <a:sx n="109" d="100"/>
          <a:sy n="109" d="100"/>
        </p:scale>
        <p:origin x="167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notesViewPr>
    <p:cSldViewPr snapToGrid="0" showGuides="1">
      <p:cViewPr>
        <p:scale>
          <a:sx n="75" d="100"/>
          <a:sy n="75" d="100"/>
        </p:scale>
        <p:origin x="-4832" y="-952"/>
      </p:cViewPr>
      <p:guideLst>
        <p:guide orient="horz" pos="2892"/>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hdr" sz="quarter"/>
          </p:nvPr>
        </p:nvSpPr>
        <p:spPr bwMode="auto">
          <a:xfrm>
            <a:off x="0" y="0"/>
            <a:ext cx="2971800" cy="458788"/>
          </a:xfrm>
          <a:prstGeom prst="rect">
            <a:avLst/>
          </a:prstGeom>
          <a:noFill/>
          <a:ln w="9525">
            <a:noFill/>
            <a:miter lim="800000"/>
            <a:headEnd/>
            <a:tailEnd/>
          </a:ln>
          <a:effectLst/>
        </p:spPr>
        <p:txBody>
          <a:bodyPr vert="horz" wrap="square" lIns="89893" tIns="44946" rIns="89893" bIns="44946" numCol="1" anchor="t" anchorCtr="0" compatLnSpc="1">
            <a:prstTxWarp prst="textNoShape">
              <a:avLst/>
            </a:prstTxWarp>
          </a:bodyPr>
          <a:lstStyle>
            <a:lvl1pPr defTabSz="898525">
              <a:defRPr sz="1200" u="none"/>
            </a:lvl1pPr>
          </a:lstStyle>
          <a:p>
            <a:endParaRPr lang="en-US" dirty="0"/>
          </a:p>
        </p:txBody>
      </p:sp>
      <p:sp>
        <p:nvSpPr>
          <p:cNvPr id="146435" name="Rectangle 3"/>
          <p:cNvSpPr>
            <a:spLocks noGrp="1" noChangeArrowheads="1"/>
          </p:cNvSpPr>
          <p:nvPr>
            <p:ph type="dt" sz="quarter" idx="1"/>
          </p:nvPr>
        </p:nvSpPr>
        <p:spPr bwMode="auto">
          <a:xfrm>
            <a:off x="3886200" y="0"/>
            <a:ext cx="2971800" cy="458788"/>
          </a:xfrm>
          <a:prstGeom prst="rect">
            <a:avLst/>
          </a:prstGeom>
          <a:noFill/>
          <a:ln w="9525">
            <a:noFill/>
            <a:miter lim="800000"/>
            <a:headEnd/>
            <a:tailEnd/>
          </a:ln>
          <a:effectLst/>
        </p:spPr>
        <p:txBody>
          <a:bodyPr vert="horz" wrap="square" lIns="89893" tIns="44946" rIns="89893" bIns="44946" numCol="1" anchor="t" anchorCtr="0" compatLnSpc="1">
            <a:prstTxWarp prst="textNoShape">
              <a:avLst/>
            </a:prstTxWarp>
          </a:bodyPr>
          <a:lstStyle>
            <a:lvl1pPr algn="r" defTabSz="898525">
              <a:defRPr sz="1200" u="none"/>
            </a:lvl1pPr>
          </a:lstStyle>
          <a:p>
            <a:endParaRPr lang="en-US" dirty="0"/>
          </a:p>
        </p:txBody>
      </p:sp>
      <p:sp>
        <p:nvSpPr>
          <p:cNvPr id="146436" name="Rectangle 4"/>
          <p:cNvSpPr>
            <a:spLocks noGrp="1" noChangeArrowheads="1"/>
          </p:cNvSpPr>
          <p:nvPr>
            <p:ph type="ftr" sz="quarter" idx="2"/>
          </p:nvPr>
        </p:nvSpPr>
        <p:spPr bwMode="auto">
          <a:xfrm>
            <a:off x="0" y="8721725"/>
            <a:ext cx="2971800" cy="458788"/>
          </a:xfrm>
          <a:prstGeom prst="rect">
            <a:avLst/>
          </a:prstGeom>
          <a:noFill/>
          <a:ln w="9525">
            <a:noFill/>
            <a:miter lim="800000"/>
            <a:headEnd/>
            <a:tailEnd/>
          </a:ln>
          <a:effectLst/>
        </p:spPr>
        <p:txBody>
          <a:bodyPr vert="horz" wrap="square" lIns="89893" tIns="44946" rIns="89893" bIns="44946" numCol="1" anchor="b" anchorCtr="0" compatLnSpc="1">
            <a:prstTxWarp prst="textNoShape">
              <a:avLst/>
            </a:prstTxWarp>
          </a:bodyPr>
          <a:lstStyle>
            <a:lvl1pPr defTabSz="898525">
              <a:defRPr sz="1200" u="none"/>
            </a:lvl1pPr>
          </a:lstStyle>
          <a:p>
            <a:endParaRPr lang="en-US" dirty="0"/>
          </a:p>
        </p:txBody>
      </p:sp>
      <p:sp>
        <p:nvSpPr>
          <p:cNvPr id="146437" name="Rectangle 5"/>
          <p:cNvSpPr>
            <a:spLocks noGrp="1" noChangeArrowheads="1"/>
          </p:cNvSpPr>
          <p:nvPr>
            <p:ph type="sldNum" sz="quarter" idx="3"/>
          </p:nvPr>
        </p:nvSpPr>
        <p:spPr bwMode="auto">
          <a:xfrm>
            <a:off x="3886200" y="8721725"/>
            <a:ext cx="2971800" cy="458788"/>
          </a:xfrm>
          <a:prstGeom prst="rect">
            <a:avLst/>
          </a:prstGeom>
          <a:noFill/>
          <a:ln w="9525">
            <a:noFill/>
            <a:miter lim="800000"/>
            <a:headEnd/>
            <a:tailEnd/>
          </a:ln>
          <a:effectLst/>
        </p:spPr>
        <p:txBody>
          <a:bodyPr vert="horz" wrap="square" lIns="89893" tIns="44946" rIns="89893" bIns="44946" numCol="1" anchor="b" anchorCtr="0" compatLnSpc="1">
            <a:prstTxWarp prst="textNoShape">
              <a:avLst/>
            </a:prstTxWarp>
          </a:bodyPr>
          <a:lstStyle>
            <a:lvl1pPr algn="r" defTabSz="898525">
              <a:defRPr sz="1200" u="none"/>
            </a:lvl1pPr>
          </a:lstStyle>
          <a:p>
            <a:fld id="{9A3397AA-1564-3841-B8DE-CBBE309D7DFE}" type="slidenum">
              <a:rPr lang="en-US"/>
              <a:pPr/>
              <a:t>‹#›</a:t>
            </a:fld>
            <a:endParaRPr lang="en-US" dirty="0"/>
          </a:p>
        </p:txBody>
      </p:sp>
    </p:spTree>
    <p:extLst>
      <p:ext uri="{BB962C8B-B14F-4D97-AF65-F5344CB8AC3E}">
        <p14:creationId xmlns:p14="http://schemas.microsoft.com/office/powerpoint/2010/main" val="3815716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2971800" cy="458788"/>
          </a:xfrm>
          <a:prstGeom prst="rect">
            <a:avLst/>
          </a:prstGeom>
          <a:noFill/>
          <a:ln w="9525">
            <a:noFill/>
            <a:miter lim="800000"/>
            <a:headEnd/>
            <a:tailEnd/>
          </a:ln>
          <a:effectLst/>
        </p:spPr>
        <p:txBody>
          <a:bodyPr vert="horz" wrap="square" lIns="89893" tIns="44946" rIns="89893" bIns="44946" numCol="1" anchor="t" anchorCtr="0" compatLnSpc="1">
            <a:prstTxWarp prst="textNoShape">
              <a:avLst/>
            </a:prstTxWarp>
          </a:bodyPr>
          <a:lstStyle>
            <a:lvl1pPr defTabSz="898525">
              <a:defRPr sz="1200" u="none"/>
            </a:lvl1pPr>
          </a:lstStyle>
          <a:p>
            <a:endParaRPr lang="en-US" dirty="0"/>
          </a:p>
        </p:txBody>
      </p:sp>
      <p:sp>
        <p:nvSpPr>
          <p:cNvPr id="126979" name="Rectangle 3"/>
          <p:cNvSpPr>
            <a:spLocks noGrp="1" noChangeArrowheads="1"/>
          </p:cNvSpPr>
          <p:nvPr>
            <p:ph type="dt" idx="1"/>
          </p:nvPr>
        </p:nvSpPr>
        <p:spPr bwMode="auto">
          <a:xfrm>
            <a:off x="3886200" y="0"/>
            <a:ext cx="2971800" cy="458788"/>
          </a:xfrm>
          <a:prstGeom prst="rect">
            <a:avLst/>
          </a:prstGeom>
          <a:noFill/>
          <a:ln w="9525">
            <a:noFill/>
            <a:miter lim="800000"/>
            <a:headEnd/>
            <a:tailEnd/>
          </a:ln>
          <a:effectLst/>
        </p:spPr>
        <p:txBody>
          <a:bodyPr vert="horz" wrap="square" lIns="89893" tIns="44946" rIns="89893" bIns="44946" numCol="1" anchor="t" anchorCtr="0" compatLnSpc="1">
            <a:prstTxWarp prst="textNoShape">
              <a:avLst/>
            </a:prstTxWarp>
          </a:bodyPr>
          <a:lstStyle>
            <a:lvl1pPr algn="r" defTabSz="898525">
              <a:defRPr sz="1200" u="none"/>
            </a:lvl1pPr>
          </a:lstStyle>
          <a:p>
            <a:endParaRPr lang="en-US" dirty="0"/>
          </a:p>
        </p:txBody>
      </p:sp>
      <p:sp>
        <p:nvSpPr>
          <p:cNvPr id="126980" name="Rectangle 4"/>
          <p:cNvSpPr>
            <a:spLocks noGrp="1" noRot="1" noChangeAspect="1" noChangeArrowheads="1" noTextEdit="1"/>
          </p:cNvSpPr>
          <p:nvPr>
            <p:ph type="sldImg" idx="2"/>
          </p:nvPr>
        </p:nvSpPr>
        <p:spPr bwMode="auto">
          <a:xfrm>
            <a:off x="1136650" y="688975"/>
            <a:ext cx="4587875" cy="3441700"/>
          </a:xfrm>
          <a:prstGeom prst="rect">
            <a:avLst/>
          </a:prstGeom>
          <a:noFill/>
          <a:ln w="9525">
            <a:solidFill>
              <a:srgbClr val="000000"/>
            </a:solidFill>
            <a:miter lim="800000"/>
            <a:headEnd/>
            <a:tailEnd/>
          </a:ln>
          <a:effectLst/>
        </p:spPr>
      </p:sp>
      <p:sp>
        <p:nvSpPr>
          <p:cNvPr id="126981" name="Rectangle 5"/>
          <p:cNvSpPr>
            <a:spLocks noGrp="1" noChangeArrowheads="1"/>
          </p:cNvSpPr>
          <p:nvPr>
            <p:ph type="body" sz="quarter" idx="3"/>
          </p:nvPr>
        </p:nvSpPr>
        <p:spPr bwMode="auto">
          <a:xfrm>
            <a:off x="914400" y="4360863"/>
            <a:ext cx="5029200" cy="4130675"/>
          </a:xfrm>
          <a:prstGeom prst="rect">
            <a:avLst/>
          </a:prstGeom>
          <a:noFill/>
          <a:ln w="9525">
            <a:noFill/>
            <a:miter lim="800000"/>
            <a:headEnd/>
            <a:tailEnd/>
          </a:ln>
          <a:effectLst/>
        </p:spPr>
        <p:txBody>
          <a:bodyPr vert="horz" wrap="square" lIns="89893" tIns="44946" rIns="89893" bIns="449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6982" name="Rectangle 6"/>
          <p:cNvSpPr>
            <a:spLocks noGrp="1" noChangeArrowheads="1"/>
          </p:cNvSpPr>
          <p:nvPr>
            <p:ph type="ftr" sz="quarter" idx="4"/>
          </p:nvPr>
        </p:nvSpPr>
        <p:spPr bwMode="auto">
          <a:xfrm>
            <a:off x="0" y="8721725"/>
            <a:ext cx="2971800" cy="458788"/>
          </a:xfrm>
          <a:prstGeom prst="rect">
            <a:avLst/>
          </a:prstGeom>
          <a:noFill/>
          <a:ln w="9525">
            <a:noFill/>
            <a:miter lim="800000"/>
            <a:headEnd/>
            <a:tailEnd/>
          </a:ln>
          <a:effectLst/>
        </p:spPr>
        <p:txBody>
          <a:bodyPr vert="horz" wrap="square" lIns="89893" tIns="44946" rIns="89893" bIns="44946" numCol="1" anchor="b" anchorCtr="0" compatLnSpc="1">
            <a:prstTxWarp prst="textNoShape">
              <a:avLst/>
            </a:prstTxWarp>
          </a:bodyPr>
          <a:lstStyle>
            <a:lvl1pPr defTabSz="898525">
              <a:defRPr sz="1200" u="none"/>
            </a:lvl1pPr>
          </a:lstStyle>
          <a:p>
            <a:endParaRPr lang="en-US" dirty="0"/>
          </a:p>
        </p:txBody>
      </p:sp>
      <p:sp>
        <p:nvSpPr>
          <p:cNvPr id="126983" name="Rectangle 7"/>
          <p:cNvSpPr>
            <a:spLocks noGrp="1" noChangeArrowheads="1"/>
          </p:cNvSpPr>
          <p:nvPr>
            <p:ph type="sldNum" sz="quarter" idx="5"/>
          </p:nvPr>
        </p:nvSpPr>
        <p:spPr bwMode="auto">
          <a:xfrm>
            <a:off x="3886200" y="8721725"/>
            <a:ext cx="2971800" cy="458788"/>
          </a:xfrm>
          <a:prstGeom prst="rect">
            <a:avLst/>
          </a:prstGeom>
          <a:noFill/>
          <a:ln w="9525">
            <a:noFill/>
            <a:miter lim="800000"/>
            <a:headEnd/>
            <a:tailEnd/>
          </a:ln>
          <a:effectLst/>
        </p:spPr>
        <p:txBody>
          <a:bodyPr vert="horz" wrap="square" lIns="89893" tIns="44946" rIns="89893" bIns="44946" numCol="1" anchor="b" anchorCtr="0" compatLnSpc="1">
            <a:prstTxWarp prst="textNoShape">
              <a:avLst/>
            </a:prstTxWarp>
          </a:bodyPr>
          <a:lstStyle>
            <a:lvl1pPr algn="r" defTabSz="898525">
              <a:defRPr sz="1200" u="none"/>
            </a:lvl1pPr>
          </a:lstStyle>
          <a:p>
            <a:fld id="{9B295211-077B-B847-A36A-B5C85E341EBE}" type="slidenum">
              <a:rPr lang="en-US"/>
              <a:pPr/>
              <a:t>‹#›</a:t>
            </a:fld>
            <a:endParaRPr lang="en-US" dirty="0"/>
          </a:p>
        </p:txBody>
      </p:sp>
    </p:spTree>
    <p:extLst>
      <p:ext uri="{BB962C8B-B14F-4D97-AF65-F5344CB8AC3E}">
        <p14:creationId xmlns:p14="http://schemas.microsoft.com/office/powerpoint/2010/main" val="30108922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295211-077B-B847-A36A-B5C85E341EBE}" type="slidenum">
              <a:rPr lang="en-US" smtClean="0"/>
              <a:pPr/>
              <a:t>1</a:t>
            </a:fld>
            <a:endParaRPr lang="en-US" dirty="0"/>
          </a:p>
        </p:txBody>
      </p:sp>
    </p:spTree>
    <p:extLst>
      <p:ext uri="{BB962C8B-B14F-4D97-AF65-F5344CB8AC3E}">
        <p14:creationId xmlns:p14="http://schemas.microsoft.com/office/powerpoint/2010/main" val="384275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rPr>
              <a:t>This slide shows the results of one such study. These are MRI scans of the corpus callosum, the bundle of fibers connecting the two brain hemispheres, allowing the two hemispheres to communicate and work in a coordinated way. Young adult males who smoked marijuana daily (and started at an average age of 15 yrs) were scanned along with age-matched non-users. All had low levels of alcohol use.</a:t>
            </a:r>
          </a:p>
          <a:p>
            <a:endParaRPr lang="en-US" altLang="en-US" dirty="0">
              <a:latin typeface="Arial" pitchFamily="34" charset="0"/>
            </a:endParaRPr>
          </a:p>
          <a:p>
            <a:r>
              <a:rPr lang="en-US" altLang="en-US" dirty="0">
                <a:latin typeface="Arial" pitchFamily="34" charset="0"/>
              </a:rPr>
              <a:t>The different regions of the corpus callosum fibers are shown in bright colors on these two scans. The circled area on the scan of the daily user (right) shows thinner corpus callosum fibers than the scan of the non-user (left), indicating that there are white matter integrity issues for the daily user.</a:t>
            </a:r>
          </a:p>
          <a:p>
            <a:endParaRPr lang="en-US" altLang="en-US" dirty="0">
              <a:latin typeface="Arial" pitchFamily="34" charset="0"/>
            </a:endParaRPr>
          </a:p>
          <a:p>
            <a:r>
              <a:rPr lang="en-US" altLang="en-US" dirty="0">
                <a:latin typeface="Arial" pitchFamily="34" charset="0"/>
              </a:rPr>
              <a:t>Poorer communication across different parts of the brain that need to work together for proper cognitive function may be one cause of cognitive disorders such as schizophrenia.</a:t>
            </a:r>
          </a:p>
          <a:p>
            <a:endParaRPr lang="en-US" dirty="0"/>
          </a:p>
        </p:txBody>
      </p:sp>
      <p:sp>
        <p:nvSpPr>
          <p:cNvPr id="4" name="Slide Number Placeholder 3"/>
          <p:cNvSpPr>
            <a:spLocks noGrp="1"/>
          </p:cNvSpPr>
          <p:nvPr>
            <p:ph type="sldNum" sz="quarter" idx="10"/>
          </p:nvPr>
        </p:nvSpPr>
        <p:spPr/>
        <p:txBody>
          <a:bodyPr/>
          <a:lstStyle/>
          <a:p>
            <a:fld id="{74790159-F105-4EB2-BBFA-E480FC2BA01E}" type="slidenum">
              <a:rPr lang="en-US" smtClean="0"/>
              <a:t>54</a:t>
            </a:fld>
            <a:endParaRPr lang="en-US" dirty="0"/>
          </a:p>
        </p:txBody>
      </p:sp>
    </p:spTree>
    <p:extLst>
      <p:ext uri="{BB962C8B-B14F-4D97-AF65-F5344CB8AC3E}">
        <p14:creationId xmlns:p14="http://schemas.microsoft.com/office/powerpoint/2010/main" val="432892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381000" y="685800"/>
            <a:ext cx="6096000" cy="3429000"/>
          </a:xfrm>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p:txBody>
      </p:sp>
      <p:sp>
        <p:nvSpPr>
          <p:cNvPr id="4" name="Footer Placeholder 3"/>
          <p:cNvSpPr>
            <a:spLocks noGrp="1"/>
          </p:cNvSpPr>
          <p:nvPr>
            <p:ph type="ftr" sz="quarter" idx="4"/>
          </p:nvPr>
        </p:nvSpPr>
        <p:spPr/>
        <p:txBody>
          <a:bodyPr/>
          <a:lstStyle/>
          <a:p>
            <a:pPr>
              <a:defRPr/>
            </a:pPr>
            <a:r>
              <a:rPr lang="en-US" dirty="0"/>
              <a:t>Adolescent Substance Abuse: New Strategies for Primary Care</a:t>
            </a:r>
          </a:p>
        </p:txBody>
      </p:sp>
      <p:sp>
        <p:nvSpPr>
          <p:cNvPr id="5939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lnSpc>
                <a:spcPct val="90000"/>
              </a:lnSpc>
              <a:spcBef>
                <a:spcPct val="40000"/>
              </a:spcBef>
              <a:defRPr sz="1200">
                <a:solidFill>
                  <a:schemeClr val="tx1"/>
                </a:solidFill>
                <a:latin typeface="Arial" pitchFamily="34" charset="0"/>
                <a:ea typeface="MS PGothic" pitchFamily="34" charset="-128"/>
              </a:defRPr>
            </a:lvl1pPr>
            <a:lvl2pPr marL="742950" indent="-285750" defTabSz="923925" eaLnBrk="0" hangingPunct="0">
              <a:lnSpc>
                <a:spcPct val="90000"/>
              </a:lnSpc>
              <a:spcBef>
                <a:spcPct val="40000"/>
              </a:spcBef>
              <a:defRPr sz="1200">
                <a:solidFill>
                  <a:schemeClr val="tx1"/>
                </a:solidFill>
                <a:latin typeface="Arial" pitchFamily="34" charset="0"/>
                <a:ea typeface="MS PGothic" pitchFamily="34" charset="-128"/>
              </a:defRPr>
            </a:lvl2pPr>
            <a:lvl3pPr marL="1143000" indent="-228600" defTabSz="923925" eaLnBrk="0" hangingPunct="0">
              <a:lnSpc>
                <a:spcPct val="90000"/>
              </a:lnSpc>
              <a:spcBef>
                <a:spcPct val="40000"/>
              </a:spcBef>
              <a:defRPr sz="1200">
                <a:solidFill>
                  <a:schemeClr val="tx1"/>
                </a:solidFill>
                <a:latin typeface="Arial" pitchFamily="34" charset="0"/>
                <a:ea typeface="MS PGothic" pitchFamily="34" charset="-128"/>
              </a:defRPr>
            </a:lvl3pPr>
            <a:lvl4pPr marL="1600200" indent="-228600" defTabSz="923925" eaLnBrk="0" hangingPunct="0">
              <a:lnSpc>
                <a:spcPct val="90000"/>
              </a:lnSpc>
              <a:spcBef>
                <a:spcPct val="40000"/>
              </a:spcBef>
              <a:defRPr sz="1200">
                <a:solidFill>
                  <a:schemeClr val="tx1"/>
                </a:solidFill>
                <a:latin typeface="Arial" pitchFamily="34" charset="0"/>
                <a:ea typeface="MS PGothic" pitchFamily="34" charset="-128"/>
              </a:defRPr>
            </a:lvl4pPr>
            <a:lvl5pPr marL="2057400" indent="-228600" defTabSz="923925" eaLnBrk="0" hangingPunct="0">
              <a:lnSpc>
                <a:spcPct val="90000"/>
              </a:lnSpc>
              <a:spcBef>
                <a:spcPct val="40000"/>
              </a:spcBef>
              <a:defRPr sz="1200">
                <a:solidFill>
                  <a:schemeClr val="tx1"/>
                </a:solidFill>
                <a:latin typeface="Arial" pitchFamily="34" charset="0"/>
                <a:ea typeface="MS PGothic" pitchFamily="34" charset="-128"/>
              </a:defRPr>
            </a:lvl5pPr>
            <a:lvl6pPr marL="2514600" indent="-228600" defTabSz="923925" eaLnBrk="0" fontAlgn="base" hangingPunct="0">
              <a:lnSpc>
                <a:spcPct val="90000"/>
              </a:lnSpc>
              <a:spcBef>
                <a:spcPct val="40000"/>
              </a:spcBef>
              <a:spcAft>
                <a:spcPct val="0"/>
              </a:spcAft>
              <a:defRPr sz="1200">
                <a:solidFill>
                  <a:schemeClr val="tx1"/>
                </a:solidFill>
                <a:latin typeface="Arial" pitchFamily="34" charset="0"/>
                <a:ea typeface="MS PGothic" pitchFamily="34" charset="-128"/>
              </a:defRPr>
            </a:lvl6pPr>
            <a:lvl7pPr marL="2971800" indent="-228600" defTabSz="923925" eaLnBrk="0" fontAlgn="base" hangingPunct="0">
              <a:lnSpc>
                <a:spcPct val="90000"/>
              </a:lnSpc>
              <a:spcBef>
                <a:spcPct val="40000"/>
              </a:spcBef>
              <a:spcAft>
                <a:spcPct val="0"/>
              </a:spcAft>
              <a:defRPr sz="1200">
                <a:solidFill>
                  <a:schemeClr val="tx1"/>
                </a:solidFill>
                <a:latin typeface="Arial" pitchFamily="34" charset="0"/>
                <a:ea typeface="MS PGothic" pitchFamily="34" charset="-128"/>
              </a:defRPr>
            </a:lvl7pPr>
            <a:lvl8pPr marL="3429000" indent="-228600" defTabSz="923925" eaLnBrk="0" fontAlgn="base" hangingPunct="0">
              <a:lnSpc>
                <a:spcPct val="90000"/>
              </a:lnSpc>
              <a:spcBef>
                <a:spcPct val="40000"/>
              </a:spcBef>
              <a:spcAft>
                <a:spcPct val="0"/>
              </a:spcAft>
              <a:defRPr sz="1200">
                <a:solidFill>
                  <a:schemeClr val="tx1"/>
                </a:solidFill>
                <a:latin typeface="Arial" pitchFamily="34" charset="0"/>
                <a:ea typeface="MS PGothic" pitchFamily="34" charset="-128"/>
              </a:defRPr>
            </a:lvl8pPr>
            <a:lvl9pPr marL="3886200" indent="-228600" defTabSz="923925" eaLnBrk="0" fontAlgn="base" hangingPunct="0">
              <a:lnSpc>
                <a:spcPct val="90000"/>
              </a:lnSpc>
              <a:spcBef>
                <a:spcPct val="40000"/>
              </a:spcBef>
              <a:spcAft>
                <a:spcPct val="0"/>
              </a:spcAft>
              <a:defRPr sz="1200">
                <a:solidFill>
                  <a:schemeClr val="tx1"/>
                </a:solidFill>
                <a:latin typeface="Arial" pitchFamily="34" charset="0"/>
                <a:ea typeface="MS PGothic" pitchFamily="34" charset="-128"/>
              </a:defRPr>
            </a:lvl9pPr>
          </a:lstStyle>
          <a:p>
            <a:pPr>
              <a:lnSpc>
                <a:spcPct val="100000"/>
              </a:lnSpc>
              <a:spcBef>
                <a:spcPct val="0"/>
              </a:spcBef>
            </a:pPr>
            <a:fld id="{8D12617C-99F1-49FA-BC1A-5785B0EA3D8C}" type="slidenum">
              <a:rPr lang="en-US" altLang="en-US" sz="1100" smtClean="0">
                <a:latin typeface="Times New Roman" pitchFamily="18" charset="0"/>
              </a:rPr>
              <a:pPr>
                <a:lnSpc>
                  <a:spcPct val="100000"/>
                </a:lnSpc>
                <a:spcBef>
                  <a:spcPct val="0"/>
                </a:spcBef>
              </a:pPr>
              <a:t>21</a:t>
            </a:fld>
            <a:endParaRPr lang="en-US" altLang="en-US" sz="1100" dirty="0">
              <a:latin typeface="Times New Roman" pitchFamily="18" charset="0"/>
            </a:endParaRPr>
          </a:p>
        </p:txBody>
      </p:sp>
    </p:spTree>
    <p:extLst>
      <p:ext uri="{BB962C8B-B14F-4D97-AF65-F5344CB8AC3E}">
        <p14:creationId xmlns:p14="http://schemas.microsoft.com/office/powerpoint/2010/main" val="2185636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295211-077B-B847-A36A-B5C85E341EBE}" type="slidenum">
              <a:rPr lang="en-US" smtClean="0"/>
              <a:pPr/>
              <a:t>22</a:t>
            </a:fld>
            <a:endParaRPr lang="en-US" dirty="0"/>
          </a:p>
        </p:txBody>
      </p:sp>
    </p:spTree>
    <p:extLst>
      <p:ext uri="{BB962C8B-B14F-4D97-AF65-F5344CB8AC3E}">
        <p14:creationId xmlns:p14="http://schemas.microsoft.com/office/powerpoint/2010/main" val="2904881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--Substantial evidence of moderate effect</a:t>
            </a:r>
          </a:p>
          <a:p>
            <a:r>
              <a:rPr lang="en-US" dirty="0" smtClean="0"/>
              <a:t>--2015 review:</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	--RCTs of cannabinoids v. placebo, usual care, or no treatment</a:t>
            </a:r>
          </a:p>
          <a:p>
            <a:endParaRPr lang="en-US" dirty="0"/>
          </a:p>
        </p:txBody>
      </p:sp>
      <p:sp>
        <p:nvSpPr>
          <p:cNvPr id="4" name="Slide Number Placeholder 3"/>
          <p:cNvSpPr>
            <a:spLocks noGrp="1"/>
          </p:cNvSpPr>
          <p:nvPr>
            <p:ph type="sldNum" sz="quarter" idx="10"/>
          </p:nvPr>
        </p:nvSpPr>
        <p:spPr/>
        <p:txBody>
          <a:bodyPr/>
          <a:lstStyle/>
          <a:p>
            <a:fld id="{9B295211-077B-B847-A36A-B5C85E341EBE}" type="slidenum">
              <a:rPr lang="en-US" smtClean="0"/>
              <a:pPr/>
              <a:t>32</a:t>
            </a:fld>
            <a:endParaRPr lang="en-US" dirty="0"/>
          </a:p>
        </p:txBody>
      </p:sp>
    </p:spTree>
    <p:extLst>
      <p:ext uri="{BB962C8B-B14F-4D97-AF65-F5344CB8AC3E}">
        <p14:creationId xmlns:p14="http://schemas.microsoft.com/office/powerpoint/2010/main" val="2539912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effective as conventional first-line</a:t>
            </a:r>
            <a:r>
              <a:rPr lang="en-US" baseline="0" dirty="0" smtClean="0"/>
              <a:t> anti-emetics</a:t>
            </a:r>
          </a:p>
          <a:p>
            <a:endParaRPr lang="en-US" baseline="0" dirty="0" smtClean="0"/>
          </a:p>
          <a:p>
            <a:r>
              <a:rPr lang="en-US" baseline="0" dirty="0" smtClean="0"/>
              <a:t>--Perhaps as an adjunct or when first line options fail</a:t>
            </a:r>
            <a:endParaRPr lang="en-US" dirty="0"/>
          </a:p>
        </p:txBody>
      </p:sp>
      <p:sp>
        <p:nvSpPr>
          <p:cNvPr id="4" name="Slide Number Placeholder 3"/>
          <p:cNvSpPr>
            <a:spLocks noGrp="1"/>
          </p:cNvSpPr>
          <p:nvPr>
            <p:ph type="sldNum" sz="quarter" idx="10"/>
          </p:nvPr>
        </p:nvSpPr>
        <p:spPr/>
        <p:txBody>
          <a:bodyPr/>
          <a:lstStyle/>
          <a:p>
            <a:fld id="{9B295211-077B-B847-A36A-B5C85E341EBE}" type="slidenum">
              <a:rPr lang="en-US" smtClean="0"/>
              <a:pPr/>
              <a:t>33</a:t>
            </a:fld>
            <a:endParaRPr lang="en-US" dirty="0"/>
          </a:p>
        </p:txBody>
      </p:sp>
    </p:spTree>
    <p:extLst>
      <p:ext uri="{BB962C8B-B14F-4D97-AF65-F5344CB8AC3E}">
        <p14:creationId xmlns:p14="http://schemas.microsoft.com/office/powerpoint/2010/main" val="2664716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social anxiety disorders</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--Moderate evidence for daily cannabis use INCREASING anxiety symptoms and heavy use being associated with social phobia disorder</a:t>
            </a:r>
          </a:p>
          <a:p>
            <a:endParaRPr lang="en-US" dirty="0"/>
          </a:p>
        </p:txBody>
      </p:sp>
      <p:sp>
        <p:nvSpPr>
          <p:cNvPr id="4" name="Slide Number Placeholder 3"/>
          <p:cNvSpPr>
            <a:spLocks noGrp="1"/>
          </p:cNvSpPr>
          <p:nvPr>
            <p:ph type="sldNum" sz="quarter" idx="10"/>
          </p:nvPr>
        </p:nvSpPr>
        <p:spPr/>
        <p:txBody>
          <a:bodyPr/>
          <a:lstStyle/>
          <a:p>
            <a:fld id="{9B295211-077B-B847-A36A-B5C85E341EBE}" type="slidenum">
              <a:rPr lang="en-US" smtClean="0"/>
              <a:pPr/>
              <a:t>35</a:t>
            </a:fld>
            <a:endParaRPr lang="en-US" dirty="0"/>
          </a:p>
        </p:txBody>
      </p:sp>
    </p:spTree>
    <p:extLst>
      <p:ext uri="{BB962C8B-B14F-4D97-AF65-F5344CB8AC3E}">
        <p14:creationId xmlns:p14="http://schemas.microsoft.com/office/powerpoint/2010/main" val="541422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Epilepsy:</a:t>
            </a:r>
            <a:r>
              <a:rPr lang="en-US" baseline="0" dirty="0" smtClean="0"/>
              <a:t> need more human data, but THC and CBD appear to prevent sz in animal models</a:t>
            </a:r>
          </a:p>
          <a:p>
            <a:r>
              <a:rPr lang="en-US" baseline="0" dirty="0" smtClean="0"/>
              <a:t>--Intractable childhood epilepsy is a special case: unblended trials with CBD showed improvement</a:t>
            </a:r>
          </a:p>
          <a:p>
            <a:endParaRPr lang="en-US" baseline="0" dirty="0" smtClean="0"/>
          </a:p>
          <a:p>
            <a:r>
              <a:rPr lang="en-US" baseline="0" dirty="0" smtClean="0"/>
              <a:t>Addiction: no evidence of benefit</a:t>
            </a:r>
          </a:p>
          <a:p>
            <a:r>
              <a:rPr lang="en-US" baseline="0" dirty="0" smtClean="0"/>
              <a:t>--BUT! We do not have high quality evidence in OUD</a:t>
            </a:r>
          </a:p>
          <a:p>
            <a:endParaRPr lang="en-US" baseline="0" dirty="0" smtClean="0"/>
          </a:p>
          <a:p>
            <a:r>
              <a:rPr lang="en-US" baseline="0" dirty="0" smtClean="0"/>
              <a:t>PTSD: not much data but what we do have showed no effect</a:t>
            </a:r>
          </a:p>
          <a:p>
            <a:endParaRPr lang="en-US" baseline="0" dirty="0" smtClean="0"/>
          </a:p>
          <a:p>
            <a:r>
              <a:rPr lang="en-US" baseline="0" dirty="0" smtClean="0"/>
              <a:t>TS</a:t>
            </a:r>
          </a:p>
          <a:p>
            <a:endParaRPr lang="en-US" baseline="0" dirty="0" smtClean="0"/>
          </a:p>
          <a:p>
            <a:r>
              <a:rPr lang="en-US" baseline="0" dirty="0" smtClean="0"/>
              <a:t>ASD</a:t>
            </a:r>
            <a:endParaRPr lang="en-US" dirty="0"/>
          </a:p>
        </p:txBody>
      </p:sp>
      <p:sp>
        <p:nvSpPr>
          <p:cNvPr id="4" name="Slide Number Placeholder 3"/>
          <p:cNvSpPr>
            <a:spLocks noGrp="1"/>
          </p:cNvSpPr>
          <p:nvPr>
            <p:ph type="sldNum" sz="quarter" idx="10"/>
          </p:nvPr>
        </p:nvSpPr>
        <p:spPr/>
        <p:txBody>
          <a:bodyPr/>
          <a:lstStyle/>
          <a:p>
            <a:fld id="{9B295211-077B-B847-A36A-B5C85E341EBE}" type="slidenum">
              <a:rPr lang="en-US" smtClean="0"/>
              <a:pPr/>
              <a:t>36</a:t>
            </a:fld>
            <a:endParaRPr lang="en-US" dirty="0"/>
          </a:p>
        </p:txBody>
      </p:sp>
    </p:spTree>
    <p:extLst>
      <p:ext uri="{BB962C8B-B14F-4D97-AF65-F5344CB8AC3E}">
        <p14:creationId xmlns:p14="http://schemas.microsoft.com/office/powerpoint/2010/main" val="4046904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Glaucoma: limited evidence of no effect</a:t>
            </a:r>
          </a:p>
          <a:p>
            <a:r>
              <a:rPr lang="en-US" dirty="0" smtClean="0"/>
              <a:t>--single randomized crossover study with THC and CBD preparations</a:t>
            </a:r>
            <a:endParaRPr lang="en-US" dirty="0"/>
          </a:p>
        </p:txBody>
      </p:sp>
      <p:sp>
        <p:nvSpPr>
          <p:cNvPr id="4" name="Slide Number Placeholder 3"/>
          <p:cNvSpPr>
            <a:spLocks noGrp="1"/>
          </p:cNvSpPr>
          <p:nvPr>
            <p:ph type="sldNum" sz="quarter" idx="10"/>
          </p:nvPr>
        </p:nvSpPr>
        <p:spPr/>
        <p:txBody>
          <a:bodyPr/>
          <a:lstStyle/>
          <a:p>
            <a:fld id="{9B295211-077B-B847-A36A-B5C85E341EBE}" type="slidenum">
              <a:rPr lang="en-US" smtClean="0"/>
              <a:pPr/>
              <a:t>37</a:t>
            </a:fld>
            <a:endParaRPr lang="en-US" dirty="0"/>
          </a:p>
        </p:txBody>
      </p:sp>
    </p:spTree>
    <p:extLst>
      <p:ext uri="{BB962C8B-B14F-4D97-AF65-F5344CB8AC3E}">
        <p14:creationId xmlns:p14="http://schemas.microsoft.com/office/powerpoint/2010/main" val="3831322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 Seems the 60s alcohol/drug wave crested in 1979</a:t>
            </a:r>
          </a:p>
          <a:p>
            <a:endParaRPr lang="en-US" sz="1600" dirty="0"/>
          </a:p>
          <a:p>
            <a:r>
              <a:rPr lang="en-US" sz="1600" dirty="0"/>
              <a:t>Been a steady downward trend with a few slight increases</a:t>
            </a:r>
          </a:p>
          <a:p>
            <a:endParaRPr lang="en-US" sz="1600" dirty="0"/>
          </a:p>
          <a:p>
            <a:r>
              <a:rPr lang="en-US" sz="1600" dirty="0"/>
              <a:t>Just say no and Partnership for a Drug Free America</a:t>
            </a:r>
          </a:p>
        </p:txBody>
      </p:sp>
      <p:sp>
        <p:nvSpPr>
          <p:cNvPr id="4" name="Slide Number Placeholder 3"/>
          <p:cNvSpPr>
            <a:spLocks noGrp="1"/>
          </p:cNvSpPr>
          <p:nvPr>
            <p:ph type="sldNum" sz="quarter" idx="10"/>
          </p:nvPr>
        </p:nvSpPr>
        <p:spPr/>
        <p:txBody>
          <a:bodyPr/>
          <a:lstStyle/>
          <a:p>
            <a:fld id="{5A85F8F7-3759-4C1A-875F-27608E6852AD}" type="slidenum">
              <a:rPr lang="en-US" smtClean="0"/>
              <a:t>51</a:t>
            </a:fld>
            <a:endParaRPr lang="en-US" dirty="0"/>
          </a:p>
        </p:txBody>
      </p:sp>
    </p:spTree>
    <p:extLst>
      <p:ext uri="{BB962C8B-B14F-4D97-AF65-F5344CB8AC3E}">
        <p14:creationId xmlns:p14="http://schemas.microsoft.com/office/powerpoint/2010/main" val="22925763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u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
            <a:ext cx="9162288" cy="5296194"/>
          </a:xfrm>
          <a:prstGeom prst="rect">
            <a:avLst/>
          </a:prstGeom>
        </p:spPr>
      </p:pic>
      <p:pic>
        <p:nvPicPr>
          <p:cNvPr id="12" name="Picture 11" descr="building.png"/>
          <p:cNvPicPr>
            <a:picLocks noChangeAspect="1"/>
          </p:cNvPicPr>
          <p:nvPr userDrawn="1"/>
        </p:nvPicPr>
        <p:blipFill>
          <a:blip r:embed="rId3">
            <a:alphaModFix amt="21000"/>
            <a:extLst>
              <a:ext uri="{28A0092B-C50C-407E-A947-70E740481C1C}">
                <a14:useLocalDpi xmlns:a14="http://schemas.microsoft.com/office/drawing/2010/main" val="0"/>
              </a:ext>
            </a:extLst>
          </a:blip>
          <a:stretch>
            <a:fillRect/>
          </a:stretch>
        </p:blipFill>
        <p:spPr>
          <a:xfrm>
            <a:off x="0" y="14617"/>
            <a:ext cx="9144000" cy="5201019"/>
          </a:xfrm>
          <a:prstGeom prst="rect">
            <a:avLst/>
          </a:prstGeom>
        </p:spPr>
      </p:pic>
      <p:sp>
        <p:nvSpPr>
          <p:cNvPr id="2" name="Title 1"/>
          <p:cNvSpPr>
            <a:spLocks noGrp="1"/>
          </p:cNvSpPr>
          <p:nvPr>
            <p:ph type="ctrTitle"/>
          </p:nvPr>
        </p:nvSpPr>
        <p:spPr>
          <a:xfrm>
            <a:off x="3446913" y="3093992"/>
            <a:ext cx="5447537" cy="1006485"/>
          </a:xfrm>
        </p:spPr>
        <p:txBody>
          <a:bodyPr>
            <a:normAutofit/>
          </a:bodyPr>
          <a:lstStyle>
            <a:lvl1pPr algn="r">
              <a:defRPr sz="2600" b="1" i="0">
                <a:solidFill>
                  <a:schemeClr val="bg1"/>
                </a:solidFill>
                <a:latin typeface="Arial"/>
                <a:cs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566721" y="3859613"/>
            <a:ext cx="5332977" cy="771961"/>
          </a:xfrm>
        </p:spPr>
        <p:txBody>
          <a:bodyPr>
            <a:normAutofit/>
          </a:bodyPr>
          <a:lstStyle>
            <a:lvl1pPr marL="0" indent="0" algn="r">
              <a:spcBef>
                <a:spcPts val="0"/>
              </a:spcBef>
              <a:buNone/>
              <a:defRPr sz="2200" b="0" i="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0" name="Picture 9" descr="colorbar-01-01.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207581"/>
            <a:ext cx="9162288" cy="190881"/>
          </a:xfrm>
          <a:prstGeom prst="rect">
            <a:avLst/>
          </a:prstGeom>
        </p:spPr>
      </p:pic>
      <p:pic>
        <p:nvPicPr>
          <p:cNvPr id="9" name="Picture 8" descr="PSH_CHO_CMYK_2C.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50477" y="5843619"/>
            <a:ext cx="3243972" cy="730318"/>
          </a:xfrm>
          <a:prstGeom prst="rect">
            <a:avLst/>
          </a:prstGeom>
        </p:spPr>
      </p:pic>
    </p:spTree>
    <p:extLst>
      <p:ext uri="{BB962C8B-B14F-4D97-AF65-F5344CB8AC3E}">
        <p14:creationId xmlns:p14="http://schemas.microsoft.com/office/powerpoint/2010/main" val="1403451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2" name="Rectangle 11"/>
          <p:cNvSpPr/>
          <p:nvPr userDrawn="1"/>
        </p:nvSpPr>
        <p:spPr>
          <a:xfrm>
            <a:off x="0" y="0"/>
            <a:ext cx="9144000" cy="6681084"/>
          </a:xfrm>
          <a:prstGeom prst="rect">
            <a:avLst/>
          </a:prstGeom>
          <a:gradFill flip="none" rotWithShape="1">
            <a:gsLst>
              <a:gs pos="0">
                <a:srgbClr val="A9D2F8"/>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Vertical Text Placeholder 2"/>
          <p:cNvSpPr>
            <a:spLocks noGrp="1"/>
          </p:cNvSpPr>
          <p:nvPr>
            <p:ph type="body" orient="vert" idx="1"/>
          </p:nvPr>
        </p:nvSpPr>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p:nvPr>
        </p:nvSpPr>
        <p:spPr>
          <a:xfrm>
            <a:off x="457200" y="186342"/>
            <a:ext cx="8229600" cy="1143000"/>
          </a:xfrm>
        </p:spPr>
        <p:txBody>
          <a:bodyPr>
            <a:normAutofit/>
          </a:bodyPr>
          <a:lstStyle>
            <a:lvl1pPr algn="l">
              <a:defRPr sz="3600" b="1" i="0">
                <a:latin typeface="Arial"/>
                <a:cs typeface="Arial"/>
              </a:defRPr>
            </a:lvl1pPr>
          </a:lstStyle>
          <a:p>
            <a:r>
              <a:rPr lang="en-US" dirty="0" smtClean="0"/>
              <a:t>Click to edit Master title style</a:t>
            </a:r>
            <a:endParaRPr lang="en-US" dirty="0"/>
          </a:p>
        </p:txBody>
      </p:sp>
      <p:pic>
        <p:nvPicPr>
          <p:cNvPr id="8" name="Picture 7" descr="colorbar-01-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681084"/>
            <a:ext cx="9144001" cy="190500"/>
          </a:xfrm>
          <a:prstGeom prst="rect">
            <a:avLst/>
          </a:prstGeom>
        </p:spPr>
      </p:pic>
      <p:cxnSp>
        <p:nvCxnSpPr>
          <p:cNvPr id="10" name="Straight Connector 9"/>
          <p:cNvCxnSpPr/>
          <p:nvPr userDrawn="1"/>
        </p:nvCxnSpPr>
        <p:spPr>
          <a:xfrm>
            <a:off x="457200" y="1161394"/>
            <a:ext cx="8229600" cy="0"/>
          </a:xfrm>
          <a:prstGeom prst="line">
            <a:avLst/>
          </a:prstGeom>
          <a:ln>
            <a:solidFill>
              <a:srgbClr val="003873"/>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PSH_CHO_CMYK_2C.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50477" y="5843619"/>
            <a:ext cx="3243972" cy="730318"/>
          </a:xfrm>
          <a:prstGeom prst="rect">
            <a:avLst/>
          </a:prstGeom>
        </p:spPr>
      </p:pic>
    </p:spTree>
    <p:extLst>
      <p:ext uri="{BB962C8B-B14F-4D97-AF65-F5344CB8AC3E}">
        <p14:creationId xmlns:p14="http://schemas.microsoft.com/office/powerpoint/2010/main" val="2400510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dirty="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dirty="0">
              <a:solidFill>
                <a:prstClr val="white">
                  <a:tint val="75000"/>
                  <a:alpha val="60000"/>
                </a:prstClr>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C1F55AF0-B587-45DF-B346-EC6E7D79CE3F}"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796037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9F30A25-9A76-0B40-B968-BD8F921E18AA}" type="datetimeFigureOut">
              <a:rPr lang="en-US" smtClean="0"/>
              <a:pPr/>
              <a:t>5/11/2021</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BC7A377-3B50-2E43-935E-9BD373A0F27F}"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9F30A25-9A76-0B40-B968-BD8F921E18AA}" type="datetimeFigureOut">
              <a:rPr lang="en-US" smtClean="0"/>
              <a:pPr/>
              <a:t>5/11/2021</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BC7A377-3B50-2E43-935E-9BD373A0F27F}"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9F30A25-9A76-0B40-B968-BD8F921E18AA}" type="datetimeFigureOut">
              <a:rPr lang="en-US" smtClean="0"/>
              <a:pPr/>
              <a:t>5/11/2021</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BC7A377-3B50-2E43-935E-9BD373A0F27F}"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9F30A25-9A76-0B40-B968-BD8F921E18AA}" type="datetimeFigureOut">
              <a:rPr lang="en-US" smtClean="0"/>
              <a:pPr/>
              <a:t>5/11/2021</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BC7A377-3B50-2E43-935E-9BD373A0F27F}"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9F30A25-9A76-0B40-B968-BD8F921E18AA}" type="datetimeFigureOut">
              <a:rPr lang="en-US" smtClean="0"/>
              <a:pPr/>
              <a:t>5/11/2021</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BC7A377-3B50-2E43-935E-9BD373A0F27F}"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9F30A25-9A76-0B40-B968-BD8F921E18AA}" type="datetimeFigureOut">
              <a:rPr lang="en-US" smtClean="0"/>
              <a:pPr/>
              <a:t>5/11/2021</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BC7A377-3B50-2E43-935E-9BD373A0F27F}"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9F30A25-9A76-0B40-B968-BD8F921E18AA}" type="datetimeFigureOut">
              <a:rPr lang="en-US" smtClean="0"/>
              <a:pPr/>
              <a:t>5/11/2021</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BC7A377-3B50-2E43-935E-9BD373A0F27F}"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9F30A25-9A76-0B40-B968-BD8F921E18AA}" type="datetimeFigureOut">
              <a:rPr lang="en-US" smtClean="0"/>
              <a:pPr/>
              <a:t>5/11/2021</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BC7A377-3B50-2E43-935E-9BD373A0F27F}"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Rectangle 5"/>
          <p:cNvSpPr/>
          <p:nvPr userDrawn="1"/>
        </p:nvSpPr>
        <p:spPr>
          <a:xfrm>
            <a:off x="0" y="0"/>
            <a:ext cx="9144000" cy="6681084"/>
          </a:xfrm>
          <a:prstGeom prst="rect">
            <a:avLst/>
          </a:prstGeom>
          <a:gradFill flip="none" rotWithShape="1">
            <a:gsLst>
              <a:gs pos="0">
                <a:srgbClr val="A9D2F8"/>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186342"/>
            <a:ext cx="8229600" cy="1143000"/>
          </a:xfrm>
        </p:spPr>
        <p:txBody>
          <a:bodyPr>
            <a:normAutofit/>
          </a:bodyPr>
          <a:lstStyle>
            <a:lvl1pPr algn="l">
              <a:defRPr sz="3600" b="1" i="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b="0" i="0">
                <a:latin typeface="Arial"/>
                <a:cs typeface="Arial"/>
              </a:defRPr>
            </a:lvl1pPr>
            <a:lvl2pPr>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descr="colorbar-01-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681084"/>
            <a:ext cx="9203766" cy="190500"/>
          </a:xfrm>
          <a:prstGeom prst="rect">
            <a:avLst/>
          </a:prstGeom>
        </p:spPr>
      </p:pic>
      <p:cxnSp>
        <p:nvCxnSpPr>
          <p:cNvPr id="10" name="Straight Connector 9"/>
          <p:cNvCxnSpPr/>
          <p:nvPr userDrawn="1"/>
        </p:nvCxnSpPr>
        <p:spPr>
          <a:xfrm>
            <a:off x="457200" y="1161394"/>
            <a:ext cx="8229600" cy="0"/>
          </a:xfrm>
          <a:prstGeom prst="line">
            <a:avLst/>
          </a:prstGeom>
          <a:ln>
            <a:solidFill>
              <a:srgbClr val="003873"/>
            </a:solidFill>
          </a:ln>
          <a:effectLst/>
        </p:spPr>
        <p:style>
          <a:lnRef idx="2">
            <a:schemeClr val="accent1"/>
          </a:lnRef>
          <a:fillRef idx="0">
            <a:schemeClr val="accent1"/>
          </a:fillRef>
          <a:effectRef idx="1">
            <a:schemeClr val="accent1"/>
          </a:effectRef>
          <a:fontRef idx="minor">
            <a:schemeClr val="tx1"/>
          </a:fontRef>
        </p:style>
      </p:cxnSp>
      <p:pic>
        <p:nvPicPr>
          <p:cNvPr id="9" name="Picture 8" descr="PSH_CHO_CMYK_2C.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50477" y="5843619"/>
            <a:ext cx="3243972" cy="730318"/>
          </a:xfrm>
          <a:prstGeom prst="rect">
            <a:avLst/>
          </a:prstGeom>
        </p:spPr>
      </p:pic>
    </p:spTree>
    <p:extLst>
      <p:ext uri="{BB962C8B-B14F-4D97-AF65-F5344CB8AC3E}">
        <p14:creationId xmlns:p14="http://schemas.microsoft.com/office/powerpoint/2010/main" val="452534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9F30A25-9A76-0B40-B968-BD8F921E18AA}" type="datetimeFigureOut">
              <a:rPr lang="en-US" smtClean="0"/>
              <a:pPr/>
              <a:t>5/11/2021</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BC7A377-3B50-2E43-935E-9BD373A0F27F}"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9F30A25-9A76-0B40-B968-BD8F921E18AA}" type="datetimeFigureOut">
              <a:rPr lang="en-US" smtClean="0"/>
              <a:pPr/>
              <a:t>5/11/2021</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BC7A377-3B50-2E43-935E-9BD373A0F27F}"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9F30A25-9A76-0B40-B968-BD8F921E18AA}" type="datetimeFigureOut">
              <a:rPr lang="en-US" smtClean="0"/>
              <a:pPr/>
              <a:t>5/11/2021</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BC7A377-3B50-2E43-935E-9BD373A0F27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Rectangle 4"/>
          <p:cNvSpPr/>
          <p:nvPr userDrawn="1"/>
        </p:nvSpPr>
        <p:spPr>
          <a:xfrm>
            <a:off x="0" y="0"/>
            <a:ext cx="9144000" cy="6681084"/>
          </a:xfrm>
          <a:prstGeom prst="rect">
            <a:avLst/>
          </a:prstGeom>
          <a:gradFill flip="none" rotWithShape="1">
            <a:gsLst>
              <a:gs pos="0">
                <a:srgbClr val="A9D2F8"/>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22313" y="4406900"/>
            <a:ext cx="7772400" cy="1362075"/>
          </a:xfrm>
        </p:spPr>
        <p:txBody>
          <a:bodyPr anchor="t">
            <a:normAutofit/>
          </a:bodyPr>
          <a:lstStyle>
            <a:lvl1pPr algn="l">
              <a:defRPr sz="3000" b="1" cap="all">
                <a:latin typeface="Arial"/>
                <a:cs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a:solidFill>
                  <a:schemeClr val="tx1">
                    <a:tint val="7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8" name="Picture 7" descr="colorbar-01-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681084"/>
            <a:ext cx="9144001" cy="190500"/>
          </a:xfrm>
          <a:prstGeom prst="rect">
            <a:avLst/>
          </a:prstGeom>
        </p:spPr>
      </p:pic>
      <p:pic>
        <p:nvPicPr>
          <p:cNvPr id="7" name="Picture 6" descr="PSH_CHO_CMYK_2C.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50477" y="5843619"/>
            <a:ext cx="3243972" cy="730318"/>
          </a:xfrm>
          <a:prstGeom prst="rect">
            <a:avLst/>
          </a:prstGeom>
        </p:spPr>
      </p:pic>
    </p:spTree>
    <p:extLst>
      <p:ext uri="{BB962C8B-B14F-4D97-AF65-F5344CB8AC3E}">
        <p14:creationId xmlns:p14="http://schemas.microsoft.com/office/powerpoint/2010/main" val="822914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12"/>
          <p:cNvSpPr/>
          <p:nvPr userDrawn="1"/>
        </p:nvSpPr>
        <p:spPr>
          <a:xfrm>
            <a:off x="0" y="0"/>
            <a:ext cx="9144000" cy="6681084"/>
          </a:xfrm>
          <a:prstGeom prst="rect">
            <a:avLst/>
          </a:prstGeom>
          <a:gradFill flip="none" rotWithShape="1">
            <a:gsLst>
              <a:gs pos="0">
                <a:srgbClr val="A9D2F8"/>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sz="half" idx="1"/>
          </p:nvPr>
        </p:nvSpPr>
        <p:spPr>
          <a:xfrm>
            <a:off x="457200" y="1600200"/>
            <a:ext cx="4038600" cy="4125271"/>
          </a:xfrm>
        </p:spPr>
        <p:txBody>
          <a:bodyPr/>
          <a:lstStyle>
            <a:lvl1pPr>
              <a:defRPr sz="2800" b="0" i="0">
                <a:latin typeface="Arial"/>
                <a:cs typeface="Arial"/>
              </a:defRPr>
            </a:lvl1pPr>
            <a:lvl2pPr>
              <a:defRPr sz="2400" b="0" i="0">
                <a:latin typeface="Arial"/>
                <a:cs typeface="Arial"/>
              </a:defRPr>
            </a:lvl2pPr>
            <a:lvl3pPr>
              <a:defRPr sz="2000" b="0" i="0">
                <a:latin typeface="Arial"/>
                <a:cs typeface="Arial"/>
              </a:defRPr>
            </a:lvl3pPr>
            <a:lvl4pPr>
              <a:defRPr sz="1800" b="0" i="0">
                <a:latin typeface="Arial"/>
                <a:cs typeface="Arial"/>
              </a:defRPr>
            </a:lvl4pPr>
            <a:lvl5pPr>
              <a:defRPr sz="1800" b="0" i="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125271"/>
          </a:xfrm>
        </p:spPr>
        <p:txBody>
          <a:bodyPr/>
          <a:lstStyle>
            <a:lvl1pPr>
              <a:defRPr sz="2800" b="0" i="0">
                <a:latin typeface="Arial"/>
                <a:cs typeface="Arial"/>
              </a:defRPr>
            </a:lvl1pPr>
            <a:lvl2pPr>
              <a:defRPr sz="2400" b="0" i="0">
                <a:latin typeface="Arial"/>
                <a:cs typeface="Arial"/>
              </a:defRPr>
            </a:lvl2pPr>
            <a:lvl3pPr>
              <a:defRPr sz="2000" b="0" i="0">
                <a:latin typeface="Arial"/>
                <a:cs typeface="Arial"/>
              </a:defRPr>
            </a:lvl3pPr>
            <a:lvl4pPr>
              <a:defRPr sz="1800" b="0" i="0">
                <a:latin typeface="Arial"/>
                <a:cs typeface="Arial"/>
              </a:defRPr>
            </a:lvl4pPr>
            <a:lvl5pPr>
              <a:defRPr sz="1800" b="0" i="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457200" y="186342"/>
            <a:ext cx="8229600" cy="1143000"/>
          </a:xfrm>
        </p:spPr>
        <p:txBody>
          <a:bodyPr>
            <a:normAutofit/>
          </a:bodyPr>
          <a:lstStyle>
            <a:lvl1pPr algn="l">
              <a:defRPr sz="3600" b="1" i="0">
                <a:latin typeface="Arial"/>
                <a:cs typeface="Arial"/>
              </a:defRPr>
            </a:lvl1pPr>
          </a:lstStyle>
          <a:p>
            <a:r>
              <a:rPr lang="en-US" dirty="0" smtClean="0"/>
              <a:t>Click to edit Master title style</a:t>
            </a:r>
            <a:endParaRPr lang="en-US" dirty="0"/>
          </a:p>
        </p:txBody>
      </p:sp>
      <p:pic>
        <p:nvPicPr>
          <p:cNvPr id="9" name="Picture 8" descr="colorbar-01-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681084"/>
            <a:ext cx="9144001" cy="190500"/>
          </a:xfrm>
          <a:prstGeom prst="rect">
            <a:avLst/>
          </a:prstGeom>
        </p:spPr>
      </p:pic>
      <p:cxnSp>
        <p:nvCxnSpPr>
          <p:cNvPr id="11" name="Straight Connector 10"/>
          <p:cNvCxnSpPr/>
          <p:nvPr userDrawn="1"/>
        </p:nvCxnSpPr>
        <p:spPr>
          <a:xfrm>
            <a:off x="457200" y="1161394"/>
            <a:ext cx="8229600" cy="0"/>
          </a:xfrm>
          <a:prstGeom prst="line">
            <a:avLst/>
          </a:prstGeom>
          <a:ln>
            <a:solidFill>
              <a:srgbClr val="003873"/>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PSH_CHO_CMYK_2C.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50477" y="5843619"/>
            <a:ext cx="3243972" cy="730318"/>
          </a:xfrm>
          <a:prstGeom prst="rect">
            <a:avLst/>
          </a:prstGeom>
        </p:spPr>
      </p:pic>
    </p:spTree>
    <p:extLst>
      <p:ext uri="{BB962C8B-B14F-4D97-AF65-F5344CB8AC3E}">
        <p14:creationId xmlns:p14="http://schemas.microsoft.com/office/powerpoint/2010/main" val="2999655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Rectangle 14"/>
          <p:cNvSpPr/>
          <p:nvPr userDrawn="1"/>
        </p:nvSpPr>
        <p:spPr>
          <a:xfrm>
            <a:off x="0" y="0"/>
            <a:ext cx="9144000" cy="6681084"/>
          </a:xfrm>
          <a:prstGeom prst="rect">
            <a:avLst/>
          </a:prstGeom>
          <a:gradFill flip="none" rotWithShape="1">
            <a:gsLst>
              <a:gs pos="0">
                <a:srgbClr val="A9D2F8"/>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a:cs typeface="Arial"/>
              </a:defRPr>
            </a:lvl1pPr>
            <a:lvl2pPr>
              <a:defRPr sz="20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a:cs typeface="Arial"/>
              </a:defRPr>
            </a:lvl1pPr>
            <a:lvl2pPr>
              <a:defRPr sz="20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txBox="1">
            <a:spLocks/>
          </p:cNvSpPr>
          <p:nvPr userDrawn="1"/>
        </p:nvSpPr>
        <p:spPr>
          <a:xfrm>
            <a:off x="457200" y="186342"/>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0" i="0" kern="1200">
                <a:solidFill>
                  <a:schemeClr val="tx1"/>
                </a:solidFill>
                <a:latin typeface="Frutiger LT Std 65 Bold"/>
                <a:ea typeface="+mj-ea"/>
                <a:cs typeface="Frutiger LT Std 65 Bold"/>
              </a:defRPr>
            </a:lvl1pPr>
          </a:lstStyle>
          <a:p>
            <a:r>
              <a:rPr lang="en-US" b="1" u="none" dirty="0" smtClean="0">
                <a:latin typeface="Arial"/>
                <a:cs typeface="Arial"/>
              </a:rPr>
              <a:t>Click to edit Master title style</a:t>
            </a:r>
            <a:endParaRPr lang="en-US" b="1" u="none" dirty="0">
              <a:latin typeface="Arial"/>
              <a:cs typeface="Arial"/>
            </a:endParaRPr>
          </a:p>
        </p:txBody>
      </p:sp>
      <p:pic>
        <p:nvPicPr>
          <p:cNvPr id="11" name="Picture 10" descr="colorbar-01-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681084"/>
            <a:ext cx="9144001" cy="190500"/>
          </a:xfrm>
          <a:prstGeom prst="rect">
            <a:avLst/>
          </a:prstGeom>
        </p:spPr>
      </p:pic>
      <p:cxnSp>
        <p:nvCxnSpPr>
          <p:cNvPr id="13" name="Straight Connector 12"/>
          <p:cNvCxnSpPr/>
          <p:nvPr userDrawn="1"/>
        </p:nvCxnSpPr>
        <p:spPr>
          <a:xfrm>
            <a:off x="457200" y="1161394"/>
            <a:ext cx="8229600" cy="0"/>
          </a:xfrm>
          <a:prstGeom prst="line">
            <a:avLst/>
          </a:prstGeom>
          <a:ln>
            <a:solidFill>
              <a:srgbClr val="003873"/>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PSH_CHO_CMYK_2C.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50477" y="5843619"/>
            <a:ext cx="3243972" cy="730318"/>
          </a:xfrm>
          <a:prstGeom prst="rect">
            <a:avLst/>
          </a:prstGeom>
        </p:spPr>
      </p:pic>
    </p:spTree>
    <p:extLst>
      <p:ext uri="{BB962C8B-B14F-4D97-AF65-F5344CB8AC3E}">
        <p14:creationId xmlns:p14="http://schemas.microsoft.com/office/powerpoint/2010/main" val="3051987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10"/>
          <p:cNvSpPr/>
          <p:nvPr userDrawn="1"/>
        </p:nvSpPr>
        <p:spPr>
          <a:xfrm>
            <a:off x="0" y="0"/>
            <a:ext cx="9144000" cy="6681084"/>
          </a:xfrm>
          <a:prstGeom prst="rect">
            <a:avLst/>
          </a:prstGeom>
          <a:gradFill flip="none" rotWithShape="1">
            <a:gsLst>
              <a:gs pos="0">
                <a:srgbClr val="A9D2F8"/>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txBox="1">
            <a:spLocks/>
          </p:cNvSpPr>
          <p:nvPr userDrawn="1"/>
        </p:nvSpPr>
        <p:spPr>
          <a:xfrm>
            <a:off x="457200" y="186342"/>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0" i="0" kern="1200">
                <a:solidFill>
                  <a:schemeClr val="tx1"/>
                </a:solidFill>
                <a:latin typeface="Frutiger LT Std 65 Bold"/>
                <a:ea typeface="+mj-ea"/>
                <a:cs typeface="Frutiger LT Std 65 Bold"/>
              </a:defRPr>
            </a:lvl1pPr>
          </a:lstStyle>
          <a:p>
            <a:r>
              <a:rPr lang="en-US" b="1" u="none" dirty="0" smtClean="0">
                <a:latin typeface="Arial"/>
                <a:cs typeface="Arial"/>
              </a:rPr>
              <a:t>Click to edit Master title style</a:t>
            </a:r>
            <a:endParaRPr lang="en-US" b="1" u="none" dirty="0">
              <a:latin typeface="Arial"/>
              <a:cs typeface="Arial"/>
            </a:endParaRPr>
          </a:p>
        </p:txBody>
      </p:sp>
      <p:pic>
        <p:nvPicPr>
          <p:cNvPr id="7" name="Picture 6" descr="colorbar-01-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681084"/>
            <a:ext cx="9144001" cy="190500"/>
          </a:xfrm>
          <a:prstGeom prst="rect">
            <a:avLst/>
          </a:prstGeom>
        </p:spPr>
      </p:pic>
      <p:cxnSp>
        <p:nvCxnSpPr>
          <p:cNvPr id="9" name="Straight Connector 8"/>
          <p:cNvCxnSpPr/>
          <p:nvPr userDrawn="1"/>
        </p:nvCxnSpPr>
        <p:spPr>
          <a:xfrm>
            <a:off x="457200" y="1161394"/>
            <a:ext cx="8229600" cy="0"/>
          </a:xfrm>
          <a:prstGeom prst="line">
            <a:avLst/>
          </a:prstGeom>
          <a:ln>
            <a:solidFill>
              <a:srgbClr val="003873"/>
            </a:solidFill>
          </a:ln>
          <a:effectLst/>
        </p:spPr>
        <p:style>
          <a:lnRef idx="2">
            <a:schemeClr val="accent1"/>
          </a:lnRef>
          <a:fillRef idx="0">
            <a:schemeClr val="accent1"/>
          </a:fillRef>
          <a:effectRef idx="1">
            <a:schemeClr val="accent1"/>
          </a:effectRef>
          <a:fontRef idx="minor">
            <a:schemeClr val="tx1"/>
          </a:fontRef>
        </p:style>
      </p:cxnSp>
      <p:pic>
        <p:nvPicPr>
          <p:cNvPr id="10" name="Picture 9" descr="PSH_CHO_CMYK_2C.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50477" y="5843619"/>
            <a:ext cx="3243972" cy="730318"/>
          </a:xfrm>
          <a:prstGeom prst="rect">
            <a:avLst/>
          </a:prstGeom>
        </p:spPr>
      </p:pic>
    </p:spTree>
    <p:extLst>
      <p:ext uri="{BB962C8B-B14F-4D97-AF65-F5344CB8AC3E}">
        <p14:creationId xmlns:p14="http://schemas.microsoft.com/office/powerpoint/2010/main" val="1636069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Rectangle 9"/>
          <p:cNvSpPr/>
          <p:nvPr userDrawn="1"/>
        </p:nvSpPr>
        <p:spPr>
          <a:xfrm>
            <a:off x="0" y="0"/>
            <a:ext cx="9144000" cy="6681084"/>
          </a:xfrm>
          <a:prstGeom prst="rect">
            <a:avLst/>
          </a:prstGeom>
          <a:gradFill flip="none" rotWithShape="1">
            <a:gsLst>
              <a:gs pos="0">
                <a:srgbClr val="A9D2F8"/>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a:spLocks noGrp="1"/>
          </p:cNvSpPr>
          <p:nvPr>
            <p:ph type="title"/>
          </p:nvPr>
        </p:nvSpPr>
        <p:spPr>
          <a:xfrm>
            <a:off x="457200" y="186342"/>
            <a:ext cx="8229600" cy="1143000"/>
          </a:xfrm>
        </p:spPr>
        <p:txBody>
          <a:bodyPr>
            <a:normAutofit/>
          </a:bodyPr>
          <a:lstStyle>
            <a:lvl1pPr algn="l">
              <a:defRPr sz="3600" b="1" i="0">
                <a:latin typeface="Arial"/>
                <a:cs typeface="Arial"/>
              </a:defRPr>
            </a:lvl1pPr>
          </a:lstStyle>
          <a:p>
            <a:r>
              <a:rPr lang="en-US" dirty="0" smtClean="0"/>
              <a:t>Click to edit Master title style</a:t>
            </a:r>
            <a:endParaRPr lang="en-US" dirty="0"/>
          </a:p>
        </p:txBody>
      </p:sp>
      <p:pic>
        <p:nvPicPr>
          <p:cNvPr id="6" name="Picture 5" descr="colorbar-01-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681084"/>
            <a:ext cx="9144001" cy="190500"/>
          </a:xfrm>
          <a:prstGeom prst="rect">
            <a:avLst/>
          </a:prstGeom>
        </p:spPr>
      </p:pic>
      <p:cxnSp>
        <p:nvCxnSpPr>
          <p:cNvPr id="8" name="Straight Connector 7"/>
          <p:cNvCxnSpPr/>
          <p:nvPr userDrawn="1"/>
        </p:nvCxnSpPr>
        <p:spPr>
          <a:xfrm>
            <a:off x="457200" y="1161394"/>
            <a:ext cx="8229600" cy="0"/>
          </a:xfrm>
          <a:prstGeom prst="line">
            <a:avLst/>
          </a:prstGeom>
          <a:ln>
            <a:solidFill>
              <a:srgbClr val="003873"/>
            </a:solidFill>
          </a:ln>
          <a:effectLst/>
        </p:spPr>
        <p:style>
          <a:lnRef idx="2">
            <a:schemeClr val="accent1"/>
          </a:lnRef>
          <a:fillRef idx="0">
            <a:schemeClr val="accent1"/>
          </a:fillRef>
          <a:effectRef idx="1">
            <a:schemeClr val="accent1"/>
          </a:effectRef>
          <a:fontRef idx="minor">
            <a:schemeClr val="tx1"/>
          </a:fontRef>
        </p:style>
      </p:cxnSp>
      <p:pic>
        <p:nvPicPr>
          <p:cNvPr id="9" name="Picture 8" descr="PSH_CHO_CMYK_2C.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50477" y="5843619"/>
            <a:ext cx="3243972" cy="730318"/>
          </a:xfrm>
          <a:prstGeom prst="rect">
            <a:avLst/>
          </a:prstGeom>
        </p:spPr>
      </p:pic>
    </p:spTree>
    <p:extLst>
      <p:ext uri="{BB962C8B-B14F-4D97-AF65-F5344CB8AC3E}">
        <p14:creationId xmlns:p14="http://schemas.microsoft.com/office/powerpoint/2010/main" val="3734122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7" name="Rectangle 6"/>
          <p:cNvSpPr/>
          <p:nvPr userDrawn="1"/>
        </p:nvSpPr>
        <p:spPr>
          <a:xfrm>
            <a:off x="0" y="0"/>
            <a:ext cx="9144000" cy="6681084"/>
          </a:xfrm>
          <a:prstGeom prst="rect">
            <a:avLst/>
          </a:prstGeom>
          <a:gradFill flip="none" rotWithShape="1">
            <a:gsLst>
              <a:gs pos="0">
                <a:srgbClr val="A9D2F8"/>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73050"/>
            <a:ext cx="3008313" cy="1162050"/>
          </a:xfrm>
        </p:spPr>
        <p:txBody>
          <a:bodyPr anchor="b"/>
          <a:lstStyle>
            <a:lvl1pPr algn="l">
              <a:defRPr sz="2000" b="1">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a:cs typeface="Arial"/>
              </a:defRPr>
            </a:lvl1pPr>
            <a:lvl2pPr>
              <a:defRPr sz="2800">
                <a:latin typeface="Arial"/>
                <a:cs typeface="Arial"/>
              </a:defRPr>
            </a:lvl2pPr>
            <a:lvl3pPr>
              <a:defRPr sz="2400">
                <a:latin typeface="Arial"/>
                <a:cs typeface="Arial"/>
              </a:defRPr>
            </a:lvl3pPr>
            <a:lvl4pPr>
              <a:defRPr sz="2000">
                <a:latin typeface="Arial"/>
                <a:cs typeface="Arial"/>
              </a:defRPr>
            </a:lvl4pPr>
            <a:lvl5pPr>
              <a:defRPr sz="2000">
                <a:latin typeface="Arial"/>
                <a:cs typeface="Aria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pic>
        <p:nvPicPr>
          <p:cNvPr id="9" name="Picture 8" descr="colorbar-01-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681084"/>
            <a:ext cx="9144001" cy="190500"/>
          </a:xfrm>
          <a:prstGeom prst="rect">
            <a:avLst/>
          </a:prstGeom>
        </p:spPr>
      </p:pic>
      <p:pic>
        <p:nvPicPr>
          <p:cNvPr id="8" name="Picture 7" descr="PSH_CHO_CMYK_2C.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50477" y="5843619"/>
            <a:ext cx="3243972" cy="730318"/>
          </a:xfrm>
          <a:prstGeom prst="rect">
            <a:avLst/>
          </a:prstGeom>
        </p:spPr>
      </p:pic>
    </p:spTree>
    <p:extLst>
      <p:ext uri="{BB962C8B-B14F-4D97-AF65-F5344CB8AC3E}">
        <p14:creationId xmlns:p14="http://schemas.microsoft.com/office/powerpoint/2010/main" val="3356486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7" name="Rectangle 6"/>
          <p:cNvSpPr/>
          <p:nvPr userDrawn="1"/>
        </p:nvSpPr>
        <p:spPr>
          <a:xfrm>
            <a:off x="0" y="0"/>
            <a:ext cx="9144000" cy="6681084"/>
          </a:xfrm>
          <a:prstGeom prst="rect">
            <a:avLst/>
          </a:prstGeom>
          <a:gradFill flip="none" rotWithShape="1">
            <a:gsLst>
              <a:gs pos="0">
                <a:srgbClr val="A9D2F8"/>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792288" y="4800600"/>
            <a:ext cx="5486400" cy="566738"/>
          </a:xfrm>
        </p:spPr>
        <p:txBody>
          <a:bodyPr anchor="b"/>
          <a:lstStyle>
            <a:lvl1pPr algn="l">
              <a:defRPr sz="2000" b="1">
                <a:latin typeface="Arial"/>
                <a:cs typeface="Aria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pic>
        <p:nvPicPr>
          <p:cNvPr id="9" name="Picture 8" descr="colorbar-01-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681084"/>
            <a:ext cx="9144001" cy="190500"/>
          </a:xfrm>
          <a:prstGeom prst="rect">
            <a:avLst/>
          </a:prstGeom>
        </p:spPr>
      </p:pic>
      <p:pic>
        <p:nvPicPr>
          <p:cNvPr id="8" name="Picture 7" descr="PSH_CHO_CMYK_2C.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50477" y="5843619"/>
            <a:ext cx="3243972" cy="730318"/>
          </a:xfrm>
          <a:prstGeom prst="rect">
            <a:avLst/>
          </a:prstGeom>
        </p:spPr>
      </p:pic>
    </p:spTree>
    <p:extLst>
      <p:ext uri="{BB962C8B-B14F-4D97-AF65-F5344CB8AC3E}">
        <p14:creationId xmlns:p14="http://schemas.microsoft.com/office/powerpoint/2010/main" val="1780163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0709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2442543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Frutiger LT Std 55 Roman"/>
          <a:ea typeface="+mn-ea"/>
          <a:cs typeface="Frutiger LT Std 55 Roman"/>
        </a:defRPr>
      </a:lvl1pPr>
      <a:lvl2pPr marL="742950" indent="-285750" algn="l" defTabSz="457200" rtl="0" eaLnBrk="1" latinLnBrk="0" hangingPunct="1">
        <a:spcBef>
          <a:spcPct val="20000"/>
        </a:spcBef>
        <a:buFont typeface="Arial"/>
        <a:buChar char="–"/>
        <a:defRPr sz="2800" b="0" i="0" kern="1200">
          <a:solidFill>
            <a:schemeClr val="tx1"/>
          </a:solidFill>
          <a:latin typeface="Frutiger LT Std 55 Roman"/>
          <a:ea typeface="+mn-ea"/>
          <a:cs typeface="Frutiger LT Std 55 Roman"/>
        </a:defRPr>
      </a:lvl2pPr>
      <a:lvl3pPr marL="1143000" indent="-228600" algn="l" defTabSz="457200" rtl="0" eaLnBrk="1" latinLnBrk="0" hangingPunct="1">
        <a:spcBef>
          <a:spcPct val="20000"/>
        </a:spcBef>
        <a:buFont typeface="Arial"/>
        <a:buChar char="•"/>
        <a:defRPr sz="2400" b="0" i="0" kern="1200">
          <a:solidFill>
            <a:schemeClr val="tx1"/>
          </a:solidFill>
          <a:latin typeface="Frutiger LT Std 55 Roman"/>
          <a:ea typeface="+mn-ea"/>
          <a:cs typeface="Frutiger LT Std 55 Roman"/>
        </a:defRPr>
      </a:lvl3pPr>
      <a:lvl4pPr marL="1600200" indent="-228600" algn="l" defTabSz="457200" rtl="0" eaLnBrk="1" latinLnBrk="0" hangingPunct="1">
        <a:spcBef>
          <a:spcPct val="20000"/>
        </a:spcBef>
        <a:buFont typeface="Arial"/>
        <a:buChar char="–"/>
        <a:defRPr sz="2000" b="0" i="0" kern="1200">
          <a:solidFill>
            <a:schemeClr val="tx1"/>
          </a:solidFill>
          <a:latin typeface="Frutiger LT Std 55 Roman"/>
          <a:ea typeface="+mn-ea"/>
          <a:cs typeface="Frutiger LT Std 55 Roman"/>
        </a:defRPr>
      </a:lvl4pPr>
      <a:lvl5pPr marL="2057400" indent="-228600" algn="l" defTabSz="457200" rtl="0" eaLnBrk="1" latinLnBrk="0" hangingPunct="1">
        <a:spcBef>
          <a:spcPct val="20000"/>
        </a:spcBef>
        <a:buFont typeface="Arial"/>
        <a:buChar char="»"/>
        <a:defRPr sz="2000" b="0" i="0" kern="1200">
          <a:solidFill>
            <a:schemeClr val="tx1"/>
          </a:solidFill>
          <a:latin typeface="Frutiger LT Std 55 Roman"/>
          <a:ea typeface="+mn-ea"/>
          <a:cs typeface="Frutiger LT Std 55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0472" y="1198378"/>
            <a:ext cx="7753894" cy="1937288"/>
          </a:xfrm>
        </p:spPr>
        <p:txBody>
          <a:bodyPr>
            <a:normAutofit fontScale="90000"/>
          </a:bodyPr>
          <a:lstStyle/>
          <a:p>
            <a:r>
              <a:rPr lang="en-US" sz="5400" b="0" cap="all" dirty="0">
                <a:ln w="3175" cmpd="sng">
                  <a:noFill/>
                </a:ln>
                <a:solidFill>
                  <a:prstClr val="white"/>
                </a:solidFill>
                <a:latin typeface="Calibri Light" panose="020F0302020204030204"/>
                <a:cs typeface="+mj-cs"/>
              </a:rPr>
              <a:t>Marijuana and the Pediatric </a:t>
            </a:r>
            <a:r>
              <a:rPr lang="en-US" sz="5400" b="0" cap="all" dirty="0" smtClean="0">
                <a:ln w="3175" cmpd="sng">
                  <a:noFill/>
                </a:ln>
                <a:solidFill>
                  <a:prstClr val="white"/>
                </a:solidFill>
                <a:latin typeface="Calibri Light" panose="020F0302020204030204"/>
                <a:cs typeface="+mj-cs"/>
              </a:rPr>
              <a:t>Population:</a:t>
            </a:r>
            <a:r>
              <a:rPr lang="en-US" sz="5400" b="0" cap="all" dirty="0">
                <a:ln w="3175" cmpd="sng">
                  <a:noFill/>
                </a:ln>
                <a:solidFill>
                  <a:prstClr val="white"/>
                </a:solidFill>
                <a:latin typeface="Calibri Light" panose="020F0302020204030204"/>
                <a:cs typeface="+mj-cs"/>
              </a:rPr>
              <a:t/>
            </a:r>
            <a:br>
              <a:rPr lang="en-US" sz="5400" b="0" cap="all" dirty="0">
                <a:ln w="3175" cmpd="sng">
                  <a:noFill/>
                </a:ln>
                <a:solidFill>
                  <a:prstClr val="white"/>
                </a:solidFill>
                <a:latin typeface="Calibri Light" panose="020F0302020204030204"/>
                <a:cs typeface="+mj-cs"/>
              </a:rPr>
            </a:br>
            <a:r>
              <a:rPr lang="en-US" sz="3200" b="0" cap="all" dirty="0" smtClean="0">
                <a:ln w="3175" cmpd="sng">
                  <a:noFill/>
                </a:ln>
                <a:solidFill>
                  <a:prstClr val="white"/>
                </a:solidFill>
                <a:latin typeface="Calibri Light" panose="020F0302020204030204"/>
                <a:cs typeface="+mj-cs"/>
              </a:rPr>
              <a:t>Weeding through the Weeds</a:t>
            </a:r>
            <a:endParaRPr lang="en-US" dirty="0"/>
          </a:p>
        </p:txBody>
      </p:sp>
      <p:sp>
        <p:nvSpPr>
          <p:cNvPr id="3" name="Subtitle 2"/>
          <p:cNvSpPr>
            <a:spLocks noGrp="1"/>
          </p:cNvSpPr>
          <p:nvPr>
            <p:ph type="subTitle" idx="1"/>
          </p:nvPr>
        </p:nvSpPr>
        <p:spPr>
          <a:xfrm>
            <a:off x="3395387" y="3354522"/>
            <a:ext cx="5332977" cy="1518298"/>
          </a:xfrm>
        </p:spPr>
        <p:txBody>
          <a:bodyPr>
            <a:noAutofit/>
          </a:bodyPr>
          <a:lstStyle/>
          <a:p>
            <a:pPr lvl="0">
              <a:spcAft>
                <a:spcPts val="1000"/>
              </a:spcAft>
              <a:buClr>
                <a:prstClr val="white"/>
              </a:buClr>
              <a:buSzPct val="100000"/>
            </a:pPr>
            <a:r>
              <a:rPr lang="en-US" sz="1800" cap="all" dirty="0">
                <a:solidFill>
                  <a:prstClr val="white"/>
                </a:solidFill>
                <a:latin typeface="Calibri" panose="020F0502020204030204"/>
                <a:cs typeface="+mn-cs"/>
              </a:rPr>
              <a:t>Sheryl Ryan, MD</a:t>
            </a:r>
          </a:p>
          <a:p>
            <a:pPr lvl="0">
              <a:spcAft>
                <a:spcPts val="1000"/>
              </a:spcAft>
              <a:buClr>
                <a:prstClr val="white"/>
              </a:buClr>
              <a:buSzPct val="100000"/>
            </a:pPr>
            <a:r>
              <a:rPr lang="en-US" sz="1800" cap="all" dirty="0">
                <a:solidFill>
                  <a:prstClr val="white"/>
                </a:solidFill>
                <a:latin typeface="Calibri" panose="020F0502020204030204"/>
                <a:cs typeface="+mn-cs"/>
              </a:rPr>
              <a:t>Professor of Pediatrics</a:t>
            </a:r>
          </a:p>
          <a:p>
            <a:pPr lvl="0">
              <a:spcAft>
                <a:spcPts val="1000"/>
              </a:spcAft>
              <a:buClr>
                <a:prstClr val="white"/>
              </a:buClr>
              <a:buSzPct val="100000"/>
            </a:pPr>
            <a:r>
              <a:rPr lang="en-US" sz="1800" cap="all" dirty="0">
                <a:solidFill>
                  <a:prstClr val="white"/>
                </a:solidFill>
                <a:latin typeface="Calibri" panose="020F0502020204030204"/>
                <a:cs typeface="+mn-cs"/>
              </a:rPr>
              <a:t>Chief, Division of Adolescent Medicine, </a:t>
            </a:r>
            <a:endParaRPr lang="en-US" sz="1800" cap="all" dirty="0" smtClean="0">
              <a:solidFill>
                <a:prstClr val="white"/>
              </a:solidFill>
              <a:latin typeface="Calibri" panose="020F0502020204030204"/>
              <a:cs typeface="+mn-cs"/>
            </a:endParaRPr>
          </a:p>
          <a:p>
            <a:pPr lvl="0">
              <a:spcAft>
                <a:spcPts val="1000"/>
              </a:spcAft>
              <a:buClr>
                <a:prstClr val="white"/>
              </a:buClr>
              <a:buSzPct val="100000"/>
            </a:pPr>
            <a:r>
              <a:rPr lang="en-US" sz="1800" cap="all" dirty="0" smtClean="0">
                <a:solidFill>
                  <a:prstClr val="white"/>
                </a:solidFill>
                <a:latin typeface="Calibri" panose="020F0502020204030204"/>
                <a:cs typeface="+mn-cs"/>
              </a:rPr>
              <a:t>Penn </a:t>
            </a:r>
            <a:r>
              <a:rPr lang="en-US" sz="1800" cap="all" dirty="0">
                <a:solidFill>
                  <a:prstClr val="white"/>
                </a:solidFill>
                <a:latin typeface="Calibri" panose="020F0502020204030204"/>
                <a:cs typeface="+mn-cs"/>
              </a:rPr>
              <a:t>State Health Hershey Medical Center</a:t>
            </a:r>
          </a:p>
          <a:p>
            <a:pPr algn="l"/>
            <a:endParaRPr lang="en-US" sz="1600" dirty="0"/>
          </a:p>
        </p:txBody>
      </p:sp>
    </p:spTree>
    <p:extLst>
      <p:ext uri="{BB962C8B-B14F-4D97-AF65-F5344CB8AC3E}">
        <p14:creationId xmlns:p14="http://schemas.microsoft.com/office/powerpoint/2010/main" val="2127016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b="0" cap="all" dirty="0">
                <a:ln w="3175" cmpd="sng">
                  <a:noFill/>
                </a:ln>
                <a:latin typeface="Calibri Light" panose="020F0302020204030204"/>
                <a:cs typeface="+mj-cs"/>
              </a:rPr>
              <a:t>The Endocannabinoid System: </a:t>
            </a:r>
            <a:r>
              <a:rPr lang="en-US" sz="3200" cap="all" dirty="0">
                <a:ln w="3175" cmpd="sng">
                  <a:noFill/>
                </a:ln>
                <a:latin typeface="Calibri Light" panose="020F0302020204030204"/>
                <a:cs typeface="+mj-cs"/>
              </a:rPr>
              <a:t>ECS</a:t>
            </a:r>
            <a:endParaRPr lang="en-US" dirty="0"/>
          </a:p>
        </p:txBody>
      </p:sp>
      <p:sp>
        <p:nvSpPr>
          <p:cNvPr id="3" name="Content Placeholder 2"/>
          <p:cNvSpPr>
            <a:spLocks noGrp="1"/>
          </p:cNvSpPr>
          <p:nvPr>
            <p:ph idx="1"/>
          </p:nvPr>
        </p:nvSpPr>
        <p:spPr>
          <a:xfrm>
            <a:off x="457199" y="1600200"/>
            <a:ext cx="5881607" cy="4103175"/>
          </a:xfrm>
        </p:spPr>
        <p:txBody>
          <a:bodyPr>
            <a:normAutofit fontScale="70000" lnSpcReduction="20000"/>
          </a:bodyPr>
          <a:lstStyle/>
          <a:p>
            <a:pPr>
              <a:buClr>
                <a:schemeClr val="tx2">
                  <a:lumMod val="75000"/>
                </a:schemeClr>
              </a:buClr>
              <a:buFont typeface="Arial" panose="020B0604020202020204" pitchFamily="34" charset="0"/>
              <a:buChar char="•"/>
            </a:pPr>
            <a:r>
              <a:rPr lang="en-US" sz="2600" dirty="0">
                <a:latin typeface="Calibri Light" panose="020F0302020204030204" pitchFamily="34" charset="0"/>
                <a:cs typeface="Calibri Light" panose="020F0302020204030204" pitchFamily="34" charset="0"/>
              </a:rPr>
              <a:t>Humans produce “endocannabinoids”</a:t>
            </a:r>
          </a:p>
          <a:p>
            <a:pPr lvl="1">
              <a:buClr>
                <a:schemeClr val="tx2">
                  <a:lumMod val="75000"/>
                </a:schemeClr>
              </a:buClr>
              <a:buFont typeface="Arial" panose="020B0604020202020204" pitchFamily="34" charset="0"/>
              <a:buChar char="•"/>
            </a:pPr>
            <a:r>
              <a:rPr lang="en-US" sz="2600" dirty="0">
                <a:latin typeface="Calibri Light" panose="020F0302020204030204" pitchFamily="34" charset="0"/>
                <a:cs typeface="Calibri Light" panose="020F0302020204030204" pitchFamily="34" charset="0"/>
              </a:rPr>
              <a:t>Anandamide and 2-AG (2-arachidonoylglycerol). </a:t>
            </a:r>
          </a:p>
          <a:p>
            <a:pPr lvl="1">
              <a:buClr>
                <a:schemeClr val="tx2">
                  <a:lumMod val="75000"/>
                </a:schemeClr>
              </a:buClr>
              <a:buFont typeface="Arial" panose="020B0604020202020204" pitchFamily="34" charset="0"/>
              <a:buChar char="•"/>
            </a:pPr>
            <a:r>
              <a:rPr lang="en-US" sz="2600" dirty="0">
                <a:latin typeface="Calibri Light" panose="020F0302020204030204" pitchFamily="34" charset="0"/>
                <a:cs typeface="Calibri Light" panose="020F0302020204030204" pitchFamily="34" charset="0"/>
              </a:rPr>
              <a:t>Biologically active molecules that serve a number of regulatory functions.  	</a:t>
            </a:r>
          </a:p>
          <a:p>
            <a:pPr lvl="2">
              <a:buClr>
                <a:schemeClr val="tx2">
                  <a:lumMod val="75000"/>
                </a:schemeClr>
              </a:buClr>
              <a:buFont typeface="Arial" panose="020B0604020202020204" pitchFamily="34" charset="0"/>
              <a:buChar char="•"/>
            </a:pPr>
            <a:r>
              <a:rPr lang="en-US" sz="2600" dirty="0">
                <a:latin typeface="Calibri Light" panose="020F0302020204030204" pitchFamily="34" charset="0"/>
                <a:cs typeface="Calibri Light" panose="020F0302020204030204" pitchFamily="34" charset="0"/>
              </a:rPr>
              <a:t>Regulates appetite, immune suppression, pain management</a:t>
            </a:r>
          </a:p>
          <a:p>
            <a:pPr>
              <a:buClr>
                <a:schemeClr val="tx2">
                  <a:lumMod val="75000"/>
                </a:schemeClr>
              </a:buClr>
              <a:buFont typeface="Arial" panose="020B0604020202020204" pitchFamily="34" charset="0"/>
              <a:buChar char="•"/>
            </a:pPr>
            <a:r>
              <a:rPr lang="en-US" sz="2600" dirty="0">
                <a:latin typeface="Calibri Light" panose="020F0302020204030204" pitchFamily="34" charset="0"/>
                <a:cs typeface="Calibri Light" panose="020F0302020204030204" pitchFamily="34" charset="0"/>
              </a:rPr>
              <a:t>Two endocannabinoid receptors: CB1 and CB2.</a:t>
            </a:r>
          </a:p>
          <a:p>
            <a:pPr lvl="2">
              <a:buClr>
                <a:schemeClr val="tx2">
                  <a:lumMod val="75000"/>
                </a:schemeClr>
              </a:buClr>
              <a:buFont typeface="Arial" panose="020B0604020202020204" pitchFamily="34" charset="0"/>
              <a:buChar char="•"/>
            </a:pPr>
            <a:r>
              <a:rPr lang="en-US" sz="2600" dirty="0">
                <a:latin typeface="Calibri Light" panose="020F0302020204030204" pitchFamily="34" charset="0"/>
                <a:cs typeface="Calibri Light" panose="020F0302020204030204" pitchFamily="34" charset="0"/>
              </a:rPr>
              <a:t>CB1 - in the brain and nervous system</a:t>
            </a:r>
          </a:p>
          <a:p>
            <a:pPr lvl="2">
              <a:buClr>
                <a:schemeClr val="tx2">
                  <a:lumMod val="75000"/>
                </a:schemeClr>
              </a:buClr>
              <a:buFont typeface="Arial" panose="020B0604020202020204" pitchFamily="34" charset="0"/>
              <a:buChar char="•"/>
            </a:pPr>
            <a:r>
              <a:rPr lang="en-US" sz="2600" dirty="0">
                <a:latin typeface="Calibri Light" panose="020F0302020204030204" pitchFamily="34" charset="0"/>
                <a:cs typeface="Calibri Light" panose="020F0302020204030204" pitchFamily="34" charset="0"/>
              </a:rPr>
              <a:t>CB2 - in immune system cells, wide range of somatic cells. </a:t>
            </a:r>
          </a:p>
          <a:p>
            <a:pPr lvl="2">
              <a:buClr>
                <a:schemeClr val="tx2">
                  <a:lumMod val="75000"/>
                </a:schemeClr>
              </a:buClr>
              <a:buFont typeface="Arial" panose="020B0604020202020204" pitchFamily="34" charset="0"/>
              <a:buChar char="•"/>
            </a:pPr>
            <a:r>
              <a:rPr lang="en-US" sz="2600" dirty="0">
                <a:latin typeface="Calibri Light" panose="020F0302020204030204" pitchFamily="34" charset="0"/>
                <a:cs typeface="Calibri Light" panose="020F0302020204030204" pitchFamily="34" charset="0"/>
              </a:rPr>
              <a:t>Can be detected as early as 5 weeks gestation</a:t>
            </a:r>
          </a:p>
          <a:p>
            <a:pPr>
              <a:buClr>
                <a:schemeClr val="tx2">
                  <a:lumMod val="75000"/>
                </a:schemeClr>
              </a:buClr>
              <a:buFont typeface="Arial" panose="020B0604020202020204" pitchFamily="34" charset="0"/>
              <a:buChar char="•"/>
            </a:pPr>
            <a:r>
              <a:rPr lang="en-US" sz="2600" dirty="0">
                <a:latin typeface="Calibri Light" panose="020F0302020204030204" pitchFamily="34" charset="0"/>
                <a:cs typeface="Calibri Light" panose="020F0302020204030204" pitchFamily="34" charset="0"/>
              </a:rPr>
              <a:t>THC from marijuana binds readily to CB receptors</a:t>
            </a:r>
          </a:p>
          <a:p>
            <a:pPr lvl="1">
              <a:buClr>
                <a:schemeClr val="tx2">
                  <a:lumMod val="75000"/>
                </a:schemeClr>
              </a:buClr>
              <a:buFont typeface="Arial" panose="020B0604020202020204" pitchFamily="34" charset="0"/>
              <a:buChar char="•"/>
            </a:pPr>
            <a:r>
              <a:rPr lang="en-US" sz="2600" dirty="0">
                <a:latin typeface="Calibri Light" panose="020F0302020204030204" pitchFamily="34" charset="0"/>
                <a:cs typeface="Calibri Light" panose="020F0302020204030204" pitchFamily="34" charset="0"/>
              </a:rPr>
              <a:t>Partial agonist with biologic activity</a:t>
            </a:r>
          </a:p>
          <a:p>
            <a:pPr>
              <a:buClr>
                <a:schemeClr val="tx2">
                  <a:lumMod val="75000"/>
                </a:schemeClr>
              </a:buClr>
              <a:buFont typeface="Arial" panose="020B0604020202020204" pitchFamily="34" charset="0"/>
              <a:buChar char="•"/>
            </a:pPr>
            <a:r>
              <a:rPr lang="en-US" sz="2600" dirty="0">
                <a:latin typeface="Calibri Light" panose="020F0302020204030204" pitchFamily="34" charset="0"/>
                <a:cs typeface="Calibri Light" panose="020F0302020204030204" pitchFamily="34" charset="0"/>
              </a:rPr>
              <a:t>CBD binds weakly to CB receptors</a:t>
            </a:r>
          </a:p>
          <a:p>
            <a:endParaRPr lang="en-US" dirty="0"/>
          </a:p>
        </p:txBody>
      </p:sp>
      <p:pic>
        <p:nvPicPr>
          <p:cNvPr id="4" name="Picture 3"/>
          <p:cNvPicPr>
            <a:picLocks noChangeAspect="1"/>
          </p:cNvPicPr>
          <p:nvPr/>
        </p:nvPicPr>
        <p:blipFill>
          <a:blip r:embed="rId2"/>
          <a:stretch>
            <a:fillRect/>
          </a:stretch>
        </p:blipFill>
        <p:spPr>
          <a:xfrm>
            <a:off x="6338806" y="1329342"/>
            <a:ext cx="2793867" cy="2034131"/>
          </a:xfrm>
          <a:prstGeom prst="rect">
            <a:avLst/>
          </a:prstGeom>
        </p:spPr>
      </p:pic>
    </p:spTree>
    <p:extLst>
      <p:ext uri="{BB962C8B-B14F-4D97-AF65-F5344CB8AC3E}">
        <p14:creationId xmlns:p14="http://schemas.microsoft.com/office/powerpoint/2010/main" val="2446662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6342"/>
            <a:ext cx="7818895" cy="1143000"/>
          </a:xfrm>
        </p:spPr>
        <p:txBody>
          <a:bodyPr/>
          <a:lstStyle/>
          <a:p>
            <a:r>
              <a:rPr lang="en-US" b="0" cap="all" dirty="0" smtClean="0">
                <a:ln w="3175" cmpd="sng">
                  <a:noFill/>
                </a:ln>
                <a:latin typeface="Calibri Light" panose="020F0302020204030204"/>
                <a:cs typeface="+mj-cs"/>
              </a:rPr>
              <a:t>Why is the ECS important?</a:t>
            </a:r>
            <a:endParaRPr lang="en-US" dirty="0"/>
          </a:p>
        </p:txBody>
      </p:sp>
      <p:sp>
        <p:nvSpPr>
          <p:cNvPr id="3" name="Content Placeholder 2"/>
          <p:cNvSpPr>
            <a:spLocks noGrp="1"/>
          </p:cNvSpPr>
          <p:nvPr>
            <p:ph idx="1"/>
          </p:nvPr>
        </p:nvSpPr>
        <p:spPr/>
        <p:txBody>
          <a:bodyPr>
            <a:normAutofit fontScale="92500" lnSpcReduction="10000"/>
          </a:bodyPr>
          <a:lstStyle/>
          <a:p>
            <a:pPr>
              <a:buClr>
                <a:schemeClr val="tx2">
                  <a:lumMod val="75000"/>
                </a:schemeClr>
              </a:buClr>
              <a:buFont typeface="Arial" panose="020B0604020202020204" pitchFamily="34" charset="0"/>
              <a:buChar char="•"/>
            </a:pPr>
            <a:r>
              <a:rPr lang="en-US" sz="2600" dirty="0">
                <a:latin typeface="Calibri Light" panose="020F0302020204030204" pitchFamily="34" charset="0"/>
                <a:cs typeface="Calibri Light" panose="020F0302020204030204" pitchFamily="34" charset="0"/>
              </a:rPr>
              <a:t>Critical for early neonatal brain development</a:t>
            </a:r>
          </a:p>
          <a:p>
            <a:pPr lvl="1">
              <a:buClr>
                <a:schemeClr val="tx2">
                  <a:lumMod val="75000"/>
                </a:schemeClr>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Mechanism still being elucidated</a:t>
            </a:r>
          </a:p>
          <a:p>
            <a:pPr lvl="2">
              <a:buClr>
                <a:schemeClr val="tx2">
                  <a:lumMod val="75000"/>
                </a:schemeClr>
              </a:buClr>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Role in microtubule function -</a:t>
            </a:r>
            <a:r>
              <a:rPr lang="en-US" sz="2000" dirty="0">
                <a:latin typeface="Calibri Light" panose="020F0302020204030204" pitchFamily="34" charset="0"/>
                <a:cs typeface="Calibri Light" panose="020F0302020204030204" pitchFamily="34" charset="0"/>
                <a:sym typeface="Wingdings" panose="05000000000000000000" pitchFamily="2" charset="2"/>
              </a:rPr>
              <a:t> axonal growth</a:t>
            </a:r>
          </a:p>
          <a:p>
            <a:pPr lvl="2">
              <a:buClr>
                <a:schemeClr val="tx2">
                  <a:lumMod val="75000"/>
                </a:schemeClr>
              </a:buClr>
              <a:buFont typeface="Arial" panose="020B0604020202020204" pitchFamily="34" charset="0"/>
              <a:buChar char="•"/>
            </a:pPr>
            <a:r>
              <a:rPr lang="en-US" sz="2000" dirty="0">
                <a:latin typeface="Calibri Light" panose="020F0302020204030204" pitchFamily="34" charset="0"/>
                <a:cs typeface="Calibri Light" panose="020F0302020204030204" pitchFamily="34" charset="0"/>
                <a:sym typeface="Wingdings" panose="05000000000000000000" pitchFamily="2" charset="2"/>
              </a:rPr>
              <a:t>Involved in orderly fetal development of neural systems </a:t>
            </a:r>
          </a:p>
          <a:p>
            <a:pPr>
              <a:buClr>
                <a:schemeClr val="tx2">
                  <a:lumMod val="75000"/>
                </a:schemeClr>
              </a:buClr>
              <a:buFont typeface="Arial" panose="020B0604020202020204" pitchFamily="34" charset="0"/>
              <a:buChar char="•"/>
            </a:pPr>
            <a:r>
              <a:rPr lang="en-US" sz="2800" dirty="0">
                <a:latin typeface="Calibri Light" panose="020F0302020204030204" pitchFamily="34" charset="0"/>
                <a:cs typeface="Calibri Light" panose="020F0302020204030204" pitchFamily="34" charset="0"/>
              </a:rPr>
              <a:t>THC from marijuana crosses placental readily</a:t>
            </a:r>
          </a:p>
          <a:p>
            <a:pPr lvl="1">
              <a:buClr>
                <a:schemeClr val="tx2">
                  <a:lumMod val="75000"/>
                </a:schemeClr>
              </a:buClr>
              <a:buFont typeface="Arial" panose="020B0604020202020204" pitchFamily="34" charset="0"/>
              <a:buChar char="•"/>
            </a:pPr>
            <a:r>
              <a:rPr lang="en-US" sz="2600" dirty="0">
                <a:latin typeface="Calibri Light" panose="020F0302020204030204" pitchFamily="34" charset="0"/>
                <a:cs typeface="Calibri Light" panose="020F0302020204030204" pitchFamily="34" charset="0"/>
              </a:rPr>
              <a:t>Binds to CB receptors in brain</a:t>
            </a:r>
          </a:p>
          <a:p>
            <a:pPr lvl="1">
              <a:buClr>
                <a:schemeClr val="tx2">
                  <a:lumMod val="75000"/>
                </a:schemeClr>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sym typeface="Wingdings" panose="05000000000000000000" pitchFamily="2" charset="2"/>
              </a:rPr>
              <a:t>Concern that THC “highjacks” or disrupts this highly sequenced pattern of normal neuronal development</a:t>
            </a:r>
          </a:p>
          <a:p>
            <a:pPr>
              <a:buClr>
                <a:schemeClr val="tx2">
                  <a:lumMod val="75000"/>
                </a:schemeClr>
              </a:buClr>
              <a:buFont typeface="Arial" panose="020B0604020202020204" pitchFamily="34" charset="0"/>
              <a:buChar char="•"/>
            </a:pPr>
            <a:r>
              <a:rPr lang="en-US" sz="2600" dirty="0">
                <a:latin typeface="Calibri Light" panose="020F0302020204030204" pitchFamily="34" charset="0"/>
                <a:cs typeface="Calibri Light" panose="020F0302020204030204" pitchFamily="34" charset="0"/>
                <a:sym typeface="Wingdings" panose="05000000000000000000" pitchFamily="2" charset="2"/>
              </a:rPr>
              <a:t>Underlying mechanism for neurodevelopmental deficits seen in infants and children whose mother used marijuana during pregnancy?</a:t>
            </a:r>
            <a:endParaRPr lang="en-US" sz="2200" dirty="0">
              <a:latin typeface="Calibri Light" panose="020F0302020204030204" pitchFamily="34" charset="0"/>
              <a:cs typeface="Calibri Light" panose="020F0302020204030204" pitchFamily="34" charset="0"/>
              <a:sym typeface="Wingdings" panose="05000000000000000000" pitchFamily="2" charset="2"/>
            </a:endParaRPr>
          </a:p>
          <a:p>
            <a:endParaRPr lang="en-US" dirty="0"/>
          </a:p>
        </p:txBody>
      </p:sp>
    </p:spTree>
    <p:extLst>
      <p:ext uri="{BB962C8B-B14F-4D97-AF65-F5344CB8AC3E}">
        <p14:creationId xmlns:p14="http://schemas.microsoft.com/office/powerpoint/2010/main" val="1416349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0" dirty="0" smtClean="0">
                <a:latin typeface="Calibri Light" panose="020F0302020204030204" pitchFamily="34" charset="0"/>
                <a:cs typeface="Calibri Light" panose="020F0302020204030204" pitchFamily="34" charset="0"/>
              </a:rPr>
              <a:t>BRAIN RECEPTORS</a:t>
            </a:r>
            <a:endParaRPr lang="en-US" b="0" dirty="0">
              <a:latin typeface="Calibri Light" panose="020F0302020204030204" pitchFamily="34" charset="0"/>
              <a:cs typeface="Calibri Light" panose="020F0302020204030204" pitchFamily="34" charset="0"/>
            </a:endParaRPr>
          </a:p>
        </p:txBody>
      </p:sp>
      <p:pic>
        <p:nvPicPr>
          <p:cNvPr id="6" name="Picture 5"/>
          <p:cNvPicPr>
            <a:picLocks noChangeAspect="1"/>
          </p:cNvPicPr>
          <p:nvPr/>
        </p:nvPicPr>
        <p:blipFill>
          <a:blip r:embed="rId2"/>
          <a:stretch>
            <a:fillRect/>
          </a:stretch>
        </p:blipFill>
        <p:spPr>
          <a:xfrm>
            <a:off x="1425844" y="1324840"/>
            <a:ext cx="6546505" cy="4378538"/>
          </a:xfrm>
          <a:prstGeom prst="rect">
            <a:avLst/>
          </a:prstGeom>
        </p:spPr>
      </p:pic>
    </p:spTree>
    <p:extLst>
      <p:ext uri="{BB962C8B-B14F-4D97-AF65-F5344CB8AC3E}">
        <p14:creationId xmlns:p14="http://schemas.microsoft.com/office/powerpoint/2010/main" val="998023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cap="all" dirty="0">
                <a:ln w="3175" cmpd="sng">
                  <a:noFill/>
                </a:ln>
                <a:latin typeface="Calibri Light" panose="020F0302020204030204"/>
                <a:cs typeface="+mj-cs"/>
              </a:rPr>
              <a:t>Cannabinoid Sites of action</a:t>
            </a:r>
            <a:endParaRPr lang="en-US" dirty="0"/>
          </a:p>
        </p:txBody>
      </p:sp>
      <p:pic>
        <p:nvPicPr>
          <p:cNvPr id="5" name="Picture 4"/>
          <p:cNvPicPr>
            <a:picLocks noChangeAspect="1"/>
          </p:cNvPicPr>
          <p:nvPr/>
        </p:nvPicPr>
        <p:blipFill>
          <a:blip r:embed="rId2"/>
          <a:stretch>
            <a:fillRect/>
          </a:stretch>
        </p:blipFill>
        <p:spPr>
          <a:xfrm>
            <a:off x="627682" y="1459034"/>
            <a:ext cx="2956816" cy="993734"/>
          </a:xfrm>
          <a:prstGeom prst="rect">
            <a:avLst/>
          </a:prstGeom>
        </p:spPr>
      </p:pic>
      <p:pic>
        <p:nvPicPr>
          <p:cNvPr id="6" name="Picture 5"/>
          <p:cNvPicPr>
            <a:picLocks noChangeAspect="1"/>
          </p:cNvPicPr>
          <p:nvPr/>
        </p:nvPicPr>
        <p:blipFill>
          <a:blip r:embed="rId3"/>
          <a:stretch>
            <a:fillRect/>
          </a:stretch>
        </p:blipFill>
        <p:spPr>
          <a:xfrm>
            <a:off x="627682" y="3346787"/>
            <a:ext cx="1926503" cy="914479"/>
          </a:xfrm>
          <a:prstGeom prst="rect">
            <a:avLst/>
          </a:prstGeom>
        </p:spPr>
      </p:pic>
      <p:pic>
        <p:nvPicPr>
          <p:cNvPr id="7" name="Picture 6"/>
          <p:cNvPicPr>
            <a:picLocks noChangeAspect="1"/>
          </p:cNvPicPr>
          <p:nvPr/>
        </p:nvPicPr>
        <p:blipFill>
          <a:blip r:embed="rId4"/>
          <a:stretch>
            <a:fillRect/>
          </a:stretch>
        </p:blipFill>
        <p:spPr>
          <a:xfrm>
            <a:off x="2106090" y="4853417"/>
            <a:ext cx="2261812" cy="859611"/>
          </a:xfrm>
          <a:prstGeom prst="rect">
            <a:avLst/>
          </a:prstGeom>
        </p:spPr>
      </p:pic>
      <p:pic>
        <p:nvPicPr>
          <p:cNvPr id="8" name="Picture 7"/>
          <p:cNvPicPr>
            <a:picLocks noChangeAspect="1"/>
          </p:cNvPicPr>
          <p:nvPr/>
        </p:nvPicPr>
        <p:blipFill>
          <a:blip r:embed="rId5"/>
          <a:stretch>
            <a:fillRect/>
          </a:stretch>
        </p:blipFill>
        <p:spPr>
          <a:xfrm>
            <a:off x="2959468" y="2639499"/>
            <a:ext cx="3225064" cy="1579001"/>
          </a:xfrm>
          <a:prstGeom prst="rect">
            <a:avLst/>
          </a:prstGeom>
        </p:spPr>
      </p:pic>
      <p:pic>
        <p:nvPicPr>
          <p:cNvPr id="9" name="Picture 8"/>
          <p:cNvPicPr>
            <a:picLocks noChangeAspect="1"/>
          </p:cNvPicPr>
          <p:nvPr/>
        </p:nvPicPr>
        <p:blipFill>
          <a:blip r:embed="rId6"/>
          <a:stretch>
            <a:fillRect/>
          </a:stretch>
        </p:blipFill>
        <p:spPr>
          <a:xfrm>
            <a:off x="5445162" y="1352344"/>
            <a:ext cx="3066554" cy="1207113"/>
          </a:xfrm>
          <a:prstGeom prst="rect">
            <a:avLst/>
          </a:prstGeom>
        </p:spPr>
      </p:pic>
      <p:pic>
        <p:nvPicPr>
          <p:cNvPr id="10" name="Picture 9"/>
          <p:cNvPicPr>
            <a:picLocks noChangeAspect="1"/>
          </p:cNvPicPr>
          <p:nvPr/>
        </p:nvPicPr>
        <p:blipFill>
          <a:blip r:embed="rId7"/>
          <a:stretch>
            <a:fillRect/>
          </a:stretch>
        </p:blipFill>
        <p:spPr>
          <a:xfrm>
            <a:off x="6398444" y="3194374"/>
            <a:ext cx="2517866" cy="1066892"/>
          </a:xfrm>
          <a:prstGeom prst="rect">
            <a:avLst/>
          </a:prstGeom>
        </p:spPr>
      </p:pic>
      <p:pic>
        <p:nvPicPr>
          <p:cNvPr id="11" name="Picture 10"/>
          <p:cNvPicPr>
            <a:picLocks noChangeAspect="1"/>
          </p:cNvPicPr>
          <p:nvPr/>
        </p:nvPicPr>
        <p:blipFill>
          <a:blip r:embed="rId8"/>
          <a:stretch>
            <a:fillRect/>
          </a:stretch>
        </p:blipFill>
        <p:spPr>
          <a:xfrm>
            <a:off x="5720839" y="4853417"/>
            <a:ext cx="2865368" cy="993734"/>
          </a:xfrm>
          <a:prstGeom prst="rect">
            <a:avLst/>
          </a:prstGeom>
        </p:spPr>
      </p:pic>
      <p:cxnSp>
        <p:nvCxnSpPr>
          <p:cNvPr id="13" name="Straight Connector 12"/>
          <p:cNvCxnSpPr/>
          <p:nvPr/>
        </p:nvCxnSpPr>
        <p:spPr>
          <a:xfrm>
            <a:off x="2959468" y="2324746"/>
            <a:ext cx="512152" cy="5269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5720839" y="2452768"/>
            <a:ext cx="314573" cy="3989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6083685" y="3623302"/>
            <a:ext cx="506130" cy="1045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3471620" y="4118985"/>
            <a:ext cx="309966" cy="73443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8" idx="1"/>
          </p:cNvCxnSpPr>
          <p:nvPr/>
        </p:nvCxnSpPr>
        <p:spPr>
          <a:xfrm flipH="1">
            <a:off x="2439149" y="3429000"/>
            <a:ext cx="520319" cy="194302"/>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238427" y="4118985"/>
            <a:ext cx="1098323" cy="91796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8979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cap="all" dirty="0">
                <a:ln w="3175" cmpd="sng">
                  <a:noFill/>
                </a:ln>
                <a:latin typeface="Calibri Light" panose="020F0302020204030204"/>
                <a:cs typeface="+mj-cs"/>
              </a:rPr>
              <a:t>ECS – Importance IN adolescence</a:t>
            </a:r>
            <a:endParaRPr lang="en-US" dirty="0"/>
          </a:p>
        </p:txBody>
      </p:sp>
      <p:sp>
        <p:nvSpPr>
          <p:cNvPr id="3" name="Content Placeholder 2"/>
          <p:cNvSpPr>
            <a:spLocks noGrp="1"/>
          </p:cNvSpPr>
          <p:nvPr>
            <p:ph idx="1"/>
          </p:nvPr>
        </p:nvSpPr>
        <p:spPr/>
        <p:txBody>
          <a:bodyPr>
            <a:normAutofit fontScale="92500" lnSpcReduction="20000"/>
          </a:bodyPr>
          <a:lstStyle/>
          <a:p>
            <a:pPr>
              <a:buClr>
                <a:schemeClr val="tx2">
                  <a:lumMod val="75000"/>
                </a:schemeClr>
              </a:buClr>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Few human studies  - need to rely on Preclinical data</a:t>
            </a:r>
          </a:p>
          <a:p>
            <a:pPr lvl="1">
              <a:buClr>
                <a:schemeClr val="tx2">
                  <a:lumMod val="75000"/>
                </a:schemeClr>
              </a:buClr>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ECS has dynamic role re: brain development in adolescence</a:t>
            </a:r>
          </a:p>
          <a:p>
            <a:pPr>
              <a:buClr>
                <a:schemeClr val="tx2">
                  <a:lumMod val="75000"/>
                </a:schemeClr>
              </a:buClr>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Brain development characterized by increase in white matter, decrease in gray matter – pruning, efficiency</a:t>
            </a:r>
          </a:p>
          <a:p>
            <a:pPr lvl="2">
              <a:buClr>
                <a:schemeClr val="tx2">
                  <a:lumMod val="75000"/>
                </a:schemeClr>
              </a:buClr>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Especially in areas associated with reward, motivation and cognition</a:t>
            </a:r>
          </a:p>
          <a:p>
            <a:pPr>
              <a:buClr>
                <a:schemeClr val="tx2">
                  <a:lumMod val="75000"/>
                </a:schemeClr>
              </a:buClr>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CB1 receptor density increases in these areas during adolescence compared with adult brain</a:t>
            </a:r>
          </a:p>
          <a:p>
            <a:pPr lvl="2">
              <a:buClr>
                <a:schemeClr val="tx2">
                  <a:lumMod val="75000"/>
                </a:schemeClr>
              </a:buClr>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THC found to affect density of CB receptors, and activity of neurotransmitters, GABA and glutamate</a:t>
            </a:r>
          </a:p>
          <a:p>
            <a:pPr>
              <a:buClr>
                <a:schemeClr val="tx2">
                  <a:lumMod val="75000"/>
                </a:schemeClr>
              </a:buClr>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Concern that THC disrupts “perfectly orchestrated” maturation</a:t>
            </a:r>
          </a:p>
          <a:p>
            <a:pPr lvl="2">
              <a:buClr>
                <a:schemeClr val="tx2">
                  <a:lumMod val="75000"/>
                </a:schemeClr>
              </a:buClr>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Unclear how brain maturation may be affected, trajectory of effects</a:t>
            </a:r>
          </a:p>
          <a:p>
            <a:pPr lvl="2">
              <a:buClr>
                <a:schemeClr val="tx2">
                  <a:lumMod val="75000"/>
                </a:schemeClr>
              </a:buClr>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Unclear implication in humans</a:t>
            </a:r>
          </a:p>
          <a:p>
            <a:pPr>
              <a:buClr>
                <a:schemeClr val="tx2">
                  <a:lumMod val="75000"/>
                </a:schemeClr>
              </a:buClr>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Long-term effect of THC on brain structure and neuronal systems not well described</a:t>
            </a:r>
          </a:p>
          <a:p>
            <a:endParaRPr lang="en-US" dirty="0"/>
          </a:p>
        </p:txBody>
      </p:sp>
    </p:spTree>
    <p:extLst>
      <p:ext uri="{BB962C8B-B14F-4D97-AF65-F5344CB8AC3E}">
        <p14:creationId xmlns:p14="http://schemas.microsoft.com/office/powerpoint/2010/main" val="28036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9892" y="3237631"/>
            <a:ext cx="7823200" cy="1006485"/>
          </a:xfrm>
        </p:spPr>
        <p:txBody>
          <a:bodyPr>
            <a:normAutofit fontScale="90000"/>
          </a:bodyPr>
          <a:lstStyle/>
          <a:p>
            <a:r>
              <a:rPr lang="en-US" sz="4800" cap="all" dirty="0">
                <a:solidFill>
                  <a:prstClr val="white"/>
                </a:solidFill>
                <a:latin typeface="Calibri" panose="020F0502020204030204"/>
                <a:cs typeface="+mn-cs"/>
              </a:rPr>
              <a:t>Short and Long Term </a:t>
            </a:r>
            <a:r>
              <a:rPr lang="en-US" sz="4800" cap="all" dirty="0" smtClean="0">
                <a:solidFill>
                  <a:prstClr val="white"/>
                </a:solidFill>
                <a:latin typeface="Calibri" panose="020F0502020204030204"/>
                <a:cs typeface="+mn-cs"/>
              </a:rPr>
              <a:t>Effects of marijuana</a:t>
            </a:r>
            <a:endParaRPr lang="en-US" dirty="0"/>
          </a:p>
        </p:txBody>
      </p:sp>
      <p:sp>
        <p:nvSpPr>
          <p:cNvPr id="3" name="Subtitle 2"/>
          <p:cNvSpPr>
            <a:spLocks noGrp="1"/>
          </p:cNvSpPr>
          <p:nvPr>
            <p:ph type="subTitle" idx="1"/>
          </p:nvPr>
        </p:nvSpPr>
        <p:spPr>
          <a:xfrm>
            <a:off x="3735326" y="3472155"/>
            <a:ext cx="5332977" cy="771961"/>
          </a:xfrm>
        </p:spPr>
        <p:txBody>
          <a:bodyPr>
            <a:normAutofit/>
          </a:bodyPr>
          <a:lstStyle/>
          <a:p>
            <a:endParaRPr lang="en-US" dirty="0"/>
          </a:p>
        </p:txBody>
      </p:sp>
    </p:spTree>
    <p:extLst>
      <p:ext uri="{BB962C8B-B14F-4D97-AF65-F5344CB8AC3E}">
        <p14:creationId xmlns:p14="http://schemas.microsoft.com/office/powerpoint/2010/main" val="1193834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0" cap="all" dirty="0">
                <a:ln w="3175" cmpd="sng">
                  <a:noFill/>
                </a:ln>
                <a:latin typeface="Calibri Light" panose="020F0302020204030204"/>
                <a:cs typeface="+mj-cs"/>
              </a:rPr>
              <a:t>Acute Effects</a:t>
            </a:r>
            <a:endParaRPr lang="en-US" dirty="0"/>
          </a:p>
        </p:txBody>
      </p:sp>
      <p:sp>
        <p:nvSpPr>
          <p:cNvPr id="3" name="Content Placeholder 2"/>
          <p:cNvSpPr>
            <a:spLocks noGrp="1"/>
          </p:cNvSpPr>
          <p:nvPr>
            <p:ph idx="1"/>
          </p:nvPr>
        </p:nvSpPr>
        <p:spPr>
          <a:xfrm>
            <a:off x="457200" y="1600200"/>
            <a:ext cx="8229600" cy="4190999"/>
          </a:xfrm>
        </p:spPr>
        <p:txBody>
          <a:bodyPr>
            <a:normAutofit fontScale="92500" lnSpcReduction="10000"/>
          </a:bodyPr>
          <a:lstStyle/>
          <a:p>
            <a:pPr lvl="1">
              <a:buClr>
                <a:schemeClr val="tx2">
                  <a:lumMod val="75000"/>
                </a:schemeClr>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Intoxication</a:t>
            </a:r>
          </a:p>
          <a:p>
            <a:pPr lvl="2">
              <a:buClr>
                <a:schemeClr val="tx2">
                  <a:lumMod val="75000"/>
                </a:schemeClr>
              </a:buClr>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Euphoria, relaxation/sedation, change in pain sensation, distortion of sensory perception, thought and time distortion</a:t>
            </a:r>
          </a:p>
          <a:p>
            <a:pPr lvl="1">
              <a:buClr>
                <a:schemeClr val="tx2">
                  <a:lumMod val="75000"/>
                </a:schemeClr>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Delayed motor coordination, slowed reaction to stimuli</a:t>
            </a:r>
          </a:p>
          <a:p>
            <a:pPr lvl="1">
              <a:buClr>
                <a:schemeClr val="tx2">
                  <a:lumMod val="75000"/>
                </a:schemeClr>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Increased heart rate; decreased blood pressure</a:t>
            </a:r>
          </a:p>
          <a:p>
            <a:pPr lvl="2">
              <a:buClr>
                <a:schemeClr val="tx2">
                  <a:lumMod val="75000"/>
                </a:schemeClr>
              </a:buClr>
              <a:buFont typeface="Arial" panose="020B0604020202020204" pitchFamily="34" charset="0"/>
              <a:buChar char="•"/>
            </a:pPr>
            <a:r>
              <a:rPr lang="en-US" dirty="0">
                <a:latin typeface="Calibri Light" panose="020F0302020204030204" pitchFamily="34" charset="0"/>
                <a:cs typeface="Calibri Light" panose="020F0302020204030204" pitchFamily="34" charset="0"/>
              </a:rPr>
              <a:t>4.8 fold increase in chance of having a heart attack within 1</a:t>
            </a:r>
            <a:r>
              <a:rPr lang="en-US" baseline="30000" dirty="0">
                <a:latin typeface="Calibri Light" panose="020F0302020204030204" pitchFamily="34" charset="0"/>
                <a:cs typeface="Calibri Light" panose="020F0302020204030204" pitchFamily="34" charset="0"/>
              </a:rPr>
              <a:t>st</a:t>
            </a:r>
            <a:r>
              <a:rPr lang="en-US" dirty="0">
                <a:latin typeface="Calibri Light" panose="020F0302020204030204" pitchFamily="34" charset="0"/>
                <a:cs typeface="Calibri Light" panose="020F0302020204030204" pitchFamily="34" charset="0"/>
              </a:rPr>
              <a:t> hour after using drug </a:t>
            </a:r>
            <a:r>
              <a:rPr lang="en-US" sz="1000" dirty="0">
                <a:solidFill>
                  <a:schemeClr val="accent2"/>
                </a:solidFill>
                <a:latin typeface="Calibri Light" panose="020F0302020204030204" pitchFamily="34" charset="0"/>
                <a:cs typeface="Calibri Light" panose="020F0302020204030204" pitchFamily="34" charset="0"/>
              </a:rPr>
              <a:t>(</a:t>
            </a:r>
          </a:p>
          <a:p>
            <a:pPr lvl="2">
              <a:buClr>
                <a:schemeClr val="tx2">
                  <a:lumMod val="75000"/>
                </a:schemeClr>
              </a:buClr>
              <a:buFont typeface="Arial" panose="020B0604020202020204" pitchFamily="34" charset="0"/>
              <a:buChar char="•"/>
            </a:pPr>
            <a:r>
              <a:rPr lang="en-US" dirty="0">
                <a:latin typeface="Calibri Light" panose="020F0302020204030204" pitchFamily="34" charset="0"/>
                <a:cs typeface="Calibri Light" panose="020F0302020204030204" pitchFamily="34" charset="0"/>
              </a:rPr>
              <a:t>Cough, blood-shot eyes</a:t>
            </a:r>
          </a:p>
          <a:p>
            <a:pPr lvl="1">
              <a:buClr>
                <a:schemeClr val="tx2">
                  <a:lumMod val="75000"/>
                </a:schemeClr>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Hallucinations, paranoia, anxiety, psychosis</a:t>
            </a:r>
          </a:p>
          <a:p>
            <a:pPr lvl="1">
              <a:buClr>
                <a:schemeClr val="tx2">
                  <a:lumMod val="75000"/>
                </a:schemeClr>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Memory Impairment</a:t>
            </a:r>
          </a:p>
          <a:p>
            <a:pPr lvl="1">
              <a:buClr>
                <a:schemeClr val="tx2">
                  <a:lumMod val="75000"/>
                </a:schemeClr>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Excessive </a:t>
            </a:r>
            <a:r>
              <a:rPr lang="en-US" sz="2400" dirty="0" smtClean="0">
                <a:latin typeface="Calibri Light" panose="020F0302020204030204" pitchFamily="34" charset="0"/>
                <a:cs typeface="Calibri Light" panose="020F0302020204030204" pitchFamily="34" charset="0"/>
              </a:rPr>
              <a:t>vomiting – generally with heavy use</a:t>
            </a:r>
            <a:endParaRPr lang="en-US" sz="2400" dirty="0">
              <a:latin typeface="Calibri Light" panose="020F0302020204030204" pitchFamily="34" charset="0"/>
              <a:cs typeface="Calibri Light" panose="020F0302020204030204" pitchFamily="34" charset="0"/>
            </a:endParaRPr>
          </a:p>
          <a:p>
            <a:endParaRPr lang="en-US" dirty="0"/>
          </a:p>
        </p:txBody>
      </p:sp>
    </p:spTree>
    <p:extLst>
      <p:ext uri="{BB962C8B-B14F-4D97-AF65-F5344CB8AC3E}">
        <p14:creationId xmlns:p14="http://schemas.microsoft.com/office/powerpoint/2010/main" val="1922200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cap="all" dirty="0">
                <a:ln w="3175" cmpd="sng">
                  <a:noFill/>
                </a:ln>
                <a:latin typeface="Calibri Light" panose="020F0302020204030204"/>
                <a:cs typeface="+mj-cs"/>
              </a:rPr>
              <a:t>Effects with Regular Use</a:t>
            </a:r>
            <a:endParaRPr lang="en-US" dirty="0"/>
          </a:p>
        </p:txBody>
      </p:sp>
      <p:sp>
        <p:nvSpPr>
          <p:cNvPr id="3" name="Content Placeholder 2"/>
          <p:cNvSpPr>
            <a:spLocks noGrp="1"/>
          </p:cNvSpPr>
          <p:nvPr>
            <p:ph idx="1"/>
          </p:nvPr>
        </p:nvSpPr>
        <p:spPr/>
        <p:txBody>
          <a:bodyPr>
            <a:normAutofit fontScale="85000" lnSpcReduction="20000"/>
          </a:bodyPr>
          <a:lstStyle/>
          <a:p>
            <a:pPr>
              <a:buClr>
                <a:schemeClr val="tx2">
                  <a:lumMod val="75000"/>
                </a:schemeClr>
              </a:buClr>
              <a:buFont typeface="Arial" panose="020B0604020202020204" pitchFamily="34" charset="0"/>
              <a:buChar char="•"/>
            </a:pPr>
            <a:r>
              <a:rPr lang="en-US" sz="2800" dirty="0">
                <a:latin typeface="Calibri Light" panose="020F0302020204030204" pitchFamily="34" charset="0"/>
                <a:cs typeface="Calibri Light" panose="020F0302020204030204" pitchFamily="34" charset="0"/>
              </a:rPr>
              <a:t>Dependence in 1 in 6 teens who use regularly</a:t>
            </a:r>
          </a:p>
          <a:p>
            <a:pPr lvl="1">
              <a:buClr>
                <a:schemeClr val="tx2">
                  <a:lumMod val="75000"/>
                </a:schemeClr>
              </a:buClr>
              <a:buFont typeface="Arial" panose="020B0604020202020204" pitchFamily="34" charset="0"/>
              <a:buChar char="•"/>
            </a:pPr>
            <a:r>
              <a:rPr lang="en-US" sz="2600" dirty="0">
                <a:latin typeface="Calibri Light" panose="020F0302020204030204" pitchFamily="34" charset="0"/>
                <a:cs typeface="Calibri Light" panose="020F0302020204030204" pitchFamily="34" charset="0"/>
              </a:rPr>
              <a:t>Craving, tolerance leads to increased usage over time</a:t>
            </a:r>
          </a:p>
          <a:p>
            <a:pPr lvl="1">
              <a:buClr>
                <a:schemeClr val="tx2">
                  <a:lumMod val="75000"/>
                </a:schemeClr>
              </a:buClr>
              <a:buFont typeface="Arial" panose="020B0604020202020204" pitchFamily="34" charset="0"/>
              <a:buChar char="•"/>
            </a:pPr>
            <a:r>
              <a:rPr lang="en-US" sz="2600" dirty="0">
                <a:latin typeface="Calibri Light" panose="020F0302020204030204" pitchFamily="34" charset="0"/>
                <a:cs typeface="Calibri Light" panose="020F0302020204030204" pitchFamily="34" charset="0"/>
              </a:rPr>
              <a:t>Withdrawal symptoms </a:t>
            </a:r>
          </a:p>
          <a:p>
            <a:pPr lvl="1">
              <a:buClr>
                <a:schemeClr val="tx2">
                  <a:lumMod val="75000"/>
                </a:schemeClr>
              </a:buClr>
              <a:buFont typeface="Arial" panose="020B0604020202020204" pitchFamily="34" charset="0"/>
              <a:buChar char="•"/>
            </a:pPr>
            <a:r>
              <a:rPr lang="en-US" sz="2600" dirty="0">
                <a:latin typeface="Calibri Light" panose="020F0302020204030204" pitchFamily="34" charset="0"/>
                <a:cs typeface="Calibri Light" panose="020F0302020204030204" pitchFamily="34" charset="0"/>
              </a:rPr>
              <a:t>DSM V Diagnosis – marijuana use disorder</a:t>
            </a:r>
          </a:p>
          <a:p>
            <a:pPr>
              <a:buClr>
                <a:schemeClr val="tx2">
                  <a:lumMod val="75000"/>
                </a:schemeClr>
              </a:buClr>
              <a:buFont typeface="Arial" panose="020B0604020202020204" pitchFamily="34" charset="0"/>
              <a:buChar char="•"/>
            </a:pPr>
            <a:r>
              <a:rPr lang="en-US" sz="3000" dirty="0">
                <a:latin typeface="Calibri Light" panose="020F0302020204030204" pitchFamily="34" charset="0"/>
                <a:cs typeface="Calibri Light" panose="020F0302020204030204" pitchFamily="34" charset="0"/>
              </a:rPr>
              <a:t>Psychotic symptoms and disorders in heavy users</a:t>
            </a:r>
          </a:p>
          <a:p>
            <a:pPr lvl="1">
              <a:buClr>
                <a:schemeClr val="tx2">
                  <a:lumMod val="75000"/>
                </a:schemeClr>
              </a:buClr>
              <a:buFont typeface="Arial" panose="020B0604020202020204" pitchFamily="34" charset="0"/>
              <a:buChar char="•"/>
            </a:pPr>
            <a:r>
              <a:rPr lang="en-US" sz="2600" dirty="0">
                <a:latin typeface="Calibri Light" panose="020F0302020204030204" pitchFamily="34" charset="0"/>
                <a:cs typeface="Calibri Light" panose="020F0302020204030204" pitchFamily="34" charset="0"/>
              </a:rPr>
              <a:t>Especially with family history of psychosis</a:t>
            </a:r>
          </a:p>
          <a:p>
            <a:pPr>
              <a:buClr>
                <a:schemeClr val="tx2">
                  <a:lumMod val="75000"/>
                </a:schemeClr>
              </a:buClr>
              <a:buFont typeface="Arial" panose="020B0604020202020204" pitchFamily="34" charset="0"/>
              <a:buChar char="•"/>
            </a:pPr>
            <a:r>
              <a:rPr lang="en-US" sz="3000" dirty="0">
                <a:latin typeface="Calibri Light" panose="020F0302020204030204" pitchFamily="34" charset="0"/>
                <a:cs typeface="Calibri Light" panose="020F0302020204030204" pitchFamily="34" charset="0"/>
              </a:rPr>
              <a:t>Chronic bronchitis and impaired respiratory</a:t>
            </a:r>
          </a:p>
          <a:p>
            <a:pPr>
              <a:buClr>
                <a:schemeClr val="tx2">
                  <a:lumMod val="75000"/>
                </a:schemeClr>
              </a:buClr>
              <a:buFont typeface="Arial" panose="020B0604020202020204" pitchFamily="34" charset="0"/>
              <a:buChar char="•"/>
            </a:pPr>
            <a:r>
              <a:rPr lang="en-US" sz="3000" dirty="0">
                <a:latin typeface="Calibri Light" panose="020F0302020204030204" pitchFamily="34" charset="0"/>
                <a:cs typeface="Calibri Light" panose="020F0302020204030204" pitchFamily="34" charset="0"/>
              </a:rPr>
              <a:t>50-90% more car accidents when also used with alcohol</a:t>
            </a:r>
          </a:p>
          <a:p>
            <a:pPr>
              <a:buClr>
                <a:schemeClr val="tx2">
                  <a:lumMod val="75000"/>
                </a:schemeClr>
              </a:buClr>
              <a:buFont typeface="Arial" panose="020B0604020202020204" pitchFamily="34" charset="0"/>
              <a:buChar char="•"/>
            </a:pPr>
            <a:r>
              <a:rPr lang="en-US" sz="3000" dirty="0">
                <a:latin typeface="Calibri Light" panose="020F0302020204030204" pitchFamily="34" charset="0"/>
                <a:cs typeface="Calibri Light" panose="020F0302020204030204" pitchFamily="34" charset="0"/>
              </a:rPr>
              <a:t>Higher rates of use of tobacco and other drugs</a:t>
            </a:r>
          </a:p>
          <a:p>
            <a:pPr>
              <a:buClr>
                <a:schemeClr val="tx2">
                  <a:lumMod val="75000"/>
                </a:schemeClr>
              </a:buClr>
              <a:buFont typeface="Arial" panose="020B0604020202020204" pitchFamily="34" charset="0"/>
              <a:buChar char="•"/>
            </a:pPr>
            <a:r>
              <a:rPr lang="en-US" sz="3000" dirty="0">
                <a:latin typeface="Calibri Light" panose="020F0302020204030204" pitchFamily="34" charset="0"/>
                <a:cs typeface="Calibri Light" panose="020F0302020204030204" pitchFamily="34" charset="0"/>
              </a:rPr>
              <a:t>Hyperemesis syndrome</a:t>
            </a:r>
            <a:endParaRPr lang="en-US" sz="2800" dirty="0">
              <a:latin typeface="Calibri Light" panose="020F0302020204030204" pitchFamily="34" charset="0"/>
              <a:cs typeface="Calibri Light" panose="020F0302020204030204" pitchFamily="34" charset="0"/>
            </a:endParaRPr>
          </a:p>
          <a:p>
            <a:endParaRPr lang="en-US" dirty="0"/>
          </a:p>
        </p:txBody>
      </p:sp>
    </p:spTree>
    <p:extLst>
      <p:ext uri="{BB962C8B-B14F-4D97-AF65-F5344CB8AC3E}">
        <p14:creationId xmlns:p14="http://schemas.microsoft.com/office/powerpoint/2010/main" val="2310843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cap="all" dirty="0">
                <a:ln w="3175" cmpd="sng">
                  <a:noFill/>
                </a:ln>
                <a:latin typeface="Calibri Light" panose="020F0302020204030204"/>
                <a:cs typeface="+mj-cs"/>
              </a:rPr>
              <a:t>EVALI – E-cigarette-Vaping Lung Injury</a:t>
            </a:r>
            <a:endParaRPr lang="en-US" dirty="0"/>
          </a:p>
        </p:txBody>
      </p:sp>
      <p:sp>
        <p:nvSpPr>
          <p:cNvPr id="3" name="Content Placeholder 2"/>
          <p:cNvSpPr>
            <a:spLocks noGrp="1"/>
          </p:cNvSpPr>
          <p:nvPr>
            <p:ph idx="1"/>
          </p:nvPr>
        </p:nvSpPr>
        <p:spPr/>
        <p:txBody>
          <a:bodyPr>
            <a:normAutofit fontScale="70000" lnSpcReduction="20000"/>
          </a:bodyPr>
          <a:lstStyle/>
          <a:p>
            <a:pPr>
              <a:buClr>
                <a:schemeClr val="tx2">
                  <a:lumMod val="75000"/>
                </a:schemeClr>
              </a:buClr>
              <a:buFont typeface="Arial" panose="020B0604020202020204" pitchFamily="34" charset="0"/>
              <a:buChar char="•"/>
            </a:pPr>
            <a:r>
              <a:rPr lang="en-US" dirty="0">
                <a:latin typeface="Calibri Light" panose="020F0302020204030204" pitchFamily="34" charset="0"/>
                <a:cs typeface="Calibri Light" panose="020F0302020204030204" pitchFamily="34" charset="0"/>
              </a:rPr>
              <a:t>As of February 2020 – 2,758 cases reported to the CDC</a:t>
            </a:r>
          </a:p>
          <a:p>
            <a:pPr lvl="1">
              <a:buClr>
                <a:schemeClr val="tx2">
                  <a:lumMod val="75000"/>
                </a:schemeClr>
              </a:buClr>
              <a:buFont typeface="Arial" panose="020B0604020202020204" pitchFamily="34" charset="0"/>
              <a:buChar char="•"/>
            </a:pPr>
            <a:r>
              <a:rPr lang="en-US" dirty="0">
                <a:latin typeface="Calibri Light" panose="020F0302020204030204" pitchFamily="34" charset="0"/>
                <a:cs typeface="Calibri Light" panose="020F0302020204030204" pitchFamily="34" charset="0"/>
              </a:rPr>
              <a:t>64 deaths</a:t>
            </a:r>
          </a:p>
          <a:p>
            <a:pPr>
              <a:buClr>
                <a:schemeClr val="tx2">
                  <a:lumMod val="75000"/>
                </a:schemeClr>
              </a:buClr>
              <a:buFont typeface="Arial" panose="020B0604020202020204" pitchFamily="34" charset="0"/>
              <a:buChar char="•"/>
            </a:pPr>
            <a:r>
              <a:rPr lang="en-US" dirty="0">
                <a:latin typeface="Calibri Light" panose="020F0302020204030204" pitchFamily="34" charset="0"/>
                <a:cs typeface="Calibri Light" panose="020F0302020204030204" pitchFamily="34" charset="0"/>
              </a:rPr>
              <a:t>Symptoms</a:t>
            </a:r>
          </a:p>
          <a:p>
            <a:pPr lvl="1">
              <a:buClr>
                <a:schemeClr val="tx2">
                  <a:lumMod val="75000"/>
                </a:schemeClr>
              </a:buClr>
              <a:buFont typeface="Arial" panose="020B0604020202020204" pitchFamily="34" charset="0"/>
              <a:buChar char="•"/>
            </a:pPr>
            <a:r>
              <a:rPr lang="en-US" dirty="0">
                <a:latin typeface="Calibri Light" panose="020F0302020204030204" pitchFamily="34" charset="0"/>
                <a:cs typeface="Calibri Light" panose="020F0302020204030204" pitchFamily="34" charset="0"/>
              </a:rPr>
              <a:t>Acute respiratory illness – cough, chest pain, SOB, hypoxemia</a:t>
            </a:r>
          </a:p>
          <a:p>
            <a:pPr lvl="1">
              <a:buClr>
                <a:schemeClr val="tx2">
                  <a:lumMod val="75000"/>
                </a:schemeClr>
              </a:buClr>
              <a:buFont typeface="Arial" panose="020B0604020202020204" pitchFamily="34" charset="0"/>
              <a:buChar char="•"/>
            </a:pPr>
            <a:r>
              <a:rPr lang="en-US" dirty="0">
                <a:latin typeface="Calibri Light" panose="020F0302020204030204" pitchFamily="34" charset="0"/>
                <a:cs typeface="Calibri Light" panose="020F0302020204030204" pitchFamily="34" charset="0"/>
              </a:rPr>
              <a:t>Nonspecific symptoms, GI  symptoms</a:t>
            </a:r>
          </a:p>
          <a:p>
            <a:pPr>
              <a:buClr>
                <a:schemeClr val="tx2">
                  <a:lumMod val="75000"/>
                </a:schemeClr>
              </a:buClr>
              <a:buFont typeface="Arial" panose="020B0604020202020204" pitchFamily="34" charset="0"/>
              <a:buChar char="•"/>
            </a:pPr>
            <a:r>
              <a:rPr lang="en-US" dirty="0">
                <a:latin typeface="Calibri Light" panose="020F0302020204030204" pitchFamily="34" charset="0"/>
                <a:cs typeface="Calibri Light" panose="020F0302020204030204" pitchFamily="34" charset="0"/>
              </a:rPr>
              <a:t>Culprit </a:t>
            </a:r>
          </a:p>
          <a:p>
            <a:pPr lvl="1">
              <a:buClr>
                <a:schemeClr val="tx2">
                  <a:lumMod val="75000"/>
                </a:schemeClr>
              </a:buClr>
              <a:buFont typeface="Arial" panose="020B0604020202020204" pitchFamily="34" charset="0"/>
              <a:buChar char="•"/>
            </a:pPr>
            <a:r>
              <a:rPr lang="en-US" dirty="0">
                <a:latin typeface="Calibri Light" panose="020F0302020204030204" pitchFamily="34" charset="0"/>
                <a:cs typeface="Calibri Light" panose="020F0302020204030204" pitchFamily="34" charset="0"/>
              </a:rPr>
              <a:t>Vitamin E Acetate found in products used and in lung fluids</a:t>
            </a:r>
          </a:p>
          <a:p>
            <a:pPr>
              <a:buClr>
                <a:schemeClr val="tx2">
                  <a:lumMod val="75000"/>
                </a:schemeClr>
              </a:buClr>
              <a:buFont typeface="Arial" panose="020B0604020202020204" pitchFamily="34" charset="0"/>
              <a:buChar char="•"/>
            </a:pPr>
            <a:r>
              <a:rPr lang="en-US" dirty="0">
                <a:latin typeface="Calibri Light" panose="020F0302020204030204" pitchFamily="34" charset="0"/>
                <a:cs typeface="Calibri Light" panose="020F0302020204030204" pitchFamily="34" charset="0"/>
              </a:rPr>
              <a:t>Seen primarily with teens adding THC products to vaping system</a:t>
            </a:r>
          </a:p>
          <a:p>
            <a:pPr lvl="1">
              <a:buClr>
                <a:schemeClr val="tx2">
                  <a:lumMod val="75000"/>
                </a:schemeClr>
              </a:buClr>
              <a:buFont typeface="Arial" panose="020B0604020202020204" pitchFamily="34" charset="0"/>
              <a:buChar char="•"/>
            </a:pPr>
            <a:r>
              <a:rPr lang="en-US" dirty="0">
                <a:latin typeface="Calibri Light" panose="020F0302020204030204" pitchFamily="34" charset="0"/>
                <a:cs typeface="Calibri Light" panose="020F0302020204030204" pitchFamily="34" charset="0"/>
              </a:rPr>
              <a:t>THC obtained from “informal sources and on-line”</a:t>
            </a:r>
          </a:p>
          <a:p>
            <a:pPr>
              <a:buClr>
                <a:schemeClr val="tx2">
                  <a:lumMod val="75000"/>
                </a:schemeClr>
              </a:buClr>
              <a:buFont typeface="Arial" panose="020B0604020202020204" pitchFamily="34" charset="0"/>
              <a:buChar char="•"/>
            </a:pPr>
            <a:r>
              <a:rPr lang="en-US" dirty="0">
                <a:latin typeface="Calibri Light" panose="020F0302020204030204" pitchFamily="34" charset="0"/>
                <a:cs typeface="Calibri Light" panose="020F0302020204030204" pitchFamily="34" charset="0"/>
              </a:rPr>
              <a:t>In-patient treatment using steroids most helpful</a:t>
            </a:r>
          </a:p>
          <a:p>
            <a:pPr>
              <a:buClr>
                <a:schemeClr val="tx2">
                  <a:lumMod val="75000"/>
                </a:schemeClr>
              </a:buClr>
              <a:buFont typeface="Arial" panose="020B0604020202020204" pitchFamily="34" charset="0"/>
              <a:buChar char="•"/>
            </a:pPr>
            <a:endParaRPr lang="en-US" sz="2000" dirty="0">
              <a:latin typeface="Calibri Light" panose="020F0302020204030204" pitchFamily="34" charset="0"/>
              <a:cs typeface="Calibri Light" panose="020F0302020204030204" pitchFamily="34" charset="0"/>
            </a:endParaRPr>
          </a:p>
          <a:p>
            <a:pPr marL="0" indent="0" algn="ctr">
              <a:buClr>
                <a:schemeClr val="tx2">
                  <a:lumMod val="75000"/>
                </a:schemeClr>
              </a:buClr>
              <a:buNone/>
            </a:pPr>
            <a:r>
              <a:rPr lang="en-US" sz="2000" dirty="0">
                <a:latin typeface="Calibri Light" panose="020F0302020204030204" pitchFamily="34" charset="0"/>
                <a:cs typeface="Calibri Light" panose="020F0302020204030204" pitchFamily="34" charset="0"/>
              </a:rPr>
              <a:t>Source: CDC.gov</a:t>
            </a:r>
          </a:p>
          <a:p>
            <a:endParaRPr lang="en-US" dirty="0"/>
          </a:p>
        </p:txBody>
      </p:sp>
    </p:spTree>
    <p:extLst>
      <p:ext uri="{BB962C8B-B14F-4D97-AF65-F5344CB8AC3E}">
        <p14:creationId xmlns:p14="http://schemas.microsoft.com/office/powerpoint/2010/main" val="2418977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cap="all" dirty="0">
                <a:ln w="3175" cmpd="sng">
                  <a:noFill/>
                </a:ln>
                <a:latin typeface="Calibri Light" panose="020F0302020204030204"/>
                <a:cs typeface="+mj-cs"/>
              </a:rPr>
              <a:t>Long Term Effects</a:t>
            </a:r>
            <a:endParaRPr lang="en-US" dirty="0"/>
          </a:p>
        </p:txBody>
      </p:sp>
      <p:sp>
        <p:nvSpPr>
          <p:cNvPr id="3" name="Content Placeholder 2"/>
          <p:cNvSpPr>
            <a:spLocks noGrp="1"/>
          </p:cNvSpPr>
          <p:nvPr>
            <p:ph idx="1"/>
          </p:nvPr>
        </p:nvSpPr>
        <p:spPr>
          <a:xfrm>
            <a:off x="457200" y="1600200"/>
            <a:ext cx="8229600" cy="4144817"/>
          </a:xfrm>
        </p:spPr>
        <p:txBody>
          <a:bodyPr>
            <a:normAutofit fontScale="77500" lnSpcReduction="20000"/>
          </a:bodyPr>
          <a:lstStyle/>
          <a:p>
            <a:pPr lvl="0">
              <a:buClr>
                <a:schemeClr val="tx2">
                  <a:lumMod val="75000"/>
                </a:schemeClr>
              </a:buClr>
            </a:pPr>
            <a:r>
              <a:rPr lang="en-US" dirty="0">
                <a:latin typeface="Calibri Light" panose="020F0302020204030204" pitchFamily="34" charset="0"/>
                <a:cs typeface="Calibri Light" panose="020F0302020204030204" pitchFamily="34" charset="0"/>
              </a:rPr>
              <a:t>Short-term memory impairment that is long lasting</a:t>
            </a:r>
          </a:p>
          <a:p>
            <a:pPr lvl="0">
              <a:buClr>
                <a:schemeClr val="tx2">
                  <a:lumMod val="75000"/>
                </a:schemeClr>
              </a:buClr>
            </a:pPr>
            <a:r>
              <a:rPr lang="en-US" dirty="0">
                <a:latin typeface="Calibri Light" panose="020F0302020204030204" pitchFamily="34" charset="0"/>
                <a:cs typeface="Calibri Light" panose="020F0302020204030204" pitchFamily="34" charset="0"/>
              </a:rPr>
              <a:t>Likely permanent cognitive impairment and loss of IQ in adolescents who begin use at an early age and continue heavy use into late adolescence</a:t>
            </a:r>
          </a:p>
          <a:p>
            <a:pPr lvl="0">
              <a:buClr>
                <a:schemeClr val="tx2">
                  <a:lumMod val="75000"/>
                </a:schemeClr>
              </a:buClr>
            </a:pPr>
            <a:r>
              <a:rPr lang="en-US" dirty="0">
                <a:latin typeface="Calibri Light" panose="020F0302020204030204" pitchFamily="34" charset="0"/>
                <a:cs typeface="Calibri Light" panose="020F0302020204030204" pitchFamily="34" charset="0"/>
              </a:rPr>
              <a:t>Poorer psychosocial </a:t>
            </a:r>
            <a:r>
              <a:rPr lang="en-US" dirty="0" smtClean="0">
                <a:latin typeface="Calibri Light" panose="020F0302020204030204" pitchFamily="34" charset="0"/>
                <a:cs typeface="Calibri Light" panose="020F0302020204030204" pitchFamily="34" charset="0"/>
              </a:rPr>
              <a:t>development</a:t>
            </a:r>
            <a:endParaRPr lang="en-US" dirty="0">
              <a:latin typeface="Calibri Light" panose="020F0302020204030204" pitchFamily="34" charset="0"/>
              <a:cs typeface="Calibri Light" panose="020F0302020204030204" pitchFamily="34" charset="0"/>
            </a:endParaRPr>
          </a:p>
          <a:p>
            <a:pPr lvl="0">
              <a:buClr>
                <a:schemeClr val="tx2">
                  <a:lumMod val="75000"/>
                </a:schemeClr>
              </a:buClr>
            </a:pPr>
            <a:r>
              <a:rPr lang="en-US" dirty="0">
                <a:latin typeface="Calibri Light" panose="020F0302020204030204" pitchFamily="34" charset="0"/>
                <a:cs typeface="Calibri Light" panose="020F0302020204030204" pitchFamily="34" charset="0"/>
              </a:rPr>
              <a:t>Impaired educational attainment in adolescents who are regular </a:t>
            </a:r>
            <a:r>
              <a:rPr lang="en-US" dirty="0" smtClean="0">
                <a:latin typeface="Calibri Light" panose="020F0302020204030204" pitchFamily="34" charset="0"/>
                <a:cs typeface="Calibri Light" panose="020F0302020204030204" pitchFamily="34" charset="0"/>
              </a:rPr>
              <a:t>users</a:t>
            </a:r>
          </a:p>
          <a:p>
            <a:pPr lvl="1">
              <a:buClr>
                <a:schemeClr val="tx2">
                  <a:lumMod val="75000"/>
                </a:schemeClr>
              </a:buClr>
            </a:pPr>
            <a:r>
              <a:rPr lang="en-US" dirty="0" smtClean="0">
                <a:latin typeface="Calibri Light" panose="020F0302020204030204" pitchFamily="34" charset="0"/>
                <a:cs typeface="Calibri Light" panose="020F0302020204030204" pitchFamily="34" charset="0"/>
              </a:rPr>
              <a:t>Amotivational syndrome</a:t>
            </a:r>
          </a:p>
          <a:p>
            <a:pPr>
              <a:buClr>
                <a:schemeClr val="tx2">
                  <a:lumMod val="75000"/>
                </a:schemeClr>
              </a:buClr>
            </a:pPr>
            <a:r>
              <a:rPr lang="en-US" dirty="0" smtClean="0">
                <a:latin typeface="Calibri Light" panose="020F0302020204030204" pitchFamily="34" charset="0"/>
                <a:cs typeface="Calibri Light" panose="020F0302020204030204" pitchFamily="34" charset="0"/>
              </a:rPr>
              <a:t>Unclear </a:t>
            </a:r>
            <a:r>
              <a:rPr lang="en-US" dirty="0">
                <a:latin typeface="Calibri Light" panose="020F0302020204030204" pitchFamily="34" charset="0"/>
                <a:cs typeface="Calibri Light" panose="020F0302020204030204" pitchFamily="34" charset="0"/>
              </a:rPr>
              <a:t>association with respiratory diseases</a:t>
            </a:r>
          </a:p>
          <a:p>
            <a:pPr lvl="0">
              <a:buClr>
                <a:schemeClr val="tx2">
                  <a:lumMod val="75000"/>
                </a:schemeClr>
              </a:buClr>
            </a:pPr>
            <a:r>
              <a:rPr lang="en-US" dirty="0">
                <a:latin typeface="Calibri Light" panose="020F0302020204030204" pitchFamily="34" charset="0"/>
                <a:cs typeface="Calibri Light" panose="020F0302020204030204" pitchFamily="34" charset="0"/>
              </a:rPr>
              <a:t>Higher rates of schizophrenia, anxiety and mood disorders</a:t>
            </a:r>
          </a:p>
          <a:p>
            <a:endParaRPr lang="en-US" dirty="0"/>
          </a:p>
        </p:txBody>
      </p:sp>
    </p:spTree>
    <p:extLst>
      <p:ext uri="{BB962C8B-B14F-4D97-AF65-F5344CB8AC3E}">
        <p14:creationId xmlns:p14="http://schemas.microsoft.com/office/powerpoint/2010/main" val="2851603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cap="all" dirty="0">
                <a:ln w="3175" cmpd="sng">
                  <a:noFill/>
                </a:ln>
                <a:latin typeface="Calibri Light" panose="020F0302020204030204"/>
                <a:cs typeface="+mj-cs"/>
              </a:rPr>
              <a:t>Disclosures</a:t>
            </a:r>
            <a:endParaRPr lang="en-US" dirty="0"/>
          </a:p>
        </p:txBody>
      </p:sp>
      <p:sp>
        <p:nvSpPr>
          <p:cNvPr id="3" name="Content Placeholder 2"/>
          <p:cNvSpPr>
            <a:spLocks noGrp="1"/>
          </p:cNvSpPr>
          <p:nvPr>
            <p:ph idx="1"/>
          </p:nvPr>
        </p:nvSpPr>
        <p:spPr/>
        <p:txBody>
          <a:bodyPr/>
          <a:lstStyle/>
          <a:p>
            <a:pPr marL="285750" lvl="0" indent="-285750">
              <a:spcBef>
                <a:spcPts val="0"/>
              </a:spcBef>
              <a:spcAft>
                <a:spcPts val="1000"/>
              </a:spcAft>
              <a:buClr>
                <a:schemeClr val="tx2"/>
              </a:buClr>
              <a:buSzPct val="100000"/>
            </a:pPr>
            <a:r>
              <a:rPr lang="en-US" dirty="0">
                <a:latin typeface="Calibri Light" panose="020F0302020204030204" pitchFamily="34" charset="0"/>
                <a:cs typeface="Calibri Light" panose="020F0302020204030204" pitchFamily="34" charset="0"/>
              </a:rPr>
              <a:t> I have no relevant financial relationships with the manufacturer(s) of any commercial product(s) and/or provider(s) of commercial services discussed in this CME activity.</a:t>
            </a:r>
          </a:p>
          <a:p>
            <a:pPr marL="285750" lvl="0" indent="-285750">
              <a:spcBef>
                <a:spcPts val="0"/>
              </a:spcBef>
              <a:spcAft>
                <a:spcPts val="1000"/>
              </a:spcAft>
              <a:buClr>
                <a:schemeClr val="tx2"/>
              </a:buClr>
              <a:buSzPct val="100000"/>
            </a:pPr>
            <a:r>
              <a:rPr lang="en-US" dirty="0">
                <a:latin typeface="Calibri Light" panose="020F0302020204030204" pitchFamily="34" charset="0"/>
                <a:cs typeface="Calibri Light" panose="020F0302020204030204" pitchFamily="34" charset="0"/>
              </a:rPr>
              <a:t>I will be discussing investigational cannabis products in my presentation.</a:t>
            </a:r>
          </a:p>
          <a:p>
            <a:endParaRPr lang="en-US" dirty="0"/>
          </a:p>
        </p:txBody>
      </p:sp>
    </p:spTree>
    <p:extLst>
      <p:ext uri="{BB962C8B-B14F-4D97-AF65-F5344CB8AC3E}">
        <p14:creationId xmlns:p14="http://schemas.microsoft.com/office/powerpoint/2010/main" val="3574266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6024" y="1283722"/>
            <a:ext cx="8522947" cy="3639627"/>
          </a:xfrm>
          <a:prstGeom prst="rect">
            <a:avLst/>
          </a:prstGeom>
        </p:spPr>
      </p:pic>
      <p:sp>
        <p:nvSpPr>
          <p:cNvPr id="4" name="TextBox 3"/>
          <p:cNvSpPr txBox="1"/>
          <p:nvPr/>
        </p:nvSpPr>
        <p:spPr>
          <a:xfrm>
            <a:off x="526942" y="5300420"/>
            <a:ext cx="3921072" cy="600164"/>
          </a:xfrm>
          <a:prstGeom prst="rect">
            <a:avLst/>
          </a:prstGeom>
          <a:noFill/>
        </p:spPr>
        <p:txBody>
          <a:bodyPr wrap="square" rtlCol="0">
            <a:spAutoFit/>
          </a:bodyPr>
          <a:lstStyle/>
          <a:p>
            <a:r>
              <a:rPr lang="en-US" sz="1100" b="1" u="none" dirty="0" smtClean="0"/>
              <a:t>Source: Meier et al. Proceedings of the National Academy of Sciences. 2012. Available at: www.pnas.org/cgi/doi/10.1073/pnas.1206820109</a:t>
            </a:r>
            <a:endParaRPr lang="en-US" sz="1100" b="1" u="none" dirty="0"/>
          </a:p>
        </p:txBody>
      </p:sp>
    </p:spTree>
    <p:extLst>
      <p:ext uri="{BB962C8B-B14F-4D97-AF65-F5344CB8AC3E}">
        <p14:creationId xmlns:p14="http://schemas.microsoft.com/office/powerpoint/2010/main" val="1818041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Chart Placeholder 4" descr="iqchange.bmp"/>
          <p:cNvPicPr>
            <a:picLocks noGrp="1" noChangeAspect="1"/>
          </p:cNvPicPr>
          <p:nvPr>
            <p:ph type="chart" idx="1"/>
          </p:nvPr>
        </p:nvPicPr>
        <p:blipFill>
          <a:blip r:embed="rId3">
            <a:extLst>
              <a:ext uri="{28A0092B-C50C-407E-A947-70E740481C1C}">
                <a14:useLocalDpi xmlns:a14="http://schemas.microsoft.com/office/drawing/2010/main" val="0"/>
              </a:ext>
            </a:extLst>
          </a:blip>
          <a:srcRect/>
          <a:stretch>
            <a:fillRect/>
          </a:stretch>
        </p:blipFill>
        <p:spPr>
          <a:xfrm>
            <a:off x="1676401" y="1169789"/>
            <a:ext cx="5740400" cy="4432697"/>
          </a:xfrm>
        </p:spPr>
      </p:pic>
      <p:sp>
        <p:nvSpPr>
          <p:cNvPr id="24579" name="TextBox 5"/>
          <p:cNvSpPr txBox="1">
            <a:spLocks noChangeArrowheads="1"/>
          </p:cNvSpPr>
          <p:nvPr/>
        </p:nvSpPr>
        <p:spPr bwMode="auto">
          <a:xfrm>
            <a:off x="5597526" y="4100513"/>
            <a:ext cx="1574800"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1500" dirty="0">
                <a:latin typeface="HelveticaNeue HeavyCond"/>
              </a:rPr>
              <a:t>Never used</a:t>
            </a:r>
          </a:p>
        </p:txBody>
      </p:sp>
      <p:sp>
        <p:nvSpPr>
          <p:cNvPr id="24580" name="TextBox 6"/>
          <p:cNvSpPr txBox="1">
            <a:spLocks noChangeArrowheads="1"/>
          </p:cNvSpPr>
          <p:nvPr/>
        </p:nvSpPr>
        <p:spPr bwMode="auto">
          <a:xfrm>
            <a:off x="5467351" y="1976438"/>
            <a:ext cx="1808692"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1500" dirty="0">
                <a:latin typeface="HelveticaNeue HeavyCond"/>
              </a:rPr>
              <a:t>Mj dependent 2 yrs</a:t>
            </a:r>
          </a:p>
        </p:txBody>
      </p:sp>
      <p:sp>
        <p:nvSpPr>
          <p:cNvPr id="24581" name="TextBox 7"/>
          <p:cNvSpPr txBox="1">
            <a:spLocks noChangeArrowheads="1"/>
          </p:cNvSpPr>
          <p:nvPr/>
        </p:nvSpPr>
        <p:spPr bwMode="auto">
          <a:xfrm>
            <a:off x="5467350" y="2700338"/>
            <a:ext cx="1847850"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1500" dirty="0">
                <a:latin typeface="HelveticaNeue HeavyCond"/>
              </a:rPr>
              <a:t>Mj dependent 1 yr</a:t>
            </a:r>
          </a:p>
        </p:txBody>
      </p:sp>
      <p:sp>
        <p:nvSpPr>
          <p:cNvPr id="24582" name="TextBox 8"/>
          <p:cNvSpPr txBox="1">
            <a:spLocks noChangeArrowheads="1"/>
          </p:cNvSpPr>
          <p:nvPr/>
        </p:nvSpPr>
        <p:spPr bwMode="auto">
          <a:xfrm>
            <a:off x="5467351" y="3386138"/>
            <a:ext cx="2184400"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1500" dirty="0">
                <a:latin typeface="HelveticaNeue HeavyCond"/>
              </a:rPr>
              <a:t>Used, never diagnosed</a:t>
            </a:r>
          </a:p>
        </p:txBody>
      </p:sp>
      <p:sp>
        <p:nvSpPr>
          <p:cNvPr id="24583" name="TextBox 9"/>
          <p:cNvSpPr txBox="1">
            <a:spLocks noChangeArrowheads="1"/>
          </p:cNvSpPr>
          <p:nvPr/>
        </p:nvSpPr>
        <p:spPr bwMode="auto">
          <a:xfrm>
            <a:off x="5467352" y="1314450"/>
            <a:ext cx="1898650" cy="5539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1500" dirty="0">
                <a:latin typeface="HelveticaNeue HeavyCond"/>
              </a:rPr>
              <a:t>Mj dependent 3+ yrs</a:t>
            </a:r>
          </a:p>
        </p:txBody>
      </p:sp>
      <p:sp>
        <p:nvSpPr>
          <p:cNvPr id="11" name="TextBox 10"/>
          <p:cNvSpPr txBox="1">
            <a:spLocks noChangeArrowheads="1"/>
          </p:cNvSpPr>
          <p:nvPr/>
        </p:nvSpPr>
        <p:spPr bwMode="auto">
          <a:xfrm>
            <a:off x="1823917" y="2246114"/>
            <a:ext cx="2453054" cy="245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690563" indent="-233363"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2100" dirty="0">
                <a:solidFill>
                  <a:srgbClr val="0070C0"/>
                </a:solidFill>
                <a:latin typeface="HelveticaNeue HeavyCond"/>
              </a:rPr>
              <a:t>Average IQ change:</a:t>
            </a:r>
          </a:p>
          <a:p>
            <a:pPr eaLnBrk="1" hangingPunct="1">
              <a:spcBef>
                <a:spcPct val="0"/>
              </a:spcBef>
              <a:buFontTx/>
              <a:buNone/>
            </a:pPr>
            <a:endParaRPr lang="en-US" altLang="en-US" sz="900" dirty="0">
              <a:solidFill>
                <a:srgbClr val="FDD518"/>
              </a:solidFill>
              <a:latin typeface="HelveticaNeue HeavyCond"/>
            </a:endParaRPr>
          </a:p>
          <a:p>
            <a:pPr eaLnBrk="1" hangingPunct="1">
              <a:spcBef>
                <a:spcPct val="0"/>
              </a:spcBef>
            </a:pPr>
            <a:r>
              <a:rPr lang="en-US" altLang="en-US" sz="1800" dirty="0">
                <a:solidFill>
                  <a:srgbClr val="FF0000"/>
                </a:solidFill>
                <a:latin typeface="HelveticaNeue HeavyCond"/>
              </a:rPr>
              <a:t>“Never used”</a:t>
            </a:r>
          </a:p>
          <a:p>
            <a:pPr lvl="1" eaLnBrk="1" hangingPunct="1">
              <a:spcBef>
                <a:spcPct val="0"/>
              </a:spcBef>
              <a:buFont typeface="Arial" pitchFamily="34" charset="0"/>
              <a:buChar char="•"/>
            </a:pPr>
            <a:r>
              <a:rPr lang="en-US" altLang="en-US" sz="1800" dirty="0">
                <a:solidFill>
                  <a:srgbClr val="FF0000"/>
                </a:solidFill>
                <a:latin typeface="HelveticaNeue HeavyCond"/>
              </a:rPr>
              <a:t>99.8 to 100.6</a:t>
            </a:r>
          </a:p>
          <a:p>
            <a:pPr eaLnBrk="1" hangingPunct="1">
              <a:spcBef>
                <a:spcPts val="1500"/>
              </a:spcBef>
            </a:pPr>
            <a:r>
              <a:rPr lang="en-US" altLang="en-US" sz="1800" dirty="0">
                <a:solidFill>
                  <a:srgbClr val="FF0000"/>
                </a:solidFill>
                <a:latin typeface="HelveticaNeue HeavyCond"/>
              </a:rPr>
              <a:t>“Mj dependent 3+ yrs”</a:t>
            </a:r>
          </a:p>
          <a:p>
            <a:pPr lvl="1" eaLnBrk="1" hangingPunct="1">
              <a:spcBef>
                <a:spcPct val="0"/>
              </a:spcBef>
              <a:buFont typeface="Arial" pitchFamily="34" charset="0"/>
              <a:buChar char="•"/>
            </a:pPr>
            <a:r>
              <a:rPr lang="en-US" altLang="en-US" sz="1800" dirty="0">
                <a:solidFill>
                  <a:srgbClr val="FF0000"/>
                </a:solidFill>
                <a:latin typeface="HelveticaNeue HeavyCond"/>
              </a:rPr>
              <a:t>99.7 to 93.9 </a:t>
            </a:r>
          </a:p>
        </p:txBody>
      </p:sp>
      <p:sp>
        <p:nvSpPr>
          <p:cNvPr id="24585" name="Text Box 6"/>
          <p:cNvSpPr txBox="1">
            <a:spLocks noChangeArrowheads="1"/>
          </p:cNvSpPr>
          <p:nvPr/>
        </p:nvSpPr>
        <p:spPr bwMode="auto">
          <a:xfrm>
            <a:off x="1382151" y="5708219"/>
            <a:ext cx="185178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900" dirty="0">
                <a:latin typeface="HelveticaNeue HeavyCond"/>
              </a:rPr>
              <a:t>Source: Meier et al. PNAS, </a:t>
            </a:r>
            <a:r>
              <a:rPr lang="en-US" altLang="en-US" sz="900" dirty="0">
                <a:solidFill>
                  <a:srgbClr val="181A65"/>
                </a:solidFill>
                <a:latin typeface="HelveticaNeue HeavyCond"/>
              </a:rPr>
              <a:t>2012</a:t>
            </a:r>
          </a:p>
        </p:txBody>
      </p:sp>
    </p:spTree>
    <p:extLst>
      <p:ext uri="{BB962C8B-B14F-4D97-AF65-F5344CB8AC3E}">
        <p14:creationId xmlns:p14="http://schemas.microsoft.com/office/powerpoint/2010/main" val="3569232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944" y="108488"/>
            <a:ext cx="8229600" cy="1361467"/>
          </a:xfrm>
        </p:spPr>
        <p:txBody>
          <a:bodyPr>
            <a:normAutofit fontScale="90000"/>
          </a:bodyPr>
          <a:lstStyle/>
          <a:p>
            <a:r>
              <a:rPr lang="en-US" b="0" dirty="0" smtClean="0">
                <a:latin typeface="Calibri Light" panose="020F0302020204030204" pitchFamily="34" charset="0"/>
                <a:cs typeface="Calibri Light" panose="020F0302020204030204" pitchFamily="34" charset="0"/>
              </a:rPr>
              <a:t>ASSOCIATION BETWEEN CANNABIS USE AND SCHIZOAFFECTIVE DISORDER</a:t>
            </a:r>
            <a:r>
              <a:rPr lang="en-US" dirty="0"/>
              <a:t/>
            </a:r>
            <a:br>
              <a:rPr lang="en-US" dirty="0"/>
            </a:b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015755866"/>
              </p:ext>
            </p:extLst>
          </p:nvPr>
        </p:nvGraphicFramePr>
        <p:xfrm>
          <a:off x="1002432" y="1469955"/>
          <a:ext cx="6642102" cy="3276600"/>
        </p:xfrm>
        <a:graphic>
          <a:graphicData uri="http://schemas.openxmlformats.org/drawingml/2006/table">
            <a:tbl>
              <a:tblPr firstRow="1" firstCol="1" bandRow="1"/>
              <a:tblGrid>
                <a:gridCol w="1328285">
                  <a:extLst>
                    <a:ext uri="{9D8B030D-6E8A-4147-A177-3AD203B41FA5}">
                      <a16:colId xmlns:a16="http://schemas.microsoft.com/office/drawing/2014/main" val="1525750942"/>
                    </a:ext>
                  </a:extLst>
                </a:gridCol>
                <a:gridCol w="1328285">
                  <a:extLst>
                    <a:ext uri="{9D8B030D-6E8A-4147-A177-3AD203B41FA5}">
                      <a16:colId xmlns:a16="http://schemas.microsoft.com/office/drawing/2014/main" val="4057344177"/>
                    </a:ext>
                  </a:extLst>
                </a:gridCol>
                <a:gridCol w="1328285">
                  <a:extLst>
                    <a:ext uri="{9D8B030D-6E8A-4147-A177-3AD203B41FA5}">
                      <a16:colId xmlns:a16="http://schemas.microsoft.com/office/drawing/2014/main" val="141638683"/>
                    </a:ext>
                  </a:extLst>
                </a:gridCol>
                <a:gridCol w="1328285">
                  <a:extLst>
                    <a:ext uri="{9D8B030D-6E8A-4147-A177-3AD203B41FA5}">
                      <a16:colId xmlns:a16="http://schemas.microsoft.com/office/drawing/2014/main" val="2168978933"/>
                    </a:ext>
                  </a:extLst>
                </a:gridCol>
                <a:gridCol w="1328962">
                  <a:extLst>
                    <a:ext uri="{9D8B030D-6E8A-4147-A177-3AD203B41FA5}">
                      <a16:colId xmlns:a16="http://schemas.microsoft.com/office/drawing/2014/main" val="391820431"/>
                    </a:ext>
                  </a:extLst>
                </a:gridCol>
              </a:tblGrid>
              <a:tr h="815990">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gn="l">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C3EC1"/>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2000" dirty="0">
                          <a:effectLst/>
                        </a:rPr>
                        <a:t># Exposure</a:t>
                      </a:r>
                      <a:endParaRPr lang="en-US" sz="2000" dirty="0">
                        <a:effectLst/>
                        <a:latin typeface="Calibri"/>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C3EC1"/>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2000" dirty="0">
                          <a:effectLst/>
                        </a:rPr>
                        <a:t># Cases</a:t>
                      </a:r>
                      <a:endParaRPr lang="en-US" sz="2000" dirty="0">
                        <a:effectLst/>
                        <a:latin typeface="Calibri"/>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C3EC1"/>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2000" dirty="0">
                          <a:effectLst/>
                        </a:rPr>
                        <a:t>HR Crude</a:t>
                      </a:r>
                      <a:endParaRPr lang="en-US" sz="2000" dirty="0">
                        <a:effectLst/>
                        <a:latin typeface="Calibri"/>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C3EC1"/>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2000" dirty="0">
                          <a:effectLst/>
                        </a:rPr>
                        <a:t>HR adjusted*</a:t>
                      </a:r>
                      <a:endParaRPr lang="en-US" sz="2000" dirty="0">
                        <a:effectLst/>
                        <a:latin typeface="Calibri"/>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C3EC1"/>
                    </a:solidFill>
                  </a:tcPr>
                </a:tc>
                <a:extLst>
                  <a:ext uri="{0D108BD9-81ED-4DB2-BD59-A6C34878D82A}">
                    <a16:rowId xmlns:a16="http://schemas.microsoft.com/office/drawing/2014/main" val="3808225251"/>
                  </a:ext>
                </a:extLst>
              </a:tr>
              <a:tr h="1010052">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gn="l">
                        <a:lnSpc>
                          <a:spcPct val="115000"/>
                        </a:lnSpc>
                        <a:spcBef>
                          <a:spcPts val="0"/>
                        </a:spcBef>
                        <a:spcAft>
                          <a:spcPts val="0"/>
                        </a:spcAft>
                      </a:pPr>
                      <a:r>
                        <a:rPr lang="en-US" sz="2000" dirty="0">
                          <a:effectLst/>
                        </a:rPr>
                        <a:t>Never used cannabis</a:t>
                      </a:r>
                      <a:endParaRPr lang="en-US" sz="2000" dirty="0">
                        <a:effectLst/>
                        <a:latin typeface="Calibri"/>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C3EC1"/>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1800" dirty="0">
                          <a:effectLst/>
                        </a:rPr>
                        <a:t>39, 978</a:t>
                      </a:r>
                      <a:endParaRPr lang="en-US" sz="1800" dirty="0">
                        <a:effectLst/>
                        <a:latin typeface="Calibri"/>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C3EC1">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1800" dirty="0">
                          <a:effectLst/>
                        </a:rPr>
                        <a:t>47</a:t>
                      </a:r>
                      <a:endParaRPr lang="en-US" sz="1800" dirty="0">
                        <a:effectLst/>
                        <a:latin typeface="Calibri"/>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C3EC1">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1800" dirty="0">
                          <a:effectLst/>
                        </a:rPr>
                        <a:t>1</a:t>
                      </a:r>
                      <a:endParaRPr lang="en-US" sz="1800" dirty="0">
                        <a:effectLst/>
                        <a:latin typeface="Calibri"/>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C3EC1">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1800" dirty="0">
                          <a:effectLst/>
                        </a:rPr>
                        <a:t>1</a:t>
                      </a:r>
                      <a:endParaRPr lang="en-US" sz="1800" dirty="0">
                        <a:effectLst/>
                        <a:latin typeface="Calibri"/>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C3EC1">
                        <a:tint val="40000"/>
                      </a:srgbClr>
                    </a:solidFill>
                  </a:tcPr>
                </a:tc>
                <a:extLst>
                  <a:ext uri="{0D108BD9-81ED-4DB2-BD59-A6C34878D82A}">
                    <a16:rowId xmlns:a16="http://schemas.microsoft.com/office/drawing/2014/main" val="92221012"/>
                  </a:ext>
                </a:extLst>
              </a:tr>
              <a:tr h="725279">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gn="l">
                        <a:lnSpc>
                          <a:spcPct val="115000"/>
                        </a:lnSpc>
                        <a:spcBef>
                          <a:spcPts val="0"/>
                        </a:spcBef>
                        <a:spcAft>
                          <a:spcPts val="0"/>
                        </a:spcAft>
                      </a:pPr>
                      <a:r>
                        <a:rPr lang="en-US" sz="2000" dirty="0">
                          <a:effectLst/>
                        </a:rPr>
                        <a:t>Ever used cannabis</a:t>
                      </a:r>
                      <a:endParaRPr lang="en-US" sz="2000" dirty="0">
                        <a:effectLst/>
                        <a:latin typeface="Calibri"/>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C3EC1"/>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1800" dirty="0">
                          <a:effectLst/>
                        </a:rPr>
                        <a:t>5,109</a:t>
                      </a:r>
                      <a:endParaRPr lang="en-US" sz="1800" dirty="0">
                        <a:effectLst/>
                        <a:latin typeface="Calibri"/>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C3EC1">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1800" dirty="0">
                          <a:effectLst/>
                        </a:rPr>
                        <a:t>12</a:t>
                      </a:r>
                      <a:endParaRPr lang="en-US" sz="1800" dirty="0">
                        <a:effectLst/>
                        <a:latin typeface="Calibri"/>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C3EC1">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1800" dirty="0">
                          <a:effectLst/>
                        </a:rPr>
                        <a:t>2.1 (1.1-3.8)</a:t>
                      </a:r>
                      <a:endParaRPr lang="en-US" sz="1800" dirty="0">
                        <a:effectLst/>
                        <a:latin typeface="Calibri"/>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C3EC1">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1800" dirty="0">
                          <a:effectLst/>
                        </a:rPr>
                        <a:t>0.8 (.2-2.9)</a:t>
                      </a:r>
                      <a:endParaRPr lang="en-US" sz="1800" dirty="0">
                        <a:effectLst/>
                        <a:latin typeface="Calibri"/>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C3EC1">
                        <a:tint val="20000"/>
                      </a:srgbClr>
                    </a:solidFill>
                  </a:tcPr>
                </a:tc>
                <a:extLst>
                  <a:ext uri="{0D108BD9-81ED-4DB2-BD59-A6C34878D82A}">
                    <a16:rowId xmlns:a16="http://schemas.microsoft.com/office/drawing/2014/main" val="2078992163"/>
                  </a:ext>
                </a:extLst>
              </a:tr>
              <a:tr h="725279">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gn="l">
                        <a:lnSpc>
                          <a:spcPct val="115000"/>
                        </a:lnSpc>
                        <a:spcBef>
                          <a:spcPts val="0"/>
                        </a:spcBef>
                        <a:spcAft>
                          <a:spcPts val="0"/>
                        </a:spcAft>
                      </a:pPr>
                      <a:r>
                        <a:rPr lang="en-US" sz="2000" dirty="0">
                          <a:effectLst/>
                        </a:rPr>
                        <a:t>&gt;50 times</a:t>
                      </a:r>
                      <a:endParaRPr lang="en-US" sz="2000" dirty="0">
                        <a:effectLst/>
                        <a:latin typeface="Calibri"/>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C3EC1"/>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1800" dirty="0">
                          <a:effectLst/>
                        </a:rPr>
                        <a:t>855</a:t>
                      </a:r>
                      <a:endParaRPr lang="en-US" sz="1800" dirty="0">
                        <a:effectLst/>
                        <a:latin typeface="Calibri"/>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C3EC1">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1800" dirty="0">
                          <a:effectLst/>
                        </a:rPr>
                        <a:t>7</a:t>
                      </a:r>
                      <a:endParaRPr lang="en-US" sz="1800" dirty="0">
                        <a:effectLst/>
                        <a:latin typeface="Calibri"/>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C3EC1">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1800" dirty="0">
                          <a:effectLst/>
                        </a:rPr>
                        <a:t>7.5 (3.4- 16.7)</a:t>
                      </a:r>
                      <a:endParaRPr lang="en-US" sz="1800" dirty="0">
                        <a:effectLst/>
                        <a:latin typeface="Calibri"/>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C3EC1">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1800" dirty="0">
                          <a:effectLst/>
                        </a:rPr>
                        <a:t>7.4 (1.0 – 54.3)</a:t>
                      </a:r>
                      <a:endParaRPr lang="en-US" sz="1800" dirty="0">
                        <a:effectLst/>
                        <a:latin typeface="Calibri"/>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C3EC1">
                        <a:tint val="40000"/>
                      </a:srgbClr>
                    </a:solidFill>
                  </a:tcPr>
                </a:tc>
                <a:extLst>
                  <a:ext uri="{0D108BD9-81ED-4DB2-BD59-A6C34878D82A}">
                    <a16:rowId xmlns:a16="http://schemas.microsoft.com/office/drawing/2014/main" val="4205465608"/>
                  </a:ext>
                </a:extLst>
              </a:tr>
            </a:tbl>
          </a:graphicData>
        </a:graphic>
      </p:graphicFrame>
      <p:sp>
        <p:nvSpPr>
          <p:cNvPr id="4" name="Rectangle 3"/>
          <p:cNvSpPr/>
          <p:nvPr/>
        </p:nvSpPr>
        <p:spPr>
          <a:xfrm>
            <a:off x="612184" y="4910017"/>
            <a:ext cx="4572000" cy="1277273"/>
          </a:xfrm>
          <a:prstGeom prst="rect">
            <a:avLst/>
          </a:prstGeom>
        </p:spPr>
        <p:txBody>
          <a:bodyPr>
            <a:spAutoFit/>
          </a:bodyPr>
          <a:lstStyle/>
          <a:p>
            <a:pPr lvl="0" defTabSz="457200" eaLnBrk="1" fontAlgn="b" hangingPunct="1">
              <a:spcAft>
                <a:spcPts val="0"/>
              </a:spcAft>
            </a:pPr>
            <a:r>
              <a:rPr lang="en-US" altLang="en-US" sz="1100" u="none" dirty="0">
                <a:latin typeface="Verdana" pitchFamily="34" charset="0"/>
              </a:rPr>
              <a:t>* Adjustments for: prior personality disorders at conscription, IQ, disturbed behavior in childhood, social adjustment, risky use of alcohol, smoking, early adulthood socioeconomic position, use of other drugs, brought up in a city. The category </a:t>
            </a:r>
            <a:r>
              <a:rPr lang="en-US" altLang="en-US" sz="1100" u="none" dirty="0">
                <a:latin typeface="HelveticaNeue HeavyCond"/>
              </a:rPr>
              <a:t>“</a:t>
            </a:r>
            <a:r>
              <a:rPr lang="en-US" altLang="en-US" sz="1100" u="none" dirty="0">
                <a:latin typeface="Verdana" pitchFamily="34" charset="0"/>
              </a:rPr>
              <a:t>Ever used cannabis</a:t>
            </a:r>
            <a:r>
              <a:rPr lang="en-US" altLang="en-US" sz="1100" u="none" dirty="0">
                <a:latin typeface="HelveticaNeue HeavyCond"/>
              </a:rPr>
              <a:t>”</a:t>
            </a:r>
            <a:r>
              <a:rPr lang="en-US" altLang="en-US" sz="1100" u="none" dirty="0">
                <a:latin typeface="Verdana" pitchFamily="34" charset="0"/>
              </a:rPr>
              <a:t> includes all individuals who reported cannabis use, including those who reported </a:t>
            </a:r>
            <a:r>
              <a:rPr lang="en-US" altLang="en-US" sz="1100" u="none" dirty="0">
                <a:latin typeface="HelveticaNeue HeavyCond"/>
              </a:rPr>
              <a:t>“</a:t>
            </a:r>
            <a:r>
              <a:rPr lang="en-US" altLang="en-US" sz="1100" u="none" dirty="0">
                <a:latin typeface="Verdana" pitchFamily="34" charset="0"/>
              </a:rPr>
              <a:t>&gt;50 times</a:t>
            </a:r>
            <a:r>
              <a:rPr lang="en-US" altLang="en-US" sz="1100" u="none" dirty="0">
                <a:latin typeface="HelveticaNeue HeavyCond"/>
              </a:rPr>
              <a:t>”</a:t>
            </a:r>
            <a:r>
              <a:rPr lang="en-US" altLang="en-US" sz="1100" u="none" dirty="0">
                <a:latin typeface="Verdana" pitchFamily="34" charset="0"/>
              </a:rPr>
              <a:t>.</a:t>
            </a:r>
            <a:endParaRPr lang="en-US" altLang="en-US" sz="1000" u="none" dirty="0">
              <a:latin typeface="HelveticaNeue HeavyCond"/>
            </a:endParaRPr>
          </a:p>
        </p:txBody>
      </p:sp>
      <p:sp>
        <p:nvSpPr>
          <p:cNvPr id="5" name="Rectangle 4"/>
          <p:cNvSpPr/>
          <p:nvPr/>
        </p:nvSpPr>
        <p:spPr>
          <a:xfrm>
            <a:off x="1371600" y="6187290"/>
            <a:ext cx="4572000" cy="261610"/>
          </a:xfrm>
          <a:prstGeom prst="rect">
            <a:avLst/>
          </a:prstGeom>
        </p:spPr>
        <p:txBody>
          <a:bodyPr>
            <a:spAutoFit/>
          </a:bodyPr>
          <a:lstStyle/>
          <a:p>
            <a:pPr lvl="0" defTabSz="457200" eaLnBrk="1" fontAlgn="auto" hangingPunct="1">
              <a:spcBef>
                <a:spcPts val="0"/>
              </a:spcBef>
              <a:spcAft>
                <a:spcPts val="0"/>
              </a:spcAft>
              <a:defRPr/>
            </a:pPr>
            <a:r>
              <a:rPr lang="en-US" sz="1100" u="none" dirty="0" smtClean="0">
                <a:latin typeface="Calibri" panose="020F0502020204030204"/>
                <a:ea typeface="MS PGothic"/>
                <a:cs typeface="MS PGothic"/>
              </a:rPr>
              <a:t>Manrique-Garcia, BMC Psychiatry. 2012: 12; 112.</a:t>
            </a:r>
            <a:r>
              <a:rPr lang="en-US" sz="1100" u="none" dirty="0" smtClean="0">
                <a:solidFill>
                  <a:prstClr val="white"/>
                </a:solidFill>
                <a:latin typeface="Calibri" panose="020F0502020204030204"/>
                <a:ea typeface="MS PGothic"/>
                <a:cs typeface="MS PGothic"/>
              </a:rPr>
              <a:t>,,12</a:t>
            </a:r>
            <a:r>
              <a:rPr lang="en-US" sz="1100" u="none" dirty="0">
                <a:solidFill>
                  <a:prstClr val="white"/>
                </a:solidFill>
                <a:latin typeface="Calibri" panose="020F0502020204030204"/>
                <a:ea typeface="MS PGothic"/>
                <a:cs typeface="MS PGothic"/>
              </a:rPr>
              <a:t>, 112. </a:t>
            </a:r>
          </a:p>
        </p:txBody>
      </p:sp>
    </p:spTree>
    <p:extLst>
      <p:ext uri="{BB962C8B-B14F-4D97-AF65-F5344CB8AC3E}">
        <p14:creationId xmlns:p14="http://schemas.microsoft.com/office/powerpoint/2010/main" val="2873759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cap="all" dirty="0">
                <a:ln w="3175" cmpd="sng">
                  <a:noFill/>
                </a:ln>
                <a:latin typeface="Calibri Light" panose="020F0302020204030204"/>
                <a:cs typeface="+mj-cs"/>
              </a:rPr>
              <a:t>Developmental effects associated with prenatal cannabis exposure</a:t>
            </a:r>
            <a:r>
              <a:rPr lang="en-US" b="0" cap="all" dirty="0">
                <a:ln w="3175" cmpd="sng">
                  <a:noFill/>
                </a:ln>
                <a:solidFill>
                  <a:prstClr val="white"/>
                </a:solidFill>
                <a:latin typeface="Calibri Light" panose="020F0302020204030204"/>
                <a:cs typeface="+mj-cs"/>
              </a:rPr>
              <a:t>	</a:t>
            </a:r>
            <a:endParaRPr lang="en-US" dirty="0"/>
          </a:p>
        </p:txBody>
      </p:sp>
      <p:sp>
        <p:nvSpPr>
          <p:cNvPr id="3" name="Content Placeholder 2"/>
          <p:cNvSpPr>
            <a:spLocks noGrp="1"/>
          </p:cNvSpPr>
          <p:nvPr>
            <p:ph idx="1"/>
          </p:nvPr>
        </p:nvSpPr>
        <p:spPr/>
        <p:txBody>
          <a:bodyPr>
            <a:normAutofit fontScale="70000" lnSpcReduction="20000"/>
          </a:bodyPr>
          <a:lstStyle/>
          <a:p>
            <a:pPr>
              <a:buClr>
                <a:schemeClr val="tx2">
                  <a:lumMod val="75000"/>
                </a:schemeClr>
              </a:buClr>
              <a:buFont typeface="Arial" panose="020B0604020202020204" pitchFamily="34" charset="0"/>
              <a:buChar char="•"/>
            </a:pPr>
            <a:r>
              <a:rPr lang="en-US" dirty="0">
                <a:latin typeface="Calibri Light" panose="020F0302020204030204" pitchFamily="34" charset="0"/>
                <a:cs typeface="Calibri Light" panose="020F0302020204030204" pitchFamily="34" charset="0"/>
              </a:rPr>
              <a:t>Birth</a:t>
            </a:r>
          </a:p>
          <a:p>
            <a:pPr lvl="1">
              <a:buClr>
                <a:schemeClr val="tx2">
                  <a:lumMod val="75000"/>
                </a:schemeClr>
              </a:buClr>
              <a:buFont typeface="Arial" panose="020B0604020202020204" pitchFamily="34" charset="0"/>
              <a:buChar char="•"/>
            </a:pPr>
            <a:r>
              <a:rPr lang="en-US" dirty="0">
                <a:latin typeface="Calibri Light" panose="020F0302020204030204" pitchFamily="34" charset="0"/>
                <a:cs typeface="Calibri Light" panose="020F0302020204030204" pitchFamily="34" charset="0"/>
              </a:rPr>
              <a:t>Increased tremor, exaggerated startle, lower birth weights</a:t>
            </a:r>
          </a:p>
          <a:p>
            <a:pPr>
              <a:buClr>
                <a:schemeClr val="tx2">
                  <a:lumMod val="75000"/>
                </a:schemeClr>
              </a:buClr>
              <a:buFont typeface="Arial" panose="020B0604020202020204" pitchFamily="34" charset="0"/>
              <a:buChar char="•"/>
            </a:pPr>
            <a:r>
              <a:rPr lang="en-US" dirty="0">
                <a:latin typeface="Calibri Light" panose="020F0302020204030204" pitchFamily="34" charset="0"/>
                <a:cs typeface="Calibri Light" panose="020F0302020204030204" pitchFamily="34" charset="0"/>
              </a:rPr>
              <a:t>Childhood</a:t>
            </a:r>
          </a:p>
          <a:p>
            <a:pPr lvl="1">
              <a:buClr>
                <a:schemeClr val="tx2">
                  <a:lumMod val="75000"/>
                </a:schemeClr>
              </a:buClr>
              <a:buFont typeface="Arial" panose="020B0604020202020204" pitchFamily="34" charset="0"/>
              <a:buChar char="•"/>
            </a:pPr>
            <a:r>
              <a:rPr lang="en-US" dirty="0">
                <a:latin typeface="Calibri Light" panose="020F0302020204030204" pitchFamily="34" charset="0"/>
                <a:cs typeface="Calibri Light" panose="020F0302020204030204" pitchFamily="34" charset="0"/>
              </a:rPr>
              <a:t>Impaired verbal, abstract, visual and quantitative reasoning, short-term memory, and attention, </a:t>
            </a:r>
          </a:p>
          <a:p>
            <a:pPr lvl="1">
              <a:buClr>
                <a:schemeClr val="tx2">
                  <a:lumMod val="75000"/>
                </a:schemeClr>
              </a:buClr>
              <a:buFont typeface="Arial" panose="020B0604020202020204" pitchFamily="34" charset="0"/>
              <a:buChar char="•"/>
            </a:pPr>
            <a:r>
              <a:rPr lang="en-US" dirty="0">
                <a:latin typeface="Calibri Light" panose="020F0302020204030204" pitchFamily="34" charset="0"/>
                <a:cs typeface="Calibri Light" panose="020F0302020204030204" pitchFamily="34" charset="0"/>
              </a:rPr>
              <a:t>Increased impulsivity and hyperactivity</a:t>
            </a:r>
          </a:p>
          <a:p>
            <a:pPr>
              <a:buClr>
                <a:schemeClr val="tx2">
                  <a:lumMod val="75000"/>
                </a:schemeClr>
              </a:buClr>
              <a:buFont typeface="Arial" panose="020B0604020202020204" pitchFamily="34" charset="0"/>
              <a:buChar char="•"/>
            </a:pPr>
            <a:r>
              <a:rPr lang="en-US" sz="3000" dirty="0">
                <a:latin typeface="Calibri Light" panose="020F0302020204030204" pitchFamily="34" charset="0"/>
                <a:cs typeface="Calibri Light" panose="020F0302020204030204" pitchFamily="34" charset="0"/>
              </a:rPr>
              <a:t>Adolescence/Young Adulthood</a:t>
            </a:r>
          </a:p>
          <a:p>
            <a:pPr lvl="1">
              <a:buClr>
                <a:schemeClr val="tx2">
                  <a:lumMod val="75000"/>
                </a:schemeClr>
              </a:buClr>
              <a:buFont typeface="Arial" panose="020B0604020202020204" pitchFamily="34" charset="0"/>
              <a:buChar char="•"/>
            </a:pPr>
            <a:r>
              <a:rPr lang="en-US" dirty="0">
                <a:latin typeface="Calibri Light" panose="020F0302020204030204" pitchFamily="34" charset="0"/>
                <a:cs typeface="Calibri Light" panose="020F0302020204030204" pitchFamily="34" charset="0"/>
              </a:rPr>
              <a:t>Increased risk of using marijuana, altered neuronal functioning during visuospatial memory tasks, increased neural activity in PFC during inhibitory control tasks	</a:t>
            </a:r>
          </a:p>
          <a:p>
            <a:pPr>
              <a:buClr>
                <a:schemeClr val="tx2">
                  <a:lumMod val="75000"/>
                </a:schemeClr>
              </a:buClr>
              <a:buFont typeface="Arial" panose="020B0604020202020204" pitchFamily="34" charset="0"/>
              <a:buChar char="•"/>
            </a:pPr>
            <a:r>
              <a:rPr lang="en-US" sz="3000" i="1" dirty="0">
                <a:latin typeface="Calibri Light" panose="020F0302020204030204" pitchFamily="34" charset="0"/>
                <a:cs typeface="Calibri Light" panose="020F0302020204030204" pitchFamily="34" charset="0"/>
              </a:rPr>
              <a:t>Concerns that effects seen are confounded by additional substances used by mother prenatally – i.e. tobacco and alcohol, other substances.</a:t>
            </a:r>
          </a:p>
          <a:p>
            <a:pPr lvl="1">
              <a:buClr>
                <a:schemeClr val="tx2">
                  <a:lumMod val="75000"/>
                </a:schemeClr>
              </a:buClr>
              <a:buFont typeface="Arial" panose="020B0604020202020204" pitchFamily="34" charset="0"/>
              <a:buChar char="•"/>
            </a:pPr>
            <a:endParaRPr lang="en-US" dirty="0">
              <a:latin typeface="Calibri Light" panose="020F0302020204030204" pitchFamily="34" charset="0"/>
              <a:cs typeface="Calibri Light" panose="020F0302020204030204" pitchFamily="34" charset="0"/>
            </a:endParaRPr>
          </a:p>
          <a:p>
            <a:pPr marL="457200" lvl="1" indent="0">
              <a:buClr>
                <a:schemeClr val="tx2">
                  <a:lumMod val="75000"/>
                </a:schemeClr>
              </a:buClr>
              <a:buNone/>
            </a:pPr>
            <a:r>
              <a:rPr lang="en-US" sz="1900" dirty="0">
                <a:latin typeface="Calibri Light" panose="020F0302020204030204" pitchFamily="34" charset="0"/>
                <a:cs typeface="Calibri Light" panose="020F0302020204030204" pitchFamily="34" charset="0"/>
              </a:rPr>
              <a:t>Source: Morris CV, DiNieri JA et al European J of Neuroscience, 2011, 34: 1574-1583.</a:t>
            </a:r>
          </a:p>
          <a:p>
            <a:endParaRPr lang="en-US" dirty="0"/>
          </a:p>
        </p:txBody>
      </p:sp>
    </p:spTree>
    <p:extLst>
      <p:ext uri="{BB962C8B-B14F-4D97-AF65-F5344CB8AC3E}">
        <p14:creationId xmlns:p14="http://schemas.microsoft.com/office/powerpoint/2010/main" val="1183565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cap="all" dirty="0">
                <a:ln w="3175" cmpd="sng">
                  <a:noFill/>
                </a:ln>
                <a:latin typeface="Calibri Light" panose="020F0302020204030204"/>
                <a:cs typeface="+mj-cs"/>
              </a:rPr>
              <a:t>What about K2/Spice?</a:t>
            </a:r>
            <a:endParaRPr lang="en-US" dirty="0"/>
          </a:p>
        </p:txBody>
      </p:sp>
      <p:sp>
        <p:nvSpPr>
          <p:cNvPr id="3" name="Content Placeholder 2"/>
          <p:cNvSpPr>
            <a:spLocks noGrp="1"/>
          </p:cNvSpPr>
          <p:nvPr>
            <p:ph idx="1"/>
          </p:nvPr>
        </p:nvSpPr>
        <p:spPr/>
        <p:txBody>
          <a:bodyPr>
            <a:normAutofit lnSpcReduction="10000"/>
          </a:bodyPr>
          <a:lstStyle/>
          <a:p>
            <a:pPr>
              <a:buClr>
                <a:schemeClr val="tx2">
                  <a:lumMod val="75000"/>
                </a:schemeClr>
              </a:buClr>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Synthetic cannabinoid-like compounds</a:t>
            </a:r>
          </a:p>
          <a:p>
            <a:pPr lvl="1">
              <a:buClr>
                <a:schemeClr val="tx2">
                  <a:lumMod val="75000"/>
                </a:schemeClr>
              </a:buClr>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Diverse group of pharmacologic agents – agonists/partial agonists at CB1 receptors</a:t>
            </a:r>
          </a:p>
          <a:p>
            <a:pPr lvl="2">
              <a:buClr>
                <a:schemeClr val="tx2">
                  <a:lumMod val="75000"/>
                </a:schemeClr>
              </a:buClr>
              <a:buFont typeface="Arial" panose="020B0604020202020204" pitchFamily="34" charset="0"/>
              <a:buChar char="•"/>
            </a:pPr>
            <a:r>
              <a:rPr lang="en-US" sz="1600" dirty="0">
                <a:latin typeface="Calibri Light" panose="020F0302020204030204" pitchFamily="34" charset="0"/>
                <a:cs typeface="Calibri Light" panose="020F0302020204030204" pitchFamily="34" charset="0"/>
              </a:rPr>
              <a:t>Cyclohexylphenols, JWH-250, fatty acids similar to oleamide</a:t>
            </a:r>
          </a:p>
          <a:p>
            <a:pPr lvl="1">
              <a:buClr>
                <a:schemeClr val="tx2">
                  <a:lumMod val="75000"/>
                </a:schemeClr>
              </a:buClr>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Sprayed onto dried leaves of herbal plants – some of these may have psychoactive effects as well</a:t>
            </a:r>
          </a:p>
          <a:p>
            <a:pPr lvl="2">
              <a:buClr>
                <a:schemeClr val="tx2">
                  <a:lumMod val="75000"/>
                </a:schemeClr>
              </a:buClr>
              <a:buFont typeface="Arial" panose="020B0604020202020204" pitchFamily="34" charset="0"/>
              <a:buChar char="•"/>
            </a:pPr>
            <a:r>
              <a:rPr lang="en-US" sz="1600" dirty="0">
                <a:latin typeface="Calibri Light" panose="020F0302020204030204" pitchFamily="34" charset="0"/>
                <a:cs typeface="Calibri Light" panose="020F0302020204030204" pitchFamily="34" charset="0"/>
              </a:rPr>
              <a:t>Sold/marketed as “natural, legal and herbal” marijuana</a:t>
            </a:r>
          </a:p>
          <a:p>
            <a:pPr lvl="2">
              <a:buClr>
                <a:schemeClr val="tx2">
                  <a:lumMod val="75000"/>
                </a:schemeClr>
              </a:buClr>
              <a:buFont typeface="Arial" panose="020B0604020202020204" pitchFamily="34" charset="0"/>
              <a:buChar char="•"/>
            </a:pPr>
            <a:r>
              <a:rPr lang="en-US" sz="1600" dirty="0">
                <a:latin typeface="Calibri Light" panose="020F0302020204030204" pitchFamily="34" charset="0"/>
                <a:cs typeface="Calibri Light" panose="020F0302020204030204" pitchFamily="34" charset="0"/>
              </a:rPr>
              <a:t>Spice, K2, Kish, Potpourri, Skunk, Aroma, Moon rocks</a:t>
            </a:r>
          </a:p>
          <a:p>
            <a:pPr lvl="2">
              <a:buClr>
                <a:schemeClr val="tx2">
                  <a:lumMod val="75000"/>
                </a:schemeClr>
              </a:buClr>
              <a:buFont typeface="Arial" panose="020B0604020202020204" pitchFamily="34" charset="0"/>
              <a:buChar char="•"/>
            </a:pPr>
            <a:r>
              <a:rPr lang="en-US" sz="1600" dirty="0">
                <a:latin typeface="Calibri Light" panose="020F0302020204030204" pitchFamily="34" charset="0"/>
                <a:cs typeface="Calibri Light" panose="020F0302020204030204" pitchFamily="34" charset="0"/>
              </a:rPr>
              <a:t>Not detected in standard urine drug screens</a:t>
            </a:r>
          </a:p>
          <a:p>
            <a:pPr>
              <a:buClr>
                <a:schemeClr val="tx2">
                  <a:lumMod val="75000"/>
                </a:schemeClr>
              </a:buClr>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Effects/Adverse Effects</a:t>
            </a:r>
          </a:p>
          <a:p>
            <a:pPr lvl="1">
              <a:buClr>
                <a:schemeClr val="tx2">
                  <a:lumMod val="75000"/>
                </a:schemeClr>
              </a:buClr>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Can present with aggression, paranoia, anxiety, agitation, visual hallucinations, somnolence</a:t>
            </a:r>
          </a:p>
          <a:p>
            <a:pPr lvl="1">
              <a:buClr>
                <a:schemeClr val="tx2">
                  <a:lumMod val="75000"/>
                </a:schemeClr>
              </a:buClr>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Medical – sinus tachycardia, hypertension, elevated blood glucose, acute renal failure</a:t>
            </a:r>
          </a:p>
          <a:p>
            <a:endParaRPr lang="en-US" dirty="0"/>
          </a:p>
        </p:txBody>
      </p:sp>
    </p:spTree>
    <p:extLst>
      <p:ext uri="{BB962C8B-B14F-4D97-AF65-F5344CB8AC3E}">
        <p14:creationId xmlns:p14="http://schemas.microsoft.com/office/powerpoint/2010/main" val="651588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630"/>
            <a:ext cx="8229600" cy="1143000"/>
          </a:xfrm>
        </p:spPr>
        <p:txBody>
          <a:bodyPr/>
          <a:lstStyle/>
          <a:p>
            <a:r>
              <a:rPr lang="en-US" dirty="0" smtClean="0"/>
              <a:t>Unintentional Ingestions in Children </a:t>
            </a:r>
            <a:endParaRPr lang="en-US" dirty="0"/>
          </a:p>
        </p:txBody>
      </p:sp>
      <p:sp>
        <p:nvSpPr>
          <p:cNvPr id="3" name="Content Placeholder 2"/>
          <p:cNvSpPr>
            <a:spLocks noGrp="1"/>
          </p:cNvSpPr>
          <p:nvPr>
            <p:ph idx="1"/>
          </p:nvPr>
        </p:nvSpPr>
        <p:spPr>
          <a:xfrm>
            <a:off x="457200" y="1540358"/>
            <a:ext cx="8229600" cy="4675217"/>
          </a:xfrm>
        </p:spPr>
        <p:txBody>
          <a:bodyPr>
            <a:normAutofit fontScale="70000" lnSpcReduction="20000"/>
          </a:bodyPr>
          <a:lstStyle/>
          <a:p>
            <a:r>
              <a:rPr lang="en-US" dirty="0" smtClean="0"/>
              <a:t>Studies confirming increasing incidence of unintentional ingestion in states with legalized medical and non-medical marijuana laws</a:t>
            </a:r>
          </a:p>
          <a:p>
            <a:r>
              <a:rPr lang="en-US" dirty="0" smtClean="0"/>
              <a:t>Seen in younger children  - mean age 25 months</a:t>
            </a:r>
          </a:p>
          <a:p>
            <a:pPr lvl="1"/>
            <a:r>
              <a:rPr lang="en-US" dirty="0" smtClean="0"/>
              <a:t>Most commonly ingested – resins, cookies and joints</a:t>
            </a:r>
          </a:p>
          <a:p>
            <a:pPr lvl="2"/>
            <a:r>
              <a:rPr lang="en-US" dirty="0" smtClean="0"/>
              <a:t>Federal legislation around toxic substances packaging does not apply to cannabis</a:t>
            </a:r>
          </a:p>
          <a:p>
            <a:r>
              <a:rPr lang="en-US" dirty="0" smtClean="0"/>
              <a:t>Side effects</a:t>
            </a:r>
          </a:p>
          <a:p>
            <a:pPr lvl="1"/>
            <a:r>
              <a:rPr lang="en-US" dirty="0" smtClean="0"/>
              <a:t>Lethargy – 71%</a:t>
            </a:r>
          </a:p>
          <a:p>
            <a:pPr lvl="1"/>
            <a:r>
              <a:rPr lang="en-US" dirty="0" smtClean="0"/>
              <a:t>Ataxia – 14%</a:t>
            </a:r>
          </a:p>
          <a:p>
            <a:pPr lvl="1"/>
            <a:r>
              <a:rPr lang="en-US" dirty="0" smtClean="0"/>
              <a:t>Tachycardia</a:t>
            </a:r>
          </a:p>
          <a:p>
            <a:pPr lvl="1"/>
            <a:r>
              <a:rPr lang="en-US" dirty="0" smtClean="0"/>
              <a:t>Mydriasis</a:t>
            </a:r>
          </a:p>
          <a:p>
            <a:pPr lvl="1"/>
            <a:r>
              <a:rPr lang="en-US" dirty="0" smtClean="0"/>
              <a:t>Hypotonia</a:t>
            </a:r>
          </a:p>
          <a:p>
            <a:pPr lvl="1"/>
            <a:r>
              <a:rPr lang="en-US" dirty="0" smtClean="0"/>
              <a:t>Hypoventilation</a:t>
            </a:r>
          </a:p>
          <a:p>
            <a:r>
              <a:rPr lang="en-US" dirty="0" smtClean="0"/>
              <a:t>18% admitted to ICUs’; 6% </a:t>
            </a:r>
            <a:r>
              <a:rPr lang="en-US" dirty="0" smtClean="0"/>
              <a:t>intubated</a:t>
            </a:r>
            <a:endParaRPr lang="en-US" dirty="0" smtClean="0"/>
          </a:p>
          <a:p>
            <a:r>
              <a:rPr lang="en-US" sz="1200" dirty="0" smtClean="0"/>
              <a:t>Richards, JR – Unintentional Ingestion in Children: A Systematic Review. J Peds. 2017. 190:142-152.</a:t>
            </a:r>
            <a:endParaRPr lang="en-US" sz="1200" dirty="0"/>
          </a:p>
        </p:txBody>
      </p:sp>
    </p:spTree>
    <p:extLst>
      <p:ext uri="{BB962C8B-B14F-4D97-AF65-F5344CB8AC3E}">
        <p14:creationId xmlns:p14="http://schemas.microsoft.com/office/powerpoint/2010/main" val="4186176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43072" y="1711130"/>
            <a:ext cx="5447537" cy="1006485"/>
          </a:xfrm>
        </p:spPr>
        <p:txBody>
          <a:bodyPr>
            <a:normAutofit fontScale="90000"/>
          </a:bodyPr>
          <a:lstStyle/>
          <a:p>
            <a:r>
              <a:rPr lang="en-US" sz="4800" b="0" cap="all" dirty="0" smtClean="0">
                <a:ln w="3175" cmpd="sng">
                  <a:noFill/>
                </a:ln>
                <a:solidFill>
                  <a:prstClr val="white"/>
                </a:solidFill>
                <a:latin typeface="Calibri Light" panose="020F0302020204030204"/>
                <a:cs typeface="+mj-cs"/>
              </a:rPr>
              <a:t>Medicinal Cannabis </a:t>
            </a:r>
            <a:r>
              <a:rPr lang="en-US" sz="4800" b="0" cap="all" dirty="0">
                <a:ln w="3175" cmpd="sng">
                  <a:noFill/>
                </a:ln>
                <a:solidFill>
                  <a:prstClr val="white"/>
                </a:solidFill>
                <a:latin typeface="Calibri Light" panose="020F0302020204030204"/>
                <a:cs typeface="+mj-cs"/>
              </a:rPr>
              <a:t>Products</a:t>
            </a:r>
            <a:endParaRPr lang="en-US" dirty="0"/>
          </a:p>
        </p:txBody>
      </p:sp>
      <p:sp>
        <p:nvSpPr>
          <p:cNvPr id="3" name="Subtitle 2"/>
          <p:cNvSpPr>
            <a:spLocks noGrp="1"/>
          </p:cNvSpPr>
          <p:nvPr>
            <p:ph type="subTitle" idx="1"/>
          </p:nvPr>
        </p:nvSpPr>
        <p:spPr>
          <a:xfrm>
            <a:off x="3243072" y="3174175"/>
            <a:ext cx="5332977" cy="771961"/>
          </a:xfrm>
        </p:spPr>
        <p:txBody>
          <a:bodyPr>
            <a:normAutofit fontScale="62500" lnSpcReduction="20000"/>
          </a:bodyPr>
          <a:lstStyle/>
          <a:p>
            <a:pPr lvl="0">
              <a:spcAft>
                <a:spcPts val="1000"/>
              </a:spcAft>
              <a:buClr>
                <a:prstClr val="white"/>
              </a:buClr>
              <a:buSzPct val="100000"/>
            </a:pPr>
            <a:r>
              <a:rPr lang="en-US" sz="3300" cap="all" dirty="0">
                <a:solidFill>
                  <a:prstClr val="white"/>
                </a:solidFill>
                <a:latin typeface="Calibri" panose="020F0502020204030204"/>
                <a:cs typeface="+mn-cs"/>
              </a:rPr>
              <a:t>Data on Effectiveness of Cannabis Products for medical Indications</a:t>
            </a:r>
          </a:p>
          <a:p>
            <a:endParaRPr lang="en-US" dirty="0"/>
          </a:p>
        </p:txBody>
      </p:sp>
    </p:spTree>
    <p:extLst>
      <p:ext uri="{BB962C8B-B14F-4D97-AF65-F5344CB8AC3E}">
        <p14:creationId xmlns:p14="http://schemas.microsoft.com/office/powerpoint/2010/main" val="1758796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08661" y="1397381"/>
            <a:ext cx="6564659" cy="4430530"/>
          </a:xfrm>
          <a:prstGeom prst="rect">
            <a:avLst/>
          </a:prstGeom>
        </p:spPr>
      </p:pic>
    </p:spTree>
    <p:extLst>
      <p:ext uri="{BB962C8B-B14F-4D97-AF65-F5344CB8AC3E}">
        <p14:creationId xmlns:p14="http://schemas.microsoft.com/office/powerpoint/2010/main" val="2309088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cap="all" dirty="0">
                <a:ln w="3175" cmpd="sng">
                  <a:noFill/>
                </a:ln>
                <a:latin typeface="Calibri Light" panose="020F0302020204030204"/>
                <a:cs typeface="+mj-cs"/>
              </a:rPr>
              <a:t>Medical Marijuana</a:t>
            </a:r>
            <a:endParaRPr lang="en-US" dirty="0"/>
          </a:p>
        </p:txBody>
      </p:sp>
      <p:sp>
        <p:nvSpPr>
          <p:cNvPr id="3" name="Content Placeholder 2"/>
          <p:cNvSpPr>
            <a:spLocks noGrp="1"/>
          </p:cNvSpPr>
          <p:nvPr>
            <p:ph idx="1"/>
          </p:nvPr>
        </p:nvSpPr>
        <p:spPr>
          <a:xfrm>
            <a:off x="2185260" y="1600201"/>
            <a:ext cx="6501539" cy="4070936"/>
          </a:xfrm>
        </p:spPr>
        <p:txBody>
          <a:bodyPr>
            <a:normAutofit fontScale="92500" lnSpcReduction="20000"/>
          </a:bodyPr>
          <a:lstStyle/>
          <a:p>
            <a:pPr>
              <a:buClr>
                <a:schemeClr val="tx2">
                  <a:lumMod val="75000"/>
                </a:schemeClr>
              </a:buClr>
              <a:buFont typeface="Arial" panose="020B0604020202020204" pitchFamily="34" charset="0"/>
              <a:buChar char="•"/>
              <a:defRPr/>
            </a:pPr>
            <a:r>
              <a:rPr lang="en-US" sz="2400" dirty="0">
                <a:latin typeface="Calibri Light" panose="020F0302020204030204" pitchFamily="34" charset="0"/>
                <a:cs typeface="Calibri Light" panose="020F0302020204030204" pitchFamily="34" charset="0"/>
              </a:rPr>
              <a:t>Misnomer - the compounds with therapeutic benefit are </a:t>
            </a:r>
            <a:r>
              <a:rPr lang="en-US" sz="2400" i="1" dirty="0">
                <a:latin typeface="Calibri Light" panose="020F0302020204030204" pitchFamily="34" charset="0"/>
                <a:cs typeface="Calibri Light" panose="020F0302020204030204" pitchFamily="34" charset="0"/>
              </a:rPr>
              <a:t>cannabinoids</a:t>
            </a:r>
            <a:r>
              <a:rPr lang="en-US" sz="2400" dirty="0">
                <a:latin typeface="Calibri Light" panose="020F0302020204030204" pitchFamily="34" charset="0"/>
                <a:cs typeface="Calibri Light" panose="020F0302020204030204" pitchFamily="34" charset="0"/>
              </a:rPr>
              <a:t>.</a:t>
            </a:r>
          </a:p>
          <a:p>
            <a:pPr>
              <a:buClr>
                <a:schemeClr val="tx2">
                  <a:lumMod val="75000"/>
                </a:schemeClr>
              </a:buClr>
              <a:buFont typeface="Arial" panose="020B0604020202020204" pitchFamily="34" charset="0"/>
              <a:buChar char="•"/>
              <a:defRPr/>
            </a:pPr>
            <a:r>
              <a:rPr lang="en-US" sz="2400" dirty="0">
                <a:latin typeface="Calibri Light" panose="020F0302020204030204" pitchFamily="34" charset="0"/>
                <a:cs typeface="Calibri Light" panose="020F0302020204030204" pitchFamily="34" charset="0"/>
              </a:rPr>
              <a:t>Main active ingredients currently utilized for desired medicinal effects:</a:t>
            </a:r>
          </a:p>
          <a:p>
            <a:pPr marL="850392" lvl="1" indent="-457200">
              <a:buClr>
                <a:schemeClr val="tx2">
                  <a:lumMod val="75000"/>
                </a:schemeClr>
              </a:buClr>
              <a:buFont typeface="Arial" panose="020B0604020202020204" pitchFamily="34" charset="0"/>
              <a:buChar char="•"/>
              <a:defRPr/>
            </a:pPr>
            <a:r>
              <a:rPr lang="en-US" sz="2400" dirty="0">
                <a:latin typeface="Calibri Light" panose="020F0302020204030204" pitchFamily="34" charset="0"/>
                <a:cs typeface="Calibri Light" panose="020F0302020204030204" pitchFamily="34" charset="0"/>
              </a:rPr>
              <a:t>cannabidiol (CBD) </a:t>
            </a:r>
          </a:p>
          <a:p>
            <a:pPr marL="850392" lvl="1" indent="-457200">
              <a:buClr>
                <a:schemeClr val="tx2">
                  <a:lumMod val="75000"/>
                </a:schemeClr>
              </a:buClr>
              <a:buFont typeface="Arial" panose="020B0604020202020204" pitchFamily="34" charset="0"/>
              <a:buChar char="•"/>
              <a:defRPr/>
            </a:pPr>
            <a:r>
              <a:rPr lang="en-US" sz="2400" dirty="0">
                <a:latin typeface="Calibri Light" panose="020F0302020204030204" pitchFamily="34" charset="0"/>
                <a:cs typeface="Calibri Light" panose="020F0302020204030204" pitchFamily="34" charset="0"/>
              </a:rPr>
              <a:t>delta-9 tetra-hydro-cannabinol (THC</a:t>
            </a:r>
            <a:r>
              <a:rPr lang="en-US" sz="2400" dirty="0" smtClean="0">
                <a:latin typeface="Calibri Light" panose="020F0302020204030204" pitchFamily="34" charset="0"/>
                <a:cs typeface="Calibri Light" panose="020F0302020204030204" pitchFamily="34" charset="0"/>
              </a:rPr>
              <a:t>)</a:t>
            </a:r>
          </a:p>
          <a:p>
            <a:pPr marL="850392" lvl="1" indent="-457200">
              <a:buClr>
                <a:schemeClr val="tx2">
                  <a:lumMod val="75000"/>
                </a:schemeClr>
              </a:buClr>
              <a:buFont typeface="Arial" panose="020B0604020202020204" pitchFamily="34" charset="0"/>
              <a:buChar char="•"/>
              <a:defRPr/>
            </a:pPr>
            <a:r>
              <a:rPr lang="en-US" sz="2400" dirty="0" smtClean="0">
                <a:latin typeface="Calibri Light" panose="020F0302020204030204" pitchFamily="34" charset="0"/>
                <a:cs typeface="Calibri Light" panose="020F0302020204030204" pitchFamily="34" charset="0"/>
              </a:rPr>
              <a:t>Terpines</a:t>
            </a:r>
            <a:r>
              <a:rPr lang="en-US" sz="2400" dirty="0">
                <a:latin typeface="Calibri Light" panose="020F0302020204030204" pitchFamily="34" charset="0"/>
                <a:cs typeface="Calibri Light" panose="020F0302020204030204" pitchFamily="34" charset="0"/>
              </a:rPr>
              <a:t> </a:t>
            </a:r>
            <a:r>
              <a:rPr lang="en-US" sz="2400" dirty="0" smtClean="0">
                <a:latin typeface="Calibri Light" panose="020F0302020204030204" pitchFamily="34" charset="0"/>
                <a:cs typeface="Calibri Light" panose="020F0302020204030204" pitchFamily="34" charset="0"/>
              </a:rPr>
              <a:t>– focus of studies</a:t>
            </a:r>
            <a:endParaRPr lang="en-US" sz="2400" dirty="0">
              <a:latin typeface="Calibri Light" panose="020F0302020204030204" pitchFamily="34" charset="0"/>
              <a:cs typeface="Calibri Light" panose="020F0302020204030204" pitchFamily="34" charset="0"/>
            </a:endParaRPr>
          </a:p>
          <a:p>
            <a:pPr>
              <a:buClr>
                <a:schemeClr val="tx2">
                  <a:lumMod val="75000"/>
                </a:schemeClr>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Buds and leaves of the plan:</a:t>
            </a:r>
          </a:p>
          <a:p>
            <a:pPr lvl="1">
              <a:buClr>
                <a:schemeClr val="tx2">
                  <a:lumMod val="75000"/>
                </a:schemeClr>
              </a:buClr>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Smoked, vaporized, extracted, concentrated, processed </a:t>
            </a:r>
            <a:r>
              <a:rPr lang="en-US" sz="2000" dirty="0" smtClean="0">
                <a:latin typeface="Calibri Light" panose="020F0302020204030204" pitchFamily="34" charset="0"/>
                <a:cs typeface="Calibri Light" panose="020F0302020204030204" pitchFamily="34" charset="0"/>
              </a:rPr>
              <a:t>into </a:t>
            </a:r>
            <a:r>
              <a:rPr lang="en-US" sz="2000" dirty="0">
                <a:latin typeface="Calibri Light" panose="020F0302020204030204" pitchFamily="34" charset="0"/>
                <a:cs typeface="Calibri Light" panose="020F0302020204030204" pitchFamily="34" charset="0"/>
              </a:rPr>
              <a:t>edibles.  </a:t>
            </a:r>
          </a:p>
          <a:p>
            <a:pPr>
              <a:buClr>
                <a:schemeClr val="tx2">
                  <a:lumMod val="75000"/>
                </a:schemeClr>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 of THC or CBD can be assessed and manipulated.</a:t>
            </a:r>
          </a:p>
          <a:p>
            <a:pPr>
              <a:buClr>
                <a:schemeClr val="tx2">
                  <a:lumMod val="75000"/>
                </a:schemeClr>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State laws limit what can be provided as “medical” product</a:t>
            </a:r>
          </a:p>
          <a:p>
            <a:endParaRPr lang="en-US" dirty="0"/>
          </a:p>
        </p:txBody>
      </p:sp>
      <p:pic>
        <p:nvPicPr>
          <p:cNvPr id="4" name="Picture 3"/>
          <p:cNvPicPr>
            <a:picLocks noChangeAspect="1"/>
          </p:cNvPicPr>
          <p:nvPr/>
        </p:nvPicPr>
        <p:blipFill>
          <a:blip r:embed="rId2"/>
          <a:stretch>
            <a:fillRect/>
          </a:stretch>
        </p:blipFill>
        <p:spPr>
          <a:xfrm>
            <a:off x="0" y="2075899"/>
            <a:ext cx="2554445" cy="3481118"/>
          </a:xfrm>
          <a:prstGeom prst="rect">
            <a:avLst/>
          </a:prstGeom>
        </p:spPr>
      </p:pic>
    </p:spTree>
    <p:extLst>
      <p:ext uri="{BB962C8B-B14F-4D97-AF65-F5344CB8AC3E}">
        <p14:creationId xmlns:p14="http://schemas.microsoft.com/office/powerpoint/2010/main" val="248219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cap="all" dirty="0">
                <a:ln w="3175" cmpd="sng">
                  <a:noFill/>
                </a:ln>
                <a:latin typeface="Calibri Light" panose="020F0302020204030204"/>
                <a:cs typeface="+mj-cs"/>
              </a:rPr>
              <a:t>FDA Approved Medical Marijuana Products</a:t>
            </a:r>
            <a:endParaRPr lang="en-US" dirty="0"/>
          </a:p>
        </p:txBody>
      </p:sp>
      <p:sp>
        <p:nvSpPr>
          <p:cNvPr id="3" name="Content Placeholder 2"/>
          <p:cNvSpPr>
            <a:spLocks noGrp="1"/>
          </p:cNvSpPr>
          <p:nvPr>
            <p:ph idx="1"/>
          </p:nvPr>
        </p:nvSpPr>
        <p:spPr>
          <a:xfrm>
            <a:off x="457200" y="1600201"/>
            <a:ext cx="5540644" cy="4070936"/>
          </a:xfrm>
        </p:spPr>
        <p:txBody>
          <a:bodyPr/>
          <a:lstStyle/>
          <a:p>
            <a:pPr>
              <a:buClr>
                <a:schemeClr val="tx2">
                  <a:lumMod val="75000"/>
                </a:schemeClr>
              </a:buClr>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Dronabinol (Marinol) – </a:t>
            </a:r>
          </a:p>
          <a:p>
            <a:pPr lvl="1">
              <a:buClr>
                <a:schemeClr val="tx2">
                  <a:lumMod val="75000"/>
                </a:schemeClr>
              </a:buClr>
              <a:buFont typeface="Arial" panose="020B0604020202020204" pitchFamily="34" charset="0"/>
              <a:buChar char="•"/>
            </a:pPr>
            <a:r>
              <a:rPr lang="en-US" sz="1800" b="1" i="1" dirty="0">
                <a:latin typeface="Calibri Light" panose="020F0302020204030204" pitchFamily="34" charset="0"/>
                <a:cs typeface="Calibri Light" panose="020F0302020204030204" pitchFamily="34" charset="0"/>
              </a:rPr>
              <a:t>Synthetic THC </a:t>
            </a:r>
            <a:r>
              <a:rPr lang="en-US" sz="1800" dirty="0">
                <a:latin typeface="Calibri Light" panose="020F0302020204030204" pitchFamily="34" charset="0"/>
                <a:cs typeface="Calibri Light" panose="020F0302020204030204" pitchFamily="34" charset="0"/>
              </a:rPr>
              <a:t>– oral capsule or solution</a:t>
            </a:r>
          </a:p>
          <a:p>
            <a:pPr lvl="1">
              <a:buClr>
                <a:schemeClr val="tx2">
                  <a:lumMod val="75000"/>
                </a:schemeClr>
              </a:buClr>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FDA approved as Schedule III</a:t>
            </a:r>
          </a:p>
          <a:p>
            <a:pPr lvl="1">
              <a:buClr>
                <a:schemeClr val="tx2">
                  <a:lumMod val="75000"/>
                </a:schemeClr>
              </a:buClr>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Indications: Cancer-induced N and V; anorexia/cachexia associated with AIDS (not in children)</a:t>
            </a:r>
          </a:p>
          <a:p>
            <a:pPr>
              <a:buClr>
                <a:schemeClr val="tx2">
                  <a:lumMod val="75000"/>
                </a:schemeClr>
              </a:buClr>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Nabilone (Cesamet) – </a:t>
            </a:r>
          </a:p>
          <a:p>
            <a:pPr lvl="1">
              <a:buClr>
                <a:schemeClr val="tx2">
                  <a:lumMod val="75000"/>
                </a:schemeClr>
              </a:buClr>
              <a:buFont typeface="Arial" panose="020B0604020202020204" pitchFamily="34" charset="0"/>
              <a:buChar char="•"/>
            </a:pPr>
            <a:r>
              <a:rPr lang="en-US" sz="1800" b="1" i="1" dirty="0">
                <a:latin typeface="Calibri Light" panose="020F0302020204030204" pitchFamily="34" charset="0"/>
                <a:cs typeface="Calibri Light" panose="020F0302020204030204" pitchFamily="34" charset="0"/>
              </a:rPr>
              <a:t>Synthetic THC </a:t>
            </a:r>
            <a:r>
              <a:rPr lang="en-US" sz="1800" dirty="0">
                <a:latin typeface="Calibri Light" panose="020F0302020204030204" pitchFamily="34" charset="0"/>
                <a:cs typeface="Calibri Light" panose="020F0302020204030204" pitchFamily="34" charset="0"/>
              </a:rPr>
              <a:t>– oral capsule</a:t>
            </a:r>
          </a:p>
          <a:p>
            <a:pPr lvl="1">
              <a:buClr>
                <a:schemeClr val="tx2">
                  <a:lumMod val="75000"/>
                </a:schemeClr>
              </a:buClr>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FDA approved as Schedule II </a:t>
            </a:r>
          </a:p>
          <a:p>
            <a:pPr lvl="1">
              <a:buClr>
                <a:schemeClr val="tx2">
                  <a:lumMod val="75000"/>
                </a:schemeClr>
              </a:buClr>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Cancer-induced N and V in adults</a:t>
            </a:r>
          </a:p>
          <a:p>
            <a:pPr lvl="1">
              <a:buClr>
                <a:schemeClr val="tx2">
                  <a:lumMod val="75000"/>
                </a:schemeClr>
              </a:buClr>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Not recommended in children because of psychoactive effects and lack of safety data</a:t>
            </a:r>
          </a:p>
          <a:p>
            <a:endParaRPr lang="en-US" dirty="0"/>
          </a:p>
        </p:txBody>
      </p:sp>
      <p:pic>
        <p:nvPicPr>
          <p:cNvPr id="4" name="Picture 3"/>
          <p:cNvPicPr>
            <a:picLocks noChangeAspect="1"/>
          </p:cNvPicPr>
          <p:nvPr/>
        </p:nvPicPr>
        <p:blipFill>
          <a:blip r:embed="rId2"/>
          <a:stretch>
            <a:fillRect/>
          </a:stretch>
        </p:blipFill>
        <p:spPr>
          <a:xfrm>
            <a:off x="6309154" y="1329342"/>
            <a:ext cx="2377646" cy="3822523"/>
          </a:xfrm>
          <a:prstGeom prst="rect">
            <a:avLst/>
          </a:prstGeom>
        </p:spPr>
      </p:pic>
    </p:spTree>
    <p:extLst>
      <p:ext uri="{BB962C8B-B14F-4D97-AF65-F5344CB8AC3E}">
        <p14:creationId xmlns:p14="http://schemas.microsoft.com/office/powerpoint/2010/main" val="444952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cap="all" dirty="0">
                <a:ln w="3175" cmpd="sng">
                  <a:noFill/>
                </a:ln>
                <a:latin typeface="Calibri Light" panose="020F0302020204030204"/>
                <a:cs typeface="+mj-cs"/>
              </a:rPr>
              <a:t>Objectives</a:t>
            </a:r>
            <a:endParaRPr lang="en-US" dirty="0"/>
          </a:p>
        </p:txBody>
      </p:sp>
      <p:sp>
        <p:nvSpPr>
          <p:cNvPr id="3" name="Content Placeholder 2"/>
          <p:cNvSpPr>
            <a:spLocks noGrp="1"/>
          </p:cNvSpPr>
          <p:nvPr>
            <p:ph idx="1"/>
          </p:nvPr>
        </p:nvSpPr>
        <p:spPr/>
        <p:txBody>
          <a:bodyPr>
            <a:normAutofit fontScale="92500" lnSpcReduction="20000"/>
          </a:bodyPr>
          <a:lstStyle/>
          <a:p>
            <a:pPr lvl="0">
              <a:spcBef>
                <a:spcPts val="0"/>
              </a:spcBef>
              <a:spcAft>
                <a:spcPts val="1000"/>
              </a:spcAft>
              <a:buClr>
                <a:schemeClr val="tx2"/>
              </a:buClr>
              <a:buSzPct val="100000"/>
              <a:buFont typeface="Calibri" panose="020F0502020204030204" pitchFamily="34" charset="0"/>
              <a:buChar char="•"/>
            </a:pPr>
            <a:r>
              <a:rPr lang="en-US" sz="3100" dirty="0">
                <a:latin typeface="Calibri Light" panose="020F0302020204030204" pitchFamily="34" charset="0"/>
                <a:cs typeface="Calibri Light" panose="020F0302020204030204" pitchFamily="34" charset="0"/>
              </a:rPr>
              <a:t>Provide background on the biology of marijuana, cannabis products and the endocannabinoid system</a:t>
            </a:r>
          </a:p>
          <a:p>
            <a:pPr marL="0" lvl="0" indent="0">
              <a:spcBef>
                <a:spcPts val="0"/>
              </a:spcBef>
              <a:spcAft>
                <a:spcPts val="1000"/>
              </a:spcAft>
              <a:buClr>
                <a:schemeClr val="tx2"/>
              </a:buClr>
              <a:buSzPct val="100000"/>
              <a:buNone/>
            </a:pPr>
            <a:endParaRPr lang="en-US" sz="3100" dirty="0">
              <a:latin typeface="Calibri Light" panose="020F0302020204030204" pitchFamily="34" charset="0"/>
              <a:cs typeface="Calibri Light" panose="020F0302020204030204" pitchFamily="34" charset="0"/>
            </a:endParaRPr>
          </a:p>
          <a:p>
            <a:pPr lvl="0">
              <a:spcBef>
                <a:spcPts val="0"/>
              </a:spcBef>
              <a:spcAft>
                <a:spcPts val="1000"/>
              </a:spcAft>
              <a:buClr>
                <a:schemeClr val="tx2"/>
              </a:buClr>
              <a:buSzPct val="100000"/>
              <a:buFont typeface="Calibri" panose="020F0502020204030204" pitchFamily="34" charset="0"/>
              <a:buChar char="•"/>
            </a:pPr>
            <a:r>
              <a:rPr lang="en-US" sz="3100" dirty="0">
                <a:latin typeface="Calibri Light" panose="020F0302020204030204" pitchFamily="34" charset="0"/>
                <a:cs typeface="Calibri Light" panose="020F0302020204030204" pitchFamily="34" charset="0"/>
              </a:rPr>
              <a:t>Explain the acute, short-term, and long-term effects of marijuana use</a:t>
            </a:r>
          </a:p>
          <a:p>
            <a:pPr lvl="0">
              <a:spcBef>
                <a:spcPts val="0"/>
              </a:spcBef>
              <a:spcAft>
                <a:spcPts val="1000"/>
              </a:spcAft>
              <a:buClr>
                <a:schemeClr val="tx2"/>
              </a:buClr>
              <a:buSzPct val="100000"/>
              <a:buFont typeface="Calibri" panose="020F0502020204030204" pitchFamily="34" charset="0"/>
              <a:buChar char="•"/>
            </a:pPr>
            <a:endParaRPr lang="en-US" sz="3100" dirty="0">
              <a:latin typeface="Calibri Light" panose="020F0302020204030204" pitchFamily="34" charset="0"/>
              <a:cs typeface="Calibri Light" panose="020F0302020204030204" pitchFamily="34" charset="0"/>
            </a:endParaRPr>
          </a:p>
          <a:p>
            <a:pPr lvl="0">
              <a:spcBef>
                <a:spcPts val="0"/>
              </a:spcBef>
              <a:spcAft>
                <a:spcPts val="1000"/>
              </a:spcAft>
              <a:buClr>
                <a:schemeClr val="tx2"/>
              </a:buClr>
              <a:buSzPct val="100000"/>
              <a:buFont typeface="Calibri" panose="020F0502020204030204" pitchFamily="34" charset="0"/>
              <a:buChar char="•"/>
            </a:pPr>
            <a:r>
              <a:rPr lang="en-US" sz="3100" dirty="0">
                <a:latin typeface="Calibri Light" panose="020F0302020204030204" pitchFamily="34" charset="0"/>
                <a:cs typeface="Calibri Light" panose="020F0302020204030204" pitchFamily="34" charset="0"/>
              </a:rPr>
              <a:t>Describe what is known about the effectiveness and safety of cannabis products in childhood medical conditions</a:t>
            </a:r>
          </a:p>
          <a:p>
            <a:endParaRPr lang="en-US" dirty="0"/>
          </a:p>
        </p:txBody>
      </p:sp>
    </p:spTree>
    <p:extLst>
      <p:ext uri="{BB962C8B-B14F-4D97-AF65-F5344CB8AC3E}">
        <p14:creationId xmlns:p14="http://schemas.microsoft.com/office/powerpoint/2010/main" val="763121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cap="all" dirty="0">
                <a:ln w="3175" cmpd="sng">
                  <a:noFill/>
                </a:ln>
                <a:latin typeface="Calibri Light" panose="020F0302020204030204"/>
                <a:cs typeface="+mj-cs"/>
              </a:rPr>
              <a:t>FDA Approved Medical Marijuana Products</a:t>
            </a:r>
            <a:endParaRPr lang="en-US" dirty="0"/>
          </a:p>
        </p:txBody>
      </p:sp>
      <p:sp>
        <p:nvSpPr>
          <p:cNvPr id="3" name="Content Placeholder 2"/>
          <p:cNvSpPr>
            <a:spLocks noGrp="1"/>
          </p:cNvSpPr>
          <p:nvPr>
            <p:ph idx="1"/>
          </p:nvPr>
        </p:nvSpPr>
        <p:spPr>
          <a:xfrm>
            <a:off x="457201" y="1600201"/>
            <a:ext cx="5106692" cy="4070936"/>
          </a:xfrm>
        </p:spPr>
        <p:txBody>
          <a:bodyPr/>
          <a:lstStyle/>
          <a:p>
            <a:pPr>
              <a:buClr>
                <a:schemeClr val="tx2">
                  <a:lumMod val="75000"/>
                </a:schemeClr>
              </a:buClr>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CBD (Epidiolex) 	</a:t>
            </a:r>
          </a:p>
          <a:p>
            <a:pPr lvl="1">
              <a:buClr>
                <a:schemeClr val="tx2">
                  <a:lumMod val="75000"/>
                </a:schemeClr>
              </a:buClr>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CBD, </a:t>
            </a:r>
            <a:r>
              <a:rPr lang="en-US" sz="2000" i="1" dirty="0">
                <a:latin typeface="Calibri Light" panose="020F0302020204030204" pitchFamily="34" charset="0"/>
                <a:cs typeface="Calibri Light" panose="020F0302020204030204" pitchFamily="34" charset="0"/>
              </a:rPr>
              <a:t>plant derived </a:t>
            </a:r>
            <a:r>
              <a:rPr lang="en-US" sz="2000" dirty="0">
                <a:latin typeface="Calibri Light" panose="020F0302020204030204" pitchFamily="34" charset="0"/>
                <a:cs typeface="Calibri Light" panose="020F0302020204030204" pitchFamily="34" charset="0"/>
              </a:rPr>
              <a:t>– oral solution</a:t>
            </a:r>
          </a:p>
          <a:p>
            <a:pPr lvl="1">
              <a:buClr>
                <a:schemeClr val="tx2">
                  <a:lumMod val="75000"/>
                </a:schemeClr>
              </a:buClr>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FDA approved – child epilepsy </a:t>
            </a:r>
          </a:p>
          <a:p>
            <a:pPr lvl="2">
              <a:buClr>
                <a:schemeClr val="tx2">
                  <a:lumMod val="75000"/>
                </a:schemeClr>
              </a:buClr>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Dravet and Lennox-Gastaut syndromes</a:t>
            </a:r>
          </a:p>
          <a:p>
            <a:pPr>
              <a:buClr>
                <a:schemeClr val="tx2">
                  <a:lumMod val="75000"/>
                </a:schemeClr>
              </a:buClr>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Nabiximols (Sativex) – nasal spray</a:t>
            </a:r>
          </a:p>
          <a:p>
            <a:pPr lvl="1">
              <a:buClr>
                <a:schemeClr val="tx2">
                  <a:lumMod val="75000"/>
                </a:schemeClr>
              </a:buClr>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Ratio of THC:CBD 2.7:2.5, </a:t>
            </a:r>
            <a:r>
              <a:rPr lang="en-US" sz="2000" i="1" dirty="0">
                <a:latin typeface="Calibri Light" panose="020F0302020204030204" pitchFamily="34" charset="0"/>
                <a:cs typeface="Calibri Light" panose="020F0302020204030204" pitchFamily="34" charset="0"/>
              </a:rPr>
              <a:t>plant derived</a:t>
            </a:r>
          </a:p>
          <a:p>
            <a:pPr lvl="1">
              <a:buClr>
                <a:schemeClr val="tx2">
                  <a:lumMod val="75000"/>
                </a:schemeClr>
              </a:buClr>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FDA approval in Phase 3 trials </a:t>
            </a:r>
          </a:p>
          <a:p>
            <a:pPr lvl="1">
              <a:buClr>
                <a:schemeClr val="tx2">
                  <a:lumMod val="75000"/>
                </a:schemeClr>
              </a:buClr>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Neuropathic pain, cancer pain, MS </a:t>
            </a:r>
            <a:r>
              <a:rPr lang="en-US" sz="2000" dirty="0" smtClean="0">
                <a:latin typeface="Calibri Light" panose="020F0302020204030204" pitchFamily="34" charset="0"/>
                <a:cs typeface="Calibri Light" panose="020F0302020204030204" pitchFamily="34" charset="0"/>
              </a:rPr>
              <a:t>spasticity</a:t>
            </a:r>
          </a:p>
          <a:p>
            <a:pPr lvl="1">
              <a:buClr>
                <a:schemeClr val="tx2">
                  <a:lumMod val="75000"/>
                </a:schemeClr>
              </a:buClr>
              <a:buFont typeface="Arial" panose="020B0604020202020204" pitchFamily="34" charset="0"/>
              <a:buChar char="•"/>
            </a:pPr>
            <a:r>
              <a:rPr lang="en-US" sz="2000" dirty="0" smtClean="0">
                <a:latin typeface="Calibri Light" panose="020F0302020204030204" pitchFamily="34" charset="0"/>
                <a:cs typeface="Calibri Light" panose="020F0302020204030204" pitchFamily="34" charset="0"/>
              </a:rPr>
              <a:t>Available in Europe</a:t>
            </a:r>
            <a:endParaRPr lang="en-US" sz="2000" dirty="0">
              <a:latin typeface="Calibri Light" panose="020F0302020204030204" pitchFamily="34" charset="0"/>
              <a:cs typeface="Calibri Light" panose="020F0302020204030204" pitchFamily="34" charset="0"/>
            </a:endParaRPr>
          </a:p>
          <a:p>
            <a:endParaRPr lang="en-US" dirty="0"/>
          </a:p>
        </p:txBody>
      </p:sp>
      <p:pic>
        <p:nvPicPr>
          <p:cNvPr id="4" name="Picture 3"/>
          <p:cNvPicPr>
            <a:picLocks noChangeAspect="1"/>
          </p:cNvPicPr>
          <p:nvPr/>
        </p:nvPicPr>
        <p:blipFill>
          <a:blip r:embed="rId2"/>
          <a:stretch>
            <a:fillRect/>
          </a:stretch>
        </p:blipFill>
        <p:spPr>
          <a:xfrm>
            <a:off x="5393579" y="2762574"/>
            <a:ext cx="3293221" cy="2244748"/>
          </a:xfrm>
          <a:prstGeom prst="rect">
            <a:avLst/>
          </a:prstGeom>
        </p:spPr>
      </p:pic>
    </p:spTree>
    <p:extLst>
      <p:ext uri="{BB962C8B-B14F-4D97-AF65-F5344CB8AC3E}">
        <p14:creationId xmlns:p14="http://schemas.microsoft.com/office/powerpoint/2010/main" val="3809642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0" cap="all" dirty="0">
                <a:ln w="3175" cmpd="sng">
                  <a:noFill/>
                </a:ln>
                <a:latin typeface="Calibri Light" panose="020F0302020204030204"/>
                <a:cs typeface="+mj-cs"/>
              </a:rPr>
              <a:t>“Medical Marijuana” Products Available</a:t>
            </a:r>
            <a:endParaRPr lang="en-US" dirty="0"/>
          </a:p>
        </p:txBody>
      </p:sp>
      <p:sp>
        <p:nvSpPr>
          <p:cNvPr id="3" name="Content Placeholder 2"/>
          <p:cNvSpPr>
            <a:spLocks noGrp="1"/>
          </p:cNvSpPr>
          <p:nvPr>
            <p:ph idx="1"/>
          </p:nvPr>
        </p:nvSpPr>
        <p:spPr>
          <a:xfrm>
            <a:off x="348710" y="1646334"/>
            <a:ext cx="5695628" cy="4852002"/>
          </a:xfrm>
        </p:spPr>
        <p:txBody>
          <a:bodyPr>
            <a:normAutofit fontScale="25000" lnSpcReduction="20000"/>
          </a:bodyPr>
          <a:lstStyle/>
          <a:p>
            <a:pPr lvl="1">
              <a:buClr>
                <a:schemeClr val="tx2">
                  <a:lumMod val="75000"/>
                </a:schemeClr>
              </a:buClr>
              <a:buFont typeface="Arial" panose="020B0604020202020204" pitchFamily="34" charset="0"/>
              <a:buChar char="•"/>
            </a:pPr>
            <a:endParaRPr lang="en-US" sz="5600" dirty="0">
              <a:latin typeface="Calibri Light" panose="020F0302020204030204" pitchFamily="34" charset="0"/>
              <a:cs typeface="Calibri Light" panose="020F0302020204030204" pitchFamily="34" charset="0"/>
            </a:endParaRPr>
          </a:p>
          <a:p>
            <a:pPr>
              <a:buClr>
                <a:schemeClr val="tx2">
                  <a:lumMod val="75000"/>
                </a:schemeClr>
              </a:buClr>
              <a:buFont typeface="Arial" panose="020B0604020202020204" pitchFamily="34" charset="0"/>
              <a:buChar char="•"/>
            </a:pPr>
            <a:r>
              <a:rPr lang="en-US" sz="7200" dirty="0">
                <a:latin typeface="Calibri Light" panose="020F0302020204030204" pitchFamily="34" charset="0"/>
                <a:cs typeface="Calibri Light" panose="020F0302020204030204" pitchFamily="34" charset="0"/>
              </a:rPr>
              <a:t>No FDA approval – Schedule 1 controlled substance</a:t>
            </a:r>
          </a:p>
          <a:p>
            <a:pPr>
              <a:buClr>
                <a:schemeClr val="tx2">
                  <a:lumMod val="75000"/>
                </a:schemeClr>
              </a:buClr>
              <a:buFont typeface="Arial" panose="020B0604020202020204" pitchFamily="34" charset="0"/>
              <a:buChar char="•"/>
            </a:pPr>
            <a:r>
              <a:rPr lang="en-US" sz="7200" dirty="0" smtClean="0">
                <a:latin typeface="Calibri Light" panose="020F0302020204030204" pitchFamily="34" charset="0"/>
                <a:cs typeface="Calibri Light" panose="020F0302020204030204" pitchFamily="34" charset="0"/>
              </a:rPr>
              <a:t>Generally </a:t>
            </a:r>
            <a:r>
              <a:rPr lang="en-US" sz="7200" dirty="0">
                <a:latin typeface="Calibri Light" panose="020F0302020204030204" pitchFamily="34" charset="0"/>
                <a:cs typeface="Calibri Light" panose="020F0302020204030204" pitchFamily="34" charset="0"/>
              </a:rPr>
              <a:t>Cannabis extracts/concentrates</a:t>
            </a:r>
          </a:p>
          <a:p>
            <a:pPr lvl="2">
              <a:buClr>
                <a:schemeClr val="tx2">
                  <a:lumMod val="75000"/>
                </a:schemeClr>
              </a:buClr>
              <a:buFont typeface="Arial" panose="020B0604020202020204" pitchFamily="34" charset="0"/>
              <a:buChar char="•"/>
            </a:pPr>
            <a:r>
              <a:rPr lang="en-US" sz="7200" dirty="0">
                <a:latin typeface="Calibri Light" panose="020F0302020204030204" pitchFamily="34" charset="0"/>
                <a:cs typeface="Calibri Light" panose="020F0302020204030204" pitchFamily="34" charset="0"/>
              </a:rPr>
              <a:t>Varying concentrations of plant-derived THC and CBD</a:t>
            </a:r>
          </a:p>
          <a:p>
            <a:pPr lvl="3">
              <a:buClr>
                <a:schemeClr val="tx2">
                  <a:lumMod val="75000"/>
                </a:schemeClr>
              </a:buClr>
              <a:buFont typeface="Arial" panose="020B0604020202020204" pitchFamily="34" charset="0"/>
              <a:buChar char="•"/>
            </a:pPr>
            <a:r>
              <a:rPr lang="en-US" sz="7200" dirty="0">
                <a:latin typeface="Calibri Light" panose="020F0302020204030204" pitchFamily="34" charset="0"/>
                <a:cs typeface="Calibri Light" panose="020F0302020204030204" pitchFamily="34" charset="0"/>
              </a:rPr>
              <a:t>Concentrates can be highly potent – 39%- 80% THC </a:t>
            </a:r>
          </a:p>
          <a:p>
            <a:pPr lvl="3">
              <a:buClr>
                <a:schemeClr val="tx2">
                  <a:lumMod val="75000"/>
                </a:schemeClr>
              </a:buClr>
              <a:buFont typeface="Arial" panose="020B0604020202020204" pitchFamily="34" charset="0"/>
              <a:buChar char="•"/>
            </a:pPr>
            <a:r>
              <a:rPr lang="en-US" sz="7200" dirty="0">
                <a:latin typeface="Calibri Light" panose="020F0302020204030204" pitchFamily="34" charset="0"/>
                <a:cs typeface="Calibri Light" panose="020F0302020204030204" pitchFamily="34" charset="0"/>
              </a:rPr>
              <a:t>Many edible products – content unclear</a:t>
            </a:r>
          </a:p>
          <a:p>
            <a:pPr lvl="3">
              <a:buClr>
                <a:schemeClr val="tx2">
                  <a:lumMod val="75000"/>
                </a:schemeClr>
              </a:buClr>
              <a:buFont typeface="Arial" panose="020B0604020202020204" pitchFamily="34" charset="0"/>
              <a:buChar char="•"/>
            </a:pPr>
            <a:r>
              <a:rPr lang="en-US" sz="7200" dirty="0">
                <a:latin typeface="Calibri Light" panose="020F0302020204030204" pitchFamily="34" charset="0"/>
                <a:cs typeface="Calibri Light" panose="020F0302020204030204" pitchFamily="34" charset="0"/>
              </a:rPr>
              <a:t>A limited number of state laws allow smoked cannabis</a:t>
            </a:r>
          </a:p>
          <a:p>
            <a:pPr lvl="4">
              <a:buClr>
                <a:schemeClr val="tx2">
                  <a:lumMod val="75000"/>
                </a:schemeClr>
              </a:buClr>
              <a:buFont typeface="Arial" panose="020B0604020202020204" pitchFamily="34" charset="0"/>
              <a:buChar char="•"/>
            </a:pPr>
            <a:r>
              <a:rPr lang="en-US" sz="7200" dirty="0">
                <a:latin typeface="Calibri Light" panose="020F0302020204030204" pitchFamily="34" charset="0"/>
                <a:cs typeface="Calibri Light" panose="020F0302020204030204" pitchFamily="34" charset="0"/>
              </a:rPr>
              <a:t>~20% THC</a:t>
            </a:r>
          </a:p>
          <a:p>
            <a:pPr>
              <a:buClr>
                <a:schemeClr val="tx2">
                  <a:lumMod val="75000"/>
                </a:schemeClr>
              </a:buClr>
              <a:buFont typeface="Arial" panose="020B0604020202020204" pitchFamily="34" charset="0"/>
              <a:buChar char="•"/>
            </a:pPr>
            <a:r>
              <a:rPr lang="en-US" sz="7200" dirty="0" smtClean="0">
                <a:latin typeface="Calibri Light" panose="020F0302020204030204" pitchFamily="34" charset="0"/>
                <a:cs typeface="Calibri Light" panose="020F0302020204030204" pitchFamily="34" charset="0"/>
              </a:rPr>
              <a:t>Very limited data </a:t>
            </a:r>
            <a:r>
              <a:rPr lang="en-US" sz="7200" dirty="0">
                <a:latin typeface="Calibri Light" panose="020F0302020204030204" pitchFamily="34" charset="0"/>
                <a:cs typeface="Calibri Light" panose="020F0302020204030204" pitchFamily="34" charset="0"/>
              </a:rPr>
              <a:t>on safety of long-term use of CBD for medicinal purposes</a:t>
            </a:r>
          </a:p>
          <a:p>
            <a:pPr>
              <a:buClr>
                <a:schemeClr val="tx2">
                  <a:lumMod val="75000"/>
                </a:schemeClr>
              </a:buClr>
              <a:buFont typeface="Arial" panose="020B0604020202020204" pitchFamily="34" charset="0"/>
              <a:buChar char="•"/>
            </a:pPr>
            <a:r>
              <a:rPr lang="en-US" sz="7200" dirty="0" smtClean="0">
                <a:latin typeface="Calibri Light" panose="020F0302020204030204" pitchFamily="34" charset="0"/>
                <a:cs typeface="Calibri Light" panose="020F0302020204030204" pitchFamily="34" charset="0"/>
              </a:rPr>
              <a:t>No </a:t>
            </a:r>
            <a:r>
              <a:rPr lang="en-US" sz="7200" dirty="0">
                <a:latin typeface="Calibri Light" panose="020F0302020204030204" pitchFamily="34" charset="0"/>
                <a:cs typeface="Calibri Light" panose="020F0302020204030204" pitchFamily="34" charset="0"/>
              </a:rPr>
              <a:t>requirements for purity, standardization of content, assurance of safety from contaminants – food not drug</a:t>
            </a:r>
          </a:p>
          <a:p>
            <a:endParaRPr lang="en-US" sz="6400" dirty="0"/>
          </a:p>
        </p:txBody>
      </p:sp>
      <p:pic>
        <p:nvPicPr>
          <p:cNvPr id="4" name="Picture 3"/>
          <p:cNvPicPr>
            <a:picLocks noChangeAspect="1"/>
          </p:cNvPicPr>
          <p:nvPr/>
        </p:nvPicPr>
        <p:blipFill>
          <a:blip r:embed="rId2"/>
          <a:stretch>
            <a:fillRect/>
          </a:stretch>
        </p:blipFill>
        <p:spPr>
          <a:xfrm>
            <a:off x="6044338" y="2833562"/>
            <a:ext cx="3099661" cy="1882302"/>
          </a:xfrm>
          <a:prstGeom prst="rect">
            <a:avLst/>
          </a:prstGeom>
        </p:spPr>
      </p:pic>
    </p:spTree>
    <p:extLst>
      <p:ext uri="{BB962C8B-B14F-4D97-AF65-F5344CB8AC3E}">
        <p14:creationId xmlns:p14="http://schemas.microsoft.com/office/powerpoint/2010/main" val="2297178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Chronic and Neuropathic Pain</a:t>
            </a:r>
            <a:endParaRPr lang="en-US" dirty="0"/>
          </a:p>
        </p:txBody>
      </p:sp>
      <p:sp>
        <p:nvSpPr>
          <p:cNvPr id="3" name="Content Placeholder 2"/>
          <p:cNvSpPr>
            <a:spLocks noGrp="1"/>
          </p:cNvSpPr>
          <p:nvPr>
            <p:ph idx="1"/>
          </p:nvPr>
        </p:nvSpPr>
        <p:spPr/>
        <p:txBody>
          <a:bodyPr/>
          <a:lstStyle/>
          <a:p>
            <a:r>
              <a:rPr lang="en-US" dirty="0" smtClean="0"/>
              <a:t>Substantial evidence of moderate effect</a:t>
            </a:r>
          </a:p>
          <a:p>
            <a:r>
              <a:rPr lang="en-US" dirty="0" smtClean="0"/>
              <a:t>2015 review by Whiting et. al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4022" y="3208477"/>
            <a:ext cx="2657475" cy="1990725"/>
          </a:xfrm>
          <a:prstGeom prst="rect">
            <a:avLst/>
          </a:prstGeom>
        </p:spPr>
      </p:pic>
      <p:sp>
        <p:nvSpPr>
          <p:cNvPr id="5" name="TextBox 4"/>
          <p:cNvSpPr txBox="1"/>
          <p:nvPr/>
        </p:nvSpPr>
        <p:spPr>
          <a:xfrm>
            <a:off x="845575" y="3792395"/>
            <a:ext cx="3952567" cy="1200329"/>
          </a:xfrm>
          <a:prstGeom prst="rect">
            <a:avLst/>
          </a:prstGeom>
          <a:noFill/>
        </p:spPr>
        <p:txBody>
          <a:bodyPr wrap="square" rtlCol="0">
            <a:spAutoFit/>
          </a:bodyPr>
          <a:lstStyle/>
          <a:p>
            <a:pPr algn="ctr"/>
            <a:r>
              <a:rPr lang="en-US" u="none" dirty="0">
                <a:latin typeface="+mn-lt"/>
              </a:rPr>
              <a:t>All included studies </a:t>
            </a:r>
            <a:r>
              <a:rPr lang="en-US" u="none" dirty="0" smtClean="0">
                <a:latin typeface="+mn-lt"/>
              </a:rPr>
              <a:t>examined only cannabis </a:t>
            </a:r>
            <a:r>
              <a:rPr lang="en-US" u="none" dirty="0">
                <a:latin typeface="+mn-lt"/>
              </a:rPr>
              <a:t>or its </a:t>
            </a:r>
            <a:r>
              <a:rPr lang="en-US" u="none" dirty="0" smtClean="0">
                <a:latin typeface="+mn-lt"/>
              </a:rPr>
              <a:t>extracts!</a:t>
            </a:r>
            <a:endParaRPr lang="en-US" u="none" dirty="0">
              <a:latin typeface="+mn-lt"/>
            </a:endParaRPr>
          </a:p>
          <a:p>
            <a:pPr algn="ctr"/>
            <a:endParaRPr lang="en-US" dirty="0"/>
          </a:p>
        </p:txBody>
      </p:sp>
    </p:spTree>
    <p:extLst>
      <p:ext uri="{BB962C8B-B14F-4D97-AF65-F5344CB8AC3E}">
        <p14:creationId xmlns:p14="http://schemas.microsoft.com/office/powerpoint/2010/main" val="112793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Chemotherapy Induced Nausea and Vomiting</a:t>
            </a:r>
            <a:endParaRPr lang="en-US" dirty="0"/>
          </a:p>
        </p:txBody>
      </p:sp>
      <p:sp>
        <p:nvSpPr>
          <p:cNvPr id="3" name="Content Placeholder 2"/>
          <p:cNvSpPr>
            <a:spLocks noGrp="1"/>
          </p:cNvSpPr>
          <p:nvPr>
            <p:ph idx="1"/>
          </p:nvPr>
        </p:nvSpPr>
        <p:spPr/>
        <p:txBody>
          <a:bodyPr/>
          <a:lstStyle/>
          <a:p>
            <a:r>
              <a:rPr lang="en-US" dirty="0" smtClean="0"/>
              <a:t>Conclusive evidence that oral THC and CBD are effective</a:t>
            </a:r>
          </a:p>
          <a:p>
            <a:r>
              <a:rPr lang="en-US" dirty="0" smtClean="0"/>
              <a:t>But…No more effective than the usual</a:t>
            </a:r>
          </a:p>
          <a:p>
            <a:r>
              <a:rPr lang="en-US" dirty="0" smtClean="0"/>
              <a:t>When, then?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0487" y="4000832"/>
            <a:ext cx="2457450" cy="1524000"/>
          </a:xfrm>
          <a:prstGeom prst="rect">
            <a:avLst/>
          </a:prstGeom>
        </p:spPr>
      </p:pic>
    </p:spTree>
    <p:extLst>
      <p:ext uri="{BB962C8B-B14F-4D97-AF65-F5344CB8AC3E}">
        <p14:creationId xmlns:p14="http://schemas.microsoft.com/office/powerpoint/2010/main" val="274702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Pathologic Weight Loss</a:t>
            </a:r>
            <a:endParaRPr lang="en-US" dirty="0"/>
          </a:p>
        </p:txBody>
      </p:sp>
      <p:sp>
        <p:nvSpPr>
          <p:cNvPr id="3" name="Content Placeholder 2"/>
          <p:cNvSpPr>
            <a:spLocks noGrp="1"/>
          </p:cNvSpPr>
          <p:nvPr>
            <p:ph idx="1"/>
          </p:nvPr>
        </p:nvSpPr>
        <p:spPr/>
        <p:txBody>
          <a:bodyPr/>
          <a:lstStyle/>
          <a:p>
            <a:r>
              <a:rPr lang="en-US" i="1" dirty="0" smtClean="0"/>
              <a:t>Limited evidence </a:t>
            </a:r>
            <a:r>
              <a:rPr lang="en-US" dirty="0" smtClean="0"/>
              <a:t>in people with AIDS to: </a:t>
            </a:r>
          </a:p>
          <a:p>
            <a:pPr lvl="1"/>
            <a:r>
              <a:rPr lang="en-US" dirty="0" smtClean="0"/>
              <a:t>increase appetite</a:t>
            </a:r>
          </a:p>
          <a:p>
            <a:pPr lvl="1"/>
            <a:r>
              <a:rPr lang="en-US" dirty="0" smtClean="0"/>
              <a:t>decrease weight loss</a:t>
            </a:r>
          </a:p>
          <a:p>
            <a:r>
              <a:rPr lang="en-US" i="1" dirty="0" smtClean="0"/>
              <a:t>Insufficient evidence </a:t>
            </a:r>
            <a:r>
              <a:rPr lang="en-US" dirty="0" smtClean="0"/>
              <a:t>in:</a:t>
            </a:r>
          </a:p>
          <a:p>
            <a:pPr lvl="1"/>
            <a:r>
              <a:rPr lang="en-US" dirty="0" smtClean="0"/>
              <a:t>cancer related anorexia-cachexia </a:t>
            </a:r>
          </a:p>
          <a:p>
            <a:pPr lvl="1"/>
            <a:r>
              <a:rPr lang="en-US" dirty="0" smtClean="0"/>
              <a:t>and anorexia nervosa</a:t>
            </a:r>
          </a:p>
        </p:txBody>
      </p:sp>
    </p:spTree>
    <p:extLst>
      <p:ext uri="{BB962C8B-B14F-4D97-AF65-F5344CB8AC3E}">
        <p14:creationId xmlns:p14="http://schemas.microsoft.com/office/powerpoint/2010/main" val="405710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Anxiety</a:t>
            </a:r>
            <a:endParaRPr lang="en-US" dirty="0"/>
          </a:p>
        </p:txBody>
      </p:sp>
      <p:sp>
        <p:nvSpPr>
          <p:cNvPr id="3" name="Content Placeholder 2"/>
          <p:cNvSpPr>
            <a:spLocks noGrp="1"/>
          </p:cNvSpPr>
          <p:nvPr>
            <p:ph idx="1"/>
          </p:nvPr>
        </p:nvSpPr>
        <p:spPr/>
        <p:txBody>
          <a:bodyPr/>
          <a:lstStyle/>
          <a:p>
            <a:r>
              <a:rPr lang="en-US" i="1" dirty="0" smtClean="0"/>
              <a:t>Limited evidence</a:t>
            </a:r>
            <a:r>
              <a:rPr lang="en-US" dirty="0" smtClean="0"/>
              <a:t> for CBD</a:t>
            </a:r>
          </a:p>
        </p:txBody>
      </p:sp>
      <p:sp>
        <p:nvSpPr>
          <p:cNvPr id="4" name="TextBox 3"/>
          <p:cNvSpPr txBox="1"/>
          <p:nvPr/>
        </p:nvSpPr>
        <p:spPr>
          <a:xfrm>
            <a:off x="2241755" y="3263016"/>
            <a:ext cx="4807974" cy="1200329"/>
          </a:xfrm>
          <a:prstGeom prst="rect">
            <a:avLst/>
          </a:prstGeom>
          <a:noFill/>
        </p:spPr>
        <p:txBody>
          <a:bodyPr wrap="square" rtlCol="0">
            <a:spAutoFit/>
          </a:bodyPr>
          <a:lstStyle/>
          <a:p>
            <a:pPr algn="ctr"/>
            <a:r>
              <a:rPr lang="en-US" u="none" dirty="0" smtClean="0">
                <a:solidFill>
                  <a:srgbClr val="C00000"/>
                </a:solidFill>
                <a:latin typeface="+mn-lt"/>
              </a:rPr>
              <a:t>Major Caution: </a:t>
            </a:r>
          </a:p>
          <a:p>
            <a:pPr algn="ctr"/>
            <a:r>
              <a:rPr lang="en-US" u="none" dirty="0" smtClean="0">
                <a:solidFill>
                  <a:srgbClr val="C00000"/>
                </a:solidFill>
                <a:latin typeface="+mn-lt"/>
              </a:rPr>
              <a:t>Moderate Evidence that </a:t>
            </a:r>
            <a:r>
              <a:rPr lang="en-US" i="1" u="none" dirty="0" smtClean="0">
                <a:solidFill>
                  <a:srgbClr val="C00000"/>
                </a:solidFill>
                <a:latin typeface="+mn-lt"/>
              </a:rPr>
              <a:t>cannabis</a:t>
            </a:r>
            <a:r>
              <a:rPr lang="en-US" u="none" dirty="0" smtClean="0">
                <a:solidFill>
                  <a:srgbClr val="C00000"/>
                </a:solidFill>
                <a:latin typeface="+mn-lt"/>
              </a:rPr>
              <a:t> can </a:t>
            </a:r>
            <a:r>
              <a:rPr lang="en-US" i="1" u="none" dirty="0" smtClean="0">
                <a:solidFill>
                  <a:srgbClr val="C00000"/>
                </a:solidFill>
                <a:latin typeface="+mn-lt"/>
              </a:rPr>
              <a:t>make some forms worse</a:t>
            </a:r>
            <a:endParaRPr lang="en-US" i="1" u="none" dirty="0">
              <a:solidFill>
                <a:srgbClr val="C00000"/>
              </a:solidFill>
              <a:latin typeface="+mn-lt"/>
            </a:endParaRPr>
          </a:p>
        </p:txBody>
      </p:sp>
    </p:spTree>
    <p:extLst>
      <p:ext uri="{BB962C8B-B14F-4D97-AF65-F5344CB8AC3E}">
        <p14:creationId xmlns:p14="http://schemas.microsoft.com/office/powerpoint/2010/main" val="35694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jury is out on…</a:t>
            </a:r>
            <a:endParaRPr lang="en-US" dirty="0"/>
          </a:p>
        </p:txBody>
      </p:sp>
      <p:sp>
        <p:nvSpPr>
          <p:cNvPr id="3" name="Content Placeholder 2"/>
          <p:cNvSpPr>
            <a:spLocks noGrp="1"/>
          </p:cNvSpPr>
          <p:nvPr>
            <p:ph idx="1"/>
          </p:nvPr>
        </p:nvSpPr>
        <p:spPr/>
        <p:txBody>
          <a:bodyPr/>
          <a:lstStyle/>
          <a:p>
            <a:r>
              <a:rPr lang="en-US" dirty="0" smtClean="0"/>
              <a:t>Epilepsy</a:t>
            </a:r>
          </a:p>
          <a:p>
            <a:pPr lvl="1"/>
            <a:r>
              <a:rPr lang="en-US" dirty="0" smtClean="0"/>
              <a:t>Childhood intractable epilepsies?</a:t>
            </a:r>
          </a:p>
          <a:p>
            <a:r>
              <a:rPr lang="en-US" dirty="0" smtClean="0"/>
              <a:t>Addiction</a:t>
            </a:r>
          </a:p>
          <a:p>
            <a:r>
              <a:rPr lang="en-US" dirty="0" smtClean="0"/>
              <a:t>PTSD</a:t>
            </a:r>
          </a:p>
          <a:p>
            <a:r>
              <a:rPr lang="en-US" dirty="0" smtClean="0"/>
              <a:t>Tourette Syndrome</a:t>
            </a:r>
          </a:p>
          <a:p>
            <a:r>
              <a:rPr lang="en-US" dirty="0" smtClean="0"/>
              <a:t>Autism Spectrum Disorders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8896" y="2593784"/>
            <a:ext cx="2787904" cy="2815782"/>
          </a:xfrm>
          <a:prstGeom prst="rect">
            <a:avLst/>
          </a:prstGeom>
        </p:spPr>
      </p:pic>
    </p:spTree>
    <p:extLst>
      <p:ext uri="{BB962C8B-B14F-4D97-AF65-F5344CB8AC3E}">
        <p14:creationId xmlns:p14="http://schemas.microsoft.com/office/powerpoint/2010/main" val="345828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Doesn’t seem to help…</a:t>
            </a:r>
            <a:endParaRPr lang="en-US" dirty="0"/>
          </a:p>
        </p:txBody>
      </p:sp>
      <p:sp>
        <p:nvSpPr>
          <p:cNvPr id="3" name="Content Placeholder 2"/>
          <p:cNvSpPr>
            <a:spLocks noGrp="1"/>
          </p:cNvSpPr>
          <p:nvPr>
            <p:ph idx="1"/>
          </p:nvPr>
        </p:nvSpPr>
        <p:spPr/>
        <p:txBody>
          <a:bodyPr/>
          <a:lstStyle/>
          <a:p>
            <a:r>
              <a:rPr lang="en-US" dirty="0" smtClean="0"/>
              <a:t>Glaucoma</a:t>
            </a:r>
          </a:p>
          <a:p>
            <a:r>
              <a:rPr lang="en-US" dirty="0" smtClean="0"/>
              <a:t>Depression associated with chronic pain or MS</a:t>
            </a:r>
          </a:p>
          <a:p>
            <a:pPr lvl="1"/>
            <a:r>
              <a:rPr lang="en-US" dirty="0" smtClean="0"/>
              <a:t>May INCREASE risk of MDD</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8506" y="3857211"/>
            <a:ext cx="2762864" cy="2261694"/>
          </a:xfrm>
          <a:prstGeom prst="rect">
            <a:avLst/>
          </a:prstGeom>
        </p:spPr>
      </p:pic>
      <p:pic>
        <p:nvPicPr>
          <p:cNvPr id="6" name="Picture 5"/>
          <p:cNvPicPr>
            <a:picLocks noChangeAspect="1"/>
          </p:cNvPicPr>
          <p:nvPr/>
        </p:nvPicPr>
        <p:blipFill>
          <a:blip r:embed="rId4"/>
          <a:stretch>
            <a:fillRect/>
          </a:stretch>
        </p:blipFill>
        <p:spPr>
          <a:xfrm>
            <a:off x="928686" y="4034121"/>
            <a:ext cx="2867026" cy="1907875"/>
          </a:xfrm>
          <a:prstGeom prst="rect">
            <a:avLst/>
          </a:prstGeom>
        </p:spPr>
      </p:pic>
      <p:sp>
        <p:nvSpPr>
          <p:cNvPr id="7" name="TextBox 6"/>
          <p:cNvSpPr txBox="1"/>
          <p:nvPr/>
        </p:nvSpPr>
        <p:spPr>
          <a:xfrm>
            <a:off x="1019174" y="5433753"/>
            <a:ext cx="2686050" cy="338554"/>
          </a:xfrm>
          <a:prstGeom prst="rect">
            <a:avLst/>
          </a:prstGeom>
          <a:noFill/>
        </p:spPr>
        <p:txBody>
          <a:bodyPr wrap="square" rtlCol="0">
            <a:spAutoFit/>
          </a:bodyPr>
          <a:lstStyle/>
          <a:p>
            <a:r>
              <a:rPr lang="en-US" sz="1600" u="none" dirty="0" smtClean="0">
                <a:latin typeface="+mn-lt"/>
              </a:rPr>
              <a:t>News.Berkeley.edu</a:t>
            </a:r>
            <a:endParaRPr lang="en-US" sz="1600" u="none" dirty="0">
              <a:latin typeface="+mn-lt"/>
            </a:endParaRPr>
          </a:p>
        </p:txBody>
      </p:sp>
    </p:spTree>
    <p:extLst>
      <p:ext uri="{BB962C8B-B14F-4D97-AF65-F5344CB8AC3E}">
        <p14:creationId xmlns:p14="http://schemas.microsoft.com/office/powerpoint/2010/main" val="377180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cap="all" dirty="0">
                <a:ln w="3175" cmpd="sng">
                  <a:noFill/>
                </a:ln>
                <a:latin typeface="Calibri Light" panose="020F0302020204030204"/>
                <a:cs typeface="+mj-cs"/>
              </a:rPr>
              <a:t>Possible Adverse effects</a:t>
            </a:r>
            <a:endParaRPr lang="en-US" dirty="0"/>
          </a:p>
        </p:txBody>
      </p:sp>
      <p:sp>
        <p:nvSpPr>
          <p:cNvPr id="3" name="Content Placeholder 2"/>
          <p:cNvSpPr>
            <a:spLocks noGrp="1"/>
          </p:cNvSpPr>
          <p:nvPr>
            <p:ph idx="1"/>
          </p:nvPr>
        </p:nvSpPr>
        <p:spPr>
          <a:xfrm>
            <a:off x="457200" y="1600201"/>
            <a:ext cx="8229600" cy="4258158"/>
          </a:xfrm>
        </p:spPr>
        <p:txBody>
          <a:bodyPr>
            <a:normAutofit fontScale="92500" lnSpcReduction="10000"/>
          </a:bodyPr>
          <a:lstStyle/>
          <a:p>
            <a:pPr lvl="0">
              <a:spcBef>
                <a:spcPts val="0"/>
              </a:spcBef>
              <a:spcAft>
                <a:spcPts val="1000"/>
              </a:spcAft>
              <a:buClr>
                <a:schemeClr val="tx2">
                  <a:lumMod val="75000"/>
                </a:schemeClr>
              </a:buClr>
              <a:buSzPct val="100000"/>
              <a:buFont typeface="Arial" panose="020B0604020202020204" pitchFamily="34" charset="0"/>
              <a:buChar char="•"/>
            </a:pPr>
            <a:r>
              <a:rPr lang="en-US" sz="2000" dirty="0">
                <a:latin typeface="Calibri" panose="020F0502020204030204"/>
                <a:cs typeface="+mn-cs"/>
              </a:rPr>
              <a:t>Impaired concentration</a:t>
            </a:r>
          </a:p>
          <a:p>
            <a:pPr lvl="0">
              <a:spcBef>
                <a:spcPts val="0"/>
              </a:spcBef>
              <a:spcAft>
                <a:spcPts val="1000"/>
              </a:spcAft>
              <a:buClr>
                <a:schemeClr val="tx2">
                  <a:lumMod val="75000"/>
                </a:schemeClr>
              </a:buClr>
              <a:buSzPct val="100000"/>
              <a:buFont typeface="Arial" panose="020B0604020202020204" pitchFamily="34" charset="0"/>
              <a:buChar char="•"/>
            </a:pPr>
            <a:r>
              <a:rPr lang="en-US" sz="2000" dirty="0">
                <a:latin typeface="Calibri" panose="020F0502020204030204"/>
                <a:cs typeface="+mn-cs"/>
              </a:rPr>
              <a:t>Delayed reaction time when performing tasks</a:t>
            </a:r>
          </a:p>
          <a:p>
            <a:pPr lvl="0">
              <a:spcBef>
                <a:spcPts val="0"/>
              </a:spcBef>
              <a:spcAft>
                <a:spcPts val="1000"/>
              </a:spcAft>
              <a:buClr>
                <a:schemeClr val="tx2">
                  <a:lumMod val="75000"/>
                </a:schemeClr>
              </a:buClr>
              <a:buSzPct val="100000"/>
              <a:buFont typeface="Arial" panose="020B0604020202020204" pitchFamily="34" charset="0"/>
              <a:buChar char="•"/>
            </a:pPr>
            <a:r>
              <a:rPr lang="en-US" sz="2000" dirty="0">
                <a:latin typeface="Calibri" panose="020F0502020204030204"/>
                <a:cs typeface="+mn-cs"/>
              </a:rPr>
              <a:t>Case series of three teens with chronic debilitating non-specific pain with no specific identified etiology</a:t>
            </a:r>
          </a:p>
          <a:p>
            <a:pPr lvl="1">
              <a:spcBef>
                <a:spcPts val="0"/>
              </a:spcBef>
              <a:spcAft>
                <a:spcPts val="1000"/>
              </a:spcAft>
              <a:buClr>
                <a:schemeClr val="tx2">
                  <a:lumMod val="75000"/>
                </a:schemeClr>
              </a:buClr>
              <a:buSzPct val="100000"/>
              <a:buFont typeface="Arial" panose="020B0604020202020204" pitchFamily="34" charset="0"/>
              <a:buChar char="•"/>
            </a:pPr>
            <a:r>
              <a:rPr lang="en-US" sz="1800" dirty="0">
                <a:latin typeface="Calibri" panose="020F0502020204030204"/>
                <a:cs typeface="+mn-cs"/>
              </a:rPr>
              <a:t>One with no response; other two with no improvement - one with impaired concentration, one with daily “highs”</a:t>
            </a:r>
          </a:p>
          <a:p>
            <a:pPr lvl="0">
              <a:spcBef>
                <a:spcPts val="0"/>
              </a:spcBef>
              <a:spcAft>
                <a:spcPts val="1000"/>
              </a:spcAft>
              <a:buClr>
                <a:schemeClr val="tx2">
                  <a:lumMod val="75000"/>
                </a:schemeClr>
              </a:buClr>
              <a:buSzPct val="100000"/>
              <a:buFont typeface="Arial" panose="020B0604020202020204" pitchFamily="34" charset="0"/>
              <a:buChar char="•"/>
            </a:pPr>
            <a:r>
              <a:rPr lang="en-US" sz="2000" dirty="0">
                <a:latin typeface="Calibri" panose="020F0502020204030204"/>
                <a:cs typeface="+mn-cs"/>
              </a:rPr>
              <a:t>Dizziness, anxiety, sedation, fatigue, decreased reflexes, confusion, and </a:t>
            </a:r>
            <a:r>
              <a:rPr lang="en-US" sz="2000" dirty="0" smtClean="0">
                <a:latin typeface="Calibri" panose="020F0502020204030204"/>
                <a:cs typeface="+mn-cs"/>
              </a:rPr>
              <a:t>motivation</a:t>
            </a:r>
            <a:r>
              <a:rPr lang="en-US" sz="2000" dirty="0">
                <a:latin typeface="Calibri" panose="020F0502020204030204"/>
                <a:cs typeface="+mn-cs"/>
              </a:rPr>
              <a:t>, decreased concentration, intoxication</a:t>
            </a:r>
          </a:p>
          <a:p>
            <a:pPr lvl="0">
              <a:spcBef>
                <a:spcPts val="0"/>
              </a:spcBef>
              <a:spcAft>
                <a:spcPts val="1000"/>
              </a:spcAft>
              <a:buClr>
                <a:schemeClr val="tx2">
                  <a:lumMod val="75000"/>
                </a:schemeClr>
              </a:buClr>
              <a:buSzPct val="100000"/>
              <a:buFont typeface="Arial" panose="020B0604020202020204" pitchFamily="34" charset="0"/>
              <a:buChar char="•"/>
            </a:pPr>
            <a:r>
              <a:rPr lang="en-US" sz="2000" dirty="0">
                <a:latin typeface="Calibri" panose="020F0502020204030204"/>
                <a:cs typeface="+mn-cs"/>
              </a:rPr>
              <a:t>Important to recognize  that teen may not see that their functioning may not be improved with medical marijuana and may be worsened.</a:t>
            </a:r>
          </a:p>
          <a:p>
            <a:pPr lvl="1">
              <a:spcBef>
                <a:spcPts val="0"/>
              </a:spcBef>
              <a:spcAft>
                <a:spcPts val="1000"/>
              </a:spcAft>
              <a:buClr>
                <a:schemeClr val="tx2">
                  <a:lumMod val="75000"/>
                </a:schemeClr>
              </a:buClr>
              <a:buSzPct val="100000"/>
              <a:buFont typeface="Arial" panose="020B0604020202020204" pitchFamily="34" charset="0"/>
              <a:buChar char="•"/>
            </a:pPr>
            <a:r>
              <a:rPr lang="en-US" sz="1800" dirty="0">
                <a:latin typeface="Calibri" panose="020F0502020204030204"/>
                <a:cs typeface="+mn-cs"/>
              </a:rPr>
              <a:t>Addiction risk may be higher; beware of self-medication</a:t>
            </a:r>
            <a:endParaRPr lang="en-US" sz="1600" dirty="0">
              <a:latin typeface="Calibri" panose="020F0502020204030204"/>
              <a:cs typeface="+mn-cs"/>
            </a:endParaRPr>
          </a:p>
          <a:p>
            <a:pPr marL="457200" lvl="1" indent="0">
              <a:spcBef>
                <a:spcPts val="0"/>
              </a:spcBef>
              <a:spcAft>
                <a:spcPts val="1000"/>
              </a:spcAft>
              <a:buClr>
                <a:schemeClr val="tx2">
                  <a:lumMod val="75000"/>
                </a:schemeClr>
              </a:buClr>
              <a:buSzPct val="100000"/>
              <a:buNone/>
            </a:pPr>
            <a:r>
              <a:rPr lang="en-US" sz="1300" dirty="0" smtClean="0">
                <a:latin typeface="Calibri" panose="020F0502020204030204"/>
                <a:cs typeface="+mn-cs"/>
              </a:rPr>
              <a:t>+ </a:t>
            </a:r>
            <a:r>
              <a:rPr lang="en-US" sz="1300" dirty="0">
                <a:latin typeface="Calibri" panose="020F0502020204030204"/>
                <a:cs typeface="+mn-cs"/>
              </a:rPr>
              <a:t>Harrison, Bruce, Weiss. Mayo Clin Proc 2013;88(7):647-650.</a:t>
            </a:r>
          </a:p>
          <a:p>
            <a:endParaRPr lang="en-US" dirty="0"/>
          </a:p>
        </p:txBody>
      </p:sp>
    </p:spTree>
    <p:extLst>
      <p:ext uri="{BB962C8B-B14F-4D97-AF65-F5344CB8AC3E}">
        <p14:creationId xmlns:p14="http://schemas.microsoft.com/office/powerpoint/2010/main" val="41010144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cap="all" dirty="0">
                <a:ln w="3175" cmpd="sng">
                  <a:noFill/>
                </a:ln>
                <a:latin typeface="Calibri Light" panose="020F0302020204030204"/>
                <a:cs typeface="+mj-cs"/>
              </a:rPr>
              <a:t>Risks</a:t>
            </a:r>
            <a:endParaRPr lang="en-US" dirty="0"/>
          </a:p>
        </p:txBody>
      </p:sp>
      <p:sp>
        <p:nvSpPr>
          <p:cNvPr id="3" name="Content Placeholder 2"/>
          <p:cNvSpPr>
            <a:spLocks noGrp="1"/>
          </p:cNvSpPr>
          <p:nvPr>
            <p:ph idx="1"/>
          </p:nvPr>
        </p:nvSpPr>
        <p:spPr>
          <a:xfrm>
            <a:off x="286512" y="1600200"/>
            <a:ext cx="8229600" cy="4507991"/>
          </a:xfrm>
        </p:spPr>
        <p:txBody>
          <a:bodyPr>
            <a:normAutofit fontScale="92500" lnSpcReduction="10000"/>
          </a:bodyPr>
          <a:lstStyle/>
          <a:p>
            <a:pPr marL="285750" lvl="0" indent="-285750">
              <a:spcBef>
                <a:spcPts val="0"/>
              </a:spcBef>
              <a:spcAft>
                <a:spcPts val="1000"/>
              </a:spcAft>
              <a:buClr>
                <a:schemeClr val="tx2">
                  <a:lumMod val="75000"/>
                </a:schemeClr>
              </a:buClr>
              <a:buSzPct val="100000"/>
            </a:pPr>
            <a:r>
              <a:rPr lang="en-US" sz="2000" dirty="0">
                <a:latin typeface="Calibri Light" panose="020F0302020204030204" pitchFamily="34" charset="0"/>
                <a:cs typeface="Calibri Light" panose="020F0302020204030204" pitchFamily="34" charset="0"/>
              </a:rPr>
              <a:t>Need to balance potential benefits with known and unknown risks</a:t>
            </a:r>
          </a:p>
          <a:p>
            <a:pPr marL="285750" lvl="0" indent="-285750">
              <a:spcBef>
                <a:spcPts val="0"/>
              </a:spcBef>
              <a:spcAft>
                <a:spcPts val="1000"/>
              </a:spcAft>
              <a:buClr>
                <a:schemeClr val="tx2">
                  <a:lumMod val="75000"/>
                </a:schemeClr>
              </a:buClr>
              <a:buSzPct val="100000"/>
            </a:pPr>
            <a:r>
              <a:rPr lang="en-US" sz="2000" dirty="0">
                <a:latin typeface="Calibri Light" panose="020F0302020204030204" pitchFamily="34" charset="0"/>
                <a:cs typeface="Calibri Light" panose="020F0302020204030204" pitchFamily="34" charset="0"/>
              </a:rPr>
              <a:t>THC – </a:t>
            </a:r>
          </a:p>
          <a:p>
            <a:pPr lvl="1">
              <a:spcBef>
                <a:spcPts val="0"/>
              </a:spcBef>
              <a:spcAft>
                <a:spcPts val="1000"/>
              </a:spcAft>
              <a:buClr>
                <a:schemeClr val="tx2">
                  <a:lumMod val="75000"/>
                </a:schemeClr>
              </a:buClr>
              <a:buSzPct val="100000"/>
              <a:buFont typeface="Arial"/>
              <a:buChar char="•"/>
            </a:pPr>
            <a:r>
              <a:rPr lang="en-US" sz="1800" dirty="0">
                <a:latin typeface="Calibri Light" panose="020F0302020204030204" pitchFamily="34" charset="0"/>
                <a:cs typeface="Calibri Light" panose="020F0302020204030204" pitchFamily="34" charset="0"/>
              </a:rPr>
              <a:t>Drowsiness and dizziness, irritability, coordination, memory/learning</a:t>
            </a:r>
          </a:p>
          <a:p>
            <a:pPr lvl="1">
              <a:spcBef>
                <a:spcPts val="0"/>
              </a:spcBef>
              <a:spcAft>
                <a:spcPts val="1000"/>
              </a:spcAft>
              <a:buClr>
                <a:schemeClr val="tx2">
                  <a:lumMod val="75000"/>
                </a:schemeClr>
              </a:buClr>
              <a:buSzPct val="100000"/>
              <a:buFont typeface="Arial"/>
              <a:buChar char="•"/>
            </a:pPr>
            <a:r>
              <a:rPr lang="en-US" sz="1800" dirty="0">
                <a:latin typeface="Calibri Light" panose="020F0302020204030204" pitchFamily="34" charset="0"/>
                <a:cs typeface="Calibri Light" panose="020F0302020204030204" pitchFamily="34" charset="0"/>
              </a:rPr>
              <a:t>Side effects of recreational marijuana can inform potential effects of medicinal marijuana</a:t>
            </a:r>
          </a:p>
          <a:p>
            <a:pPr marL="285750" lvl="0" indent="-285750">
              <a:spcBef>
                <a:spcPts val="0"/>
              </a:spcBef>
              <a:spcAft>
                <a:spcPts val="1000"/>
              </a:spcAft>
              <a:buClr>
                <a:schemeClr val="tx2">
                  <a:lumMod val="75000"/>
                </a:schemeClr>
              </a:buClr>
              <a:buSzPct val="100000"/>
            </a:pPr>
            <a:r>
              <a:rPr lang="en-US" sz="2000" dirty="0">
                <a:latin typeface="Calibri Light" panose="020F0302020204030204" pitchFamily="34" charset="0"/>
                <a:cs typeface="Calibri Light" panose="020F0302020204030204" pitchFamily="34" charset="0"/>
              </a:rPr>
              <a:t>CBD</a:t>
            </a:r>
          </a:p>
          <a:p>
            <a:pPr lvl="1">
              <a:spcBef>
                <a:spcPts val="0"/>
              </a:spcBef>
              <a:spcAft>
                <a:spcPts val="1000"/>
              </a:spcAft>
              <a:buClr>
                <a:schemeClr val="tx2">
                  <a:lumMod val="75000"/>
                </a:schemeClr>
              </a:buClr>
              <a:buSzPct val="100000"/>
              <a:buFont typeface="Arial"/>
              <a:buChar char="•"/>
            </a:pPr>
            <a:r>
              <a:rPr lang="en-US" sz="1800" dirty="0">
                <a:latin typeface="Calibri Light" panose="020F0302020204030204" pitchFamily="34" charset="0"/>
                <a:cs typeface="Calibri Light" panose="020F0302020204030204" pitchFamily="34" charset="0"/>
              </a:rPr>
              <a:t>Somnolence, diarrhea, decreased appetite – 75%</a:t>
            </a:r>
          </a:p>
          <a:p>
            <a:pPr marL="1200150" lvl="2" indent="-285750">
              <a:spcBef>
                <a:spcPts val="0"/>
              </a:spcBef>
              <a:spcAft>
                <a:spcPts val="1000"/>
              </a:spcAft>
              <a:buClr>
                <a:schemeClr val="tx2">
                  <a:lumMod val="75000"/>
                </a:schemeClr>
              </a:buClr>
              <a:buSzPct val="100000"/>
            </a:pPr>
            <a:r>
              <a:rPr lang="en-US" sz="1600" dirty="0">
                <a:latin typeface="Calibri Light" panose="020F0302020204030204" pitchFamily="34" charset="0"/>
                <a:cs typeface="Calibri Light" panose="020F0302020204030204" pitchFamily="34" charset="0"/>
              </a:rPr>
              <a:t>Adults – dizziness, somnolence, dry mouth, muscle spasm, pain</a:t>
            </a:r>
          </a:p>
          <a:p>
            <a:pPr lvl="1">
              <a:spcBef>
                <a:spcPts val="0"/>
              </a:spcBef>
              <a:spcAft>
                <a:spcPts val="1000"/>
              </a:spcAft>
              <a:buClr>
                <a:schemeClr val="tx2">
                  <a:lumMod val="75000"/>
                </a:schemeClr>
              </a:buClr>
              <a:buSzPct val="100000"/>
              <a:buFont typeface="Arial"/>
              <a:buChar char="•"/>
            </a:pPr>
            <a:r>
              <a:rPr lang="en-US" sz="1800" dirty="0">
                <a:latin typeface="Calibri Light" panose="020F0302020204030204" pitchFamily="34" charset="0"/>
                <a:cs typeface="Calibri Light" panose="020F0302020204030204" pitchFamily="34" charset="0"/>
              </a:rPr>
              <a:t>Modulates hepatic cytochrome 450 enzymes </a:t>
            </a:r>
            <a:r>
              <a:rPr lang="en-US" sz="1800" dirty="0">
                <a:latin typeface="Calibri Light" panose="020F0302020204030204" pitchFamily="34" charset="0"/>
                <a:cs typeface="Calibri Light" panose="020F0302020204030204" pitchFamily="34" charset="0"/>
                <a:sym typeface="Wingdings" panose="05000000000000000000" pitchFamily="2" charset="2"/>
              </a:rPr>
              <a:t> drug interactions</a:t>
            </a:r>
            <a:endParaRPr lang="en-US" sz="1800" dirty="0">
              <a:latin typeface="Calibri Light" panose="020F0302020204030204" pitchFamily="34" charset="0"/>
              <a:cs typeface="Calibri Light" panose="020F0302020204030204" pitchFamily="34" charset="0"/>
            </a:endParaRPr>
          </a:p>
          <a:p>
            <a:pPr lvl="1">
              <a:spcBef>
                <a:spcPts val="0"/>
              </a:spcBef>
              <a:spcAft>
                <a:spcPts val="1000"/>
              </a:spcAft>
              <a:buClr>
                <a:schemeClr val="tx2">
                  <a:lumMod val="75000"/>
                </a:schemeClr>
              </a:buClr>
              <a:buSzPct val="100000"/>
              <a:buFont typeface="Arial"/>
              <a:buChar char="•"/>
            </a:pPr>
            <a:r>
              <a:rPr lang="en-US" sz="1800" dirty="0">
                <a:latin typeface="Calibri Light" panose="020F0302020204030204" pitchFamily="34" charset="0"/>
                <a:cs typeface="Calibri Light" panose="020F0302020204030204" pitchFamily="34" charset="0"/>
              </a:rPr>
              <a:t>Long-term risks of CBD unknown</a:t>
            </a:r>
          </a:p>
          <a:p>
            <a:pPr marL="285750" lvl="0" indent="-285750">
              <a:spcBef>
                <a:spcPts val="0"/>
              </a:spcBef>
              <a:spcAft>
                <a:spcPts val="1000"/>
              </a:spcAft>
              <a:buClr>
                <a:schemeClr val="tx2">
                  <a:lumMod val="75000"/>
                </a:schemeClr>
              </a:buClr>
              <a:buSzPct val="100000"/>
            </a:pPr>
            <a:r>
              <a:rPr lang="en-US" sz="2000" dirty="0">
                <a:latin typeface="Calibri Light" panose="020F0302020204030204" pitchFamily="34" charset="0"/>
                <a:cs typeface="Calibri Light" panose="020F0302020204030204" pitchFamily="34" charset="0"/>
              </a:rPr>
              <a:t>Dronabinol – restlessness, drowsiness and dizziness</a:t>
            </a:r>
          </a:p>
          <a:p>
            <a:pPr marL="285750" lvl="0" indent="-285750">
              <a:spcBef>
                <a:spcPts val="0"/>
              </a:spcBef>
              <a:spcAft>
                <a:spcPts val="1000"/>
              </a:spcAft>
              <a:buClr>
                <a:schemeClr val="tx2">
                  <a:lumMod val="75000"/>
                </a:schemeClr>
              </a:buClr>
              <a:buSzPct val="100000"/>
            </a:pPr>
            <a:r>
              <a:rPr lang="en-US" sz="2000" dirty="0">
                <a:latin typeface="Calibri Light" panose="020F0302020204030204" pitchFamily="34" charset="0"/>
                <a:cs typeface="Calibri Light" panose="020F0302020204030204" pitchFamily="34" charset="0"/>
              </a:rPr>
              <a:t>Limited information </a:t>
            </a:r>
            <a:r>
              <a:rPr lang="en-US" sz="2000" dirty="0" smtClean="0">
                <a:latin typeface="Calibri Light" panose="020F0302020204030204" pitchFamily="34" charset="0"/>
                <a:cs typeface="Calibri Light" panose="020F0302020204030204" pitchFamily="34" charset="0"/>
              </a:rPr>
              <a:t>overall. </a:t>
            </a:r>
            <a:endParaRPr lang="en-US" sz="2000" dirty="0">
              <a:latin typeface="Calibri Light" panose="020F0302020204030204" pitchFamily="34" charset="0"/>
              <a:cs typeface="Calibri Light" panose="020F0302020204030204" pitchFamily="34" charset="0"/>
            </a:endParaRPr>
          </a:p>
          <a:p>
            <a:endParaRPr lang="en-US" dirty="0"/>
          </a:p>
        </p:txBody>
      </p:sp>
      <p:pic>
        <p:nvPicPr>
          <p:cNvPr id="4" name="Picture 3"/>
          <p:cNvPicPr>
            <a:picLocks noChangeAspect="1"/>
          </p:cNvPicPr>
          <p:nvPr/>
        </p:nvPicPr>
        <p:blipFill>
          <a:blip r:embed="rId2"/>
          <a:stretch>
            <a:fillRect/>
          </a:stretch>
        </p:blipFill>
        <p:spPr>
          <a:xfrm>
            <a:off x="6949440" y="3596639"/>
            <a:ext cx="1987246" cy="1830657"/>
          </a:xfrm>
          <a:prstGeom prst="rect">
            <a:avLst/>
          </a:prstGeom>
        </p:spPr>
      </p:pic>
    </p:spTree>
    <p:extLst>
      <p:ext uri="{BB962C8B-B14F-4D97-AF65-F5344CB8AC3E}">
        <p14:creationId xmlns:p14="http://schemas.microsoft.com/office/powerpoint/2010/main" val="1275297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83" y="80359"/>
            <a:ext cx="8229600" cy="1143000"/>
          </a:xfrm>
        </p:spPr>
        <p:txBody>
          <a:bodyPr>
            <a:normAutofit fontScale="90000"/>
          </a:bodyPr>
          <a:lstStyle/>
          <a:p>
            <a:r>
              <a:rPr lang="en-US" dirty="0">
                <a:cs typeface="Times New Roman" panose="02020603050405020304" pitchFamily="18" charset="0"/>
              </a:rPr>
              <a:t>Monitoring the Future Study: </a:t>
            </a:r>
            <a:br>
              <a:rPr lang="en-US" dirty="0">
                <a:cs typeface="Times New Roman" panose="02020603050405020304" pitchFamily="18" charset="0"/>
              </a:rPr>
            </a:br>
            <a:r>
              <a:rPr lang="en-US" dirty="0">
                <a:cs typeface="Times New Roman" panose="02020603050405020304" pitchFamily="18" charset="0"/>
              </a:rPr>
              <a:t>Marijuana </a:t>
            </a:r>
            <a:r>
              <a:rPr lang="en-US" dirty="0" smtClean="0">
                <a:cs typeface="Times New Roman" panose="02020603050405020304" pitchFamily="18" charset="0"/>
              </a:rPr>
              <a:t>– </a:t>
            </a:r>
            <a:r>
              <a:rPr lang="en-US" dirty="0">
                <a:cs typeface="Times New Roman" panose="02020603050405020304" pitchFamily="18" charset="0"/>
              </a:rPr>
              <a:t>2020 </a:t>
            </a:r>
            <a:r>
              <a:rPr lang="en-US" dirty="0" smtClean="0">
                <a:cs typeface="Times New Roman" panose="02020603050405020304" pitchFamily="18" charset="0"/>
              </a:rPr>
              <a:t>data</a:t>
            </a:r>
            <a:endParaRPr lang="en-US" b="1" dirty="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2895175" y="1223359"/>
            <a:ext cx="5793708" cy="4373076"/>
          </a:xfrm>
          <a:prstGeom prst="rect">
            <a:avLst/>
          </a:prstGeom>
        </p:spPr>
      </p:pic>
      <p:sp>
        <p:nvSpPr>
          <p:cNvPr id="3" name="Rounded Rectangle 2"/>
          <p:cNvSpPr/>
          <p:nvPr/>
        </p:nvSpPr>
        <p:spPr>
          <a:xfrm>
            <a:off x="267855" y="6040582"/>
            <a:ext cx="2525720" cy="43410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u="none" dirty="0" smtClean="0"/>
              <a:t>Slide from W Milchak, LCSW</a:t>
            </a:r>
            <a:endParaRPr lang="en-US" sz="1400" u="none" dirty="0"/>
          </a:p>
        </p:txBody>
      </p:sp>
    </p:spTree>
    <p:extLst>
      <p:ext uri="{BB962C8B-B14F-4D97-AF65-F5344CB8AC3E}">
        <p14:creationId xmlns:p14="http://schemas.microsoft.com/office/powerpoint/2010/main" val="6224812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cap="all" dirty="0">
                <a:ln w="3175" cmpd="sng">
                  <a:noFill/>
                </a:ln>
                <a:latin typeface="Calibri Light" panose="020F0302020204030204"/>
                <a:cs typeface="+mj-cs"/>
              </a:rPr>
              <a:t>Additional </a:t>
            </a:r>
            <a:r>
              <a:rPr lang="en-US" b="0" cap="all" dirty="0" smtClean="0">
                <a:ln w="3175" cmpd="sng">
                  <a:noFill/>
                </a:ln>
                <a:latin typeface="Calibri Light" panose="020F0302020204030204"/>
                <a:cs typeface="+mj-cs"/>
              </a:rPr>
              <a:t>Risks of medicinal products</a:t>
            </a:r>
            <a:endParaRPr lang="en-US" dirty="0"/>
          </a:p>
        </p:txBody>
      </p:sp>
      <p:sp>
        <p:nvSpPr>
          <p:cNvPr id="3" name="Content Placeholder 2"/>
          <p:cNvSpPr>
            <a:spLocks noGrp="1"/>
          </p:cNvSpPr>
          <p:nvPr>
            <p:ph idx="1"/>
          </p:nvPr>
        </p:nvSpPr>
        <p:spPr>
          <a:xfrm>
            <a:off x="255722" y="2328622"/>
            <a:ext cx="8229600" cy="4070936"/>
          </a:xfrm>
        </p:spPr>
        <p:txBody>
          <a:bodyPr/>
          <a:lstStyle/>
          <a:p>
            <a:pPr marL="285750" lvl="0" indent="-285750">
              <a:spcBef>
                <a:spcPts val="0"/>
              </a:spcBef>
              <a:spcAft>
                <a:spcPts val="1000"/>
              </a:spcAft>
              <a:buClr>
                <a:schemeClr val="tx2">
                  <a:lumMod val="75000"/>
                </a:schemeClr>
              </a:buClr>
              <a:buSzPct val="100000"/>
            </a:pPr>
            <a:r>
              <a:rPr lang="en-US" sz="2400" dirty="0">
                <a:latin typeface="Calibri Light" panose="020F0302020204030204" pitchFamily="34" charset="0"/>
                <a:cs typeface="Calibri Light" panose="020F0302020204030204" pitchFamily="34" charset="0"/>
              </a:rPr>
              <a:t>Concern about contaminants</a:t>
            </a:r>
          </a:p>
          <a:p>
            <a:pPr lvl="1">
              <a:spcBef>
                <a:spcPts val="0"/>
              </a:spcBef>
              <a:spcAft>
                <a:spcPts val="1000"/>
              </a:spcAft>
              <a:buClr>
                <a:schemeClr val="tx2">
                  <a:lumMod val="75000"/>
                </a:schemeClr>
              </a:buClr>
              <a:buSzPct val="100000"/>
              <a:buFont typeface="Arial"/>
              <a:buChar char="•"/>
            </a:pPr>
            <a:r>
              <a:rPr lang="en-US" sz="2000" dirty="0">
                <a:latin typeface="Calibri Light" panose="020F0302020204030204" pitchFamily="34" charset="0"/>
                <a:cs typeface="Calibri Light" panose="020F0302020204030204" pitchFamily="34" charset="0"/>
              </a:rPr>
              <a:t>Heavy metals, insecticides, pesticides, solvents from production, </a:t>
            </a:r>
          </a:p>
          <a:p>
            <a:pPr marL="285750" lvl="0" indent="-285750">
              <a:spcBef>
                <a:spcPts val="0"/>
              </a:spcBef>
              <a:spcAft>
                <a:spcPts val="1000"/>
              </a:spcAft>
              <a:buClr>
                <a:schemeClr val="tx2">
                  <a:lumMod val="75000"/>
                </a:schemeClr>
              </a:buClr>
              <a:buSzPct val="100000"/>
            </a:pPr>
            <a:r>
              <a:rPr lang="en-US" sz="2400" dirty="0">
                <a:latin typeface="Calibri Light" panose="020F0302020204030204" pitchFamily="34" charset="0"/>
                <a:cs typeface="Calibri Light" panose="020F0302020204030204" pitchFamily="34" charset="0"/>
              </a:rPr>
              <a:t>Quality</a:t>
            </a:r>
          </a:p>
          <a:p>
            <a:pPr lvl="1">
              <a:spcBef>
                <a:spcPts val="0"/>
              </a:spcBef>
              <a:spcAft>
                <a:spcPts val="1000"/>
              </a:spcAft>
              <a:buClr>
                <a:schemeClr val="tx2">
                  <a:lumMod val="75000"/>
                </a:schemeClr>
              </a:buClr>
              <a:buSzPct val="100000"/>
              <a:buFont typeface="Arial"/>
              <a:buChar char="•"/>
            </a:pPr>
            <a:r>
              <a:rPr lang="en-US" sz="2000" dirty="0">
                <a:latin typeface="Calibri Light" panose="020F0302020204030204" pitchFamily="34" charset="0"/>
                <a:cs typeface="Calibri Light" panose="020F0302020204030204" pitchFamily="34" charset="0"/>
              </a:rPr>
              <a:t>% of what is advertised vs. what is present</a:t>
            </a:r>
          </a:p>
          <a:p>
            <a:pPr marL="285750" lvl="0" indent="-285750">
              <a:spcBef>
                <a:spcPts val="0"/>
              </a:spcBef>
              <a:spcAft>
                <a:spcPts val="1000"/>
              </a:spcAft>
              <a:buClr>
                <a:schemeClr val="tx2">
                  <a:lumMod val="75000"/>
                </a:schemeClr>
              </a:buClr>
              <a:buSzPct val="100000"/>
            </a:pPr>
            <a:r>
              <a:rPr lang="en-US" sz="2400" dirty="0">
                <a:latin typeface="Calibri Light" panose="020F0302020204030204" pitchFamily="34" charset="0"/>
                <a:cs typeface="Calibri Light" panose="020F0302020204030204" pitchFamily="34" charset="0"/>
              </a:rPr>
              <a:t>Composition</a:t>
            </a:r>
          </a:p>
          <a:p>
            <a:pPr lvl="1">
              <a:spcBef>
                <a:spcPts val="0"/>
              </a:spcBef>
              <a:spcAft>
                <a:spcPts val="1000"/>
              </a:spcAft>
              <a:buClr>
                <a:schemeClr val="tx2">
                  <a:lumMod val="75000"/>
                </a:schemeClr>
              </a:buClr>
              <a:buSzPct val="100000"/>
              <a:buFont typeface="Arial"/>
              <a:buChar char="•"/>
            </a:pPr>
            <a:r>
              <a:rPr lang="en-US" sz="2000" dirty="0">
                <a:latin typeface="Calibri Light" panose="020F0302020204030204" pitchFamily="34" charset="0"/>
                <a:cs typeface="Calibri Light" panose="020F0302020204030204" pitchFamily="34" charset="0"/>
              </a:rPr>
              <a:t>Amounts of THC, vs. CBD vs. other “natural cannabinoids”</a:t>
            </a:r>
          </a:p>
          <a:p>
            <a:endParaRPr lang="en-US" dirty="0"/>
          </a:p>
        </p:txBody>
      </p:sp>
    </p:spTree>
    <p:extLst>
      <p:ext uri="{BB962C8B-B14F-4D97-AF65-F5344CB8AC3E}">
        <p14:creationId xmlns:p14="http://schemas.microsoft.com/office/powerpoint/2010/main" val="2203453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495"/>
            <a:ext cx="8229600" cy="1143000"/>
          </a:xfrm>
        </p:spPr>
        <p:txBody>
          <a:bodyPr>
            <a:normAutofit fontScale="90000"/>
          </a:bodyPr>
          <a:lstStyle/>
          <a:p>
            <a:r>
              <a:rPr lang="en-US" sz="3900" b="0" cap="all" dirty="0">
                <a:ln w="3175" cmpd="sng">
                  <a:noFill/>
                </a:ln>
                <a:latin typeface="Calibri Light" panose="020F0302020204030204"/>
                <a:cs typeface="+mj-cs"/>
              </a:rPr>
              <a:t>Lack of Standardization:</a:t>
            </a:r>
            <a:br>
              <a:rPr lang="en-US" sz="3900" b="0" cap="all" dirty="0">
                <a:ln w="3175" cmpd="sng">
                  <a:noFill/>
                </a:ln>
                <a:latin typeface="Calibri Light" panose="020F0302020204030204"/>
                <a:cs typeface="+mj-cs"/>
              </a:rPr>
            </a:br>
            <a:r>
              <a:rPr lang="en-US" sz="3900" b="0" cap="all" dirty="0">
                <a:ln w="3175" cmpd="sng">
                  <a:noFill/>
                </a:ln>
                <a:latin typeface="Calibri Light" panose="020F0302020204030204"/>
                <a:cs typeface="+mj-cs"/>
              </a:rPr>
              <a:t>Implications for consumers</a:t>
            </a:r>
            <a:endParaRPr lang="en-US" dirty="0"/>
          </a:p>
        </p:txBody>
      </p:sp>
      <p:sp>
        <p:nvSpPr>
          <p:cNvPr id="3" name="Content Placeholder 2"/>
          <p:cNvSpPr>
            <a:spLocks noGrp="1"/>
          </p:cNvSpPr>
          <p:nvPr>
            <p:ph idx="1"/>
          </p:nvPr>
        </p:nvSpPr>
        <p:spPr>
          <a:xfrm>
            <a:off x="457200" y="1600200"/>
            <a:ext cx="5742122" cy="4878091"/>
          </a:xfrm>
        </p:spPr>
        <p:txBody>
          <a:bodyPr>
            <a:normAutofit lnSpcReduction="10000"/>
          </a:bodyPr>
          <a:lstStyle/>
          <a:p>
            <a:pPr lvl="0">
              <a:lnSpc>
                <a:spcPct val="90000"/>
              </a:lnSpc>
              <a:spcBef>
                <a:spcPts val="0"/>
              </a:spcBef>
              <a:spcAft>
                <a:spcPts val="1000"/>
              </a:spcAft>
              <a:buClr>
                <a:schemeClr val="tx2">
                  <a:lumMod val="75000"/>
                </a:schemeClr>
              </a:buClr>
              <a:buSzPct val="100000"/>
              <a:buFont typeface="Arial" panose="020B0604020202020204" pitchFamily="34" charset="0"/>
              <a:buChar char="•"/>
            </a:pPr>
            <a:r>
              <a:rPr lang="en-US" sz="1600" dirty="0">
                <a:latin typeface="Calibri Light" panose="020F0302020204030204" pitchFamily="34" charset="0"/>
                <a:cs typeface="Calibri Light" panose="020F0302020204030204" pitchFamily="34" charset="0"/>
              </a:rPr>
              <a:t>Study from Netherlands* </a:t>
            </a:r>
          </a:p>
          <a:p>
            <a:pPr lvl="1">
              <a:lnSpc>
                <a:spcPct val="90000"/>
              </a:lnSpc>
              <a:spcBef>
                <a:spcPts val="0"/>
              </a:spcBef>
              <a:spcAft>
                <a:spcPts val="1000"/>
              </a:spcAft>
              <a:buClr>
                <a:schemeClr val="tx2">
                  <a:lumMod val="75000"/>
                </a:schemeClr>
              </a:buClr>
              <a:buSzPct val="100000"/>
              <a:buFont typeface="Arial" panose="020B0604020202020204" pitchFamily="34" charset="0"/>
              <a:buChar char="•"/>
            </a:pPr>
            <a:r>
              <a:rPr lang="en-US" sz="1600" dirty="0">
                <a:latin typeface="Calibri Light" panose="020F0302020204030204" pitchFamily="34" charset="0"/>
                <a:cs typeface="Calibri Light" panose="020F0302020204030204" pitchFamily="34" charset="0"/>
              </a:rPr>
              <a:t>Reviewed 46 cannabis oil samples provided by consumers and dispensaries</a:t>
            </a:r>
          </a:p>
          <a:p>
            <a:pPr lvl="1">
              <a:lnSpc>
                <a:spcPct val="90000"/>
              </a:lnSpc>
              <a:spcBef>
                <a:spcPts val="0"/>
              </a:spcBef>
              <a:spcAft>
                <a:spcPts val="1000"/>
              </a:spcAft>
              <a:buClr>
                <a:schemeClr val="tx2">
                  <a:lumMod val="75000"/>
                </a:schemeClr>
              </a:buClr>
              <a:buSzPct val="100000"/>
              <a:buFont typeface="Arial" panose="020B0604020202020204" pitchFamily="34" charset="0"/>
              <a:buChar char="•"/>
            </a:pPr>
            <a:r>
              <a:rPr lang="en-US" sz="1600" dirty="0">
                <a:latin typeface="Calibri Light" panose="020F0302020204030204" pitchFamily="34" charset="0"/>
                <a:cs typeface="Calibri Light" panose="020F0302020204030204" pitchFamily="34" charset="0"/>
              </a:rPr>
              <a:t>Analyzed for content of stated THC and CBD</a:t>
            </a:r>
          </a:p>
          <a:p>
            <a:pPr lvl="2">
              <a:lnSpc>
                <a:spcPct val="90000"/>
              </a:lnSpc>
              <a:spcBef>
                <a:spcPts val="0"/>
              </a:spcBef>
              <a:spcAft>
                <a:spcPts val="1000"/>
              </a:spcAft>
              <a:buClr>
                <a:schemeClr val="tx2">
                  <a:lumMod val="75000"/>
                </a:schemeClr>
              </a:buClr>
              <a:buSzPct val="100000"/>
              <a:buFont typeface="Arial" panose="020B0604020202020204" pitchFamily="34" charset="0"/>
              <a:buChar char="•"/>
            </a:pPr>
            <a:r>
              <a:rPr lang="en-US" sz="1600" dirty="0">
                <a:latin typeface="Calibri Light" panose="020F0302020204030204" pitchFamily="34" charset="0"/>
                <a:cs typeface="Calibri Light" panose="020F0302020204030204" pitchFamily="34" charset="0"/>
              </a:rPr>
              <a:t>Found many differed from claimed content on label</a:t>
            </a:r>
          </a:p>
          <a:p>
            <a:pPr lvl="2">
              <a:lnSpc>
                <a:spcPct val="90000"/>
              </a:lnSpc>
              <a:spcBef>
                <a:spcPts val="0"/>
              </a:spcBef>
              <a:spcAft>
                <a:spcPts val="1000"/>
              </a:spcAft>
              <a:buClr>
                <a:schemeClr val="tx2">
                  <a:lumMod val="75000"/>
                </a:schemeClr>
              </a:buClr>
              <a:buSzPct val="100000"/>
              <a:buFont typeface="Arial" panose="020B0604020202020204" pitchFamily="34" charset="0"/>
              <a:buChar char="•"/>
            </a:pPr>
            <a:r>
              <a:rPr lang="en-US" sz="1600" dirty="0">
                <a:latin typeface="Calibri Light" panose="020F0302020204030204" pitchFamily="34" charset="0"/>
                <a:cs typeface="Calibri Light" panose="020F0302020204030204" pitchFamily="34" charset="0"/>
              </a:rPr>
              <a:t>Several with NO or lower amount of advertised THC or CBD; 57% had THC &gt;1% (one 57.5%); </a:t>
            </a:r>
            <a:r>
              <a:rPr lang="en-US" sz="1600" dirty="0" smtClean="0">
                <a:latin typeface="Calibri Light" panose="020F0302020204030204" pitchFamily="34" charset="0"/>
                <a:cs typeface="Calibri Light" panose="020F0302020204030204" pitchFamily="34" charset="0"/>
              </a:rPr>
              <a:t> were mislabeled </a:t>
            </a:r>
            <a:r>
              <a:rPr lang="en-US" sz="1600" dirty="0">
                <a:latin typeface="Calibri Light" panose="020F0302020204030204" pitchFamily="34" charset="0"/>
                <a:cs typeface="Calibri Light" panose="020F0302020204030204" pitchFamily="34" charset="0"/>
              </a:rPr>
              <a:t>with what </a:t>
            </a:r>
            <a:r>
              <a:rPr lang="en-US" sz="1600" dirty="0" smtClean="0">
                <a:latin typeface="Calibri Light" panose="020F0302020204030204" pitchFamily="34" charset="0"/>
                <a:cs typeface="Calibri Light" panose="020F0302020204030204" pitchFamily="34" charset="0"/>
              </a:rPr>
              <a:t>was present </a:t>
            </a:r>
            <a:r>
              <a:rPr lang="en-US" sz="1600" dirty="0">
                <a:latin typeface="Calibri Light" panose="020F0302020204030204" pitchFamily="34" charset="0"/>
                <a:cs typeface="Calibri Light" panose="020F0302020204030204" pitchFamily="34" charset="0"/>
              </a:rPr>
              <a:t>in product</a:t>
            </a:r>
          </a:p>
          <a:p>
            <a:pPr lvl="0">
              <a:lnSpc>
                <a:spcPct val="90000"/>
              </a:lnSpc>
              <a:spcBef>
                <a:spcPts val="0"/>
              </a:spcBef>
              <a:spcAft>
                <a:spcPts val="1000"/>
              </a:spcAft>
              <a:buClr>
                <a:schemeClr val="tx2">
                  <a:lumMod val="75000"/>
                </a:schemeClr>
              </a:buClr>
              <a:buSzPct val="100000"/>
              <a:buFont typeface="Arial" panose="020B0604020202020204" pitchFamily="34" charset="0"/>
              <a:buChar char="•"/>
            </a:pPr>
            <a:r>
              <a:rPr lang="en-US" sz="1600" dirty="0">
                <a:latin typeface="Calibri Light" panose="020F0302020204030204" pitchFamily="34" charset="0"/>
                <a:cs typeface="Calibri Light" panose="020F0302020204030204" pitchFamily="34" charset="0"/>
              </a:rPr>
              <a:t>Study looking at contaminants of both home and commercially prepared samples of medicinal products**</a:t>
            </a:r>
          </a:p>
          <a:p>
            <a:pPr lvl="2">
              <a:lnSpc>
                <a:spcPct val="90000"/>
              </a:lnSpc>
              <a:spcBef>
                <a:spcPts val="0"/>
              </a:spcBef>
              <a:spcAft>
                <a:spcPts val="1000"/>
              </a:spcAft>
              <a:buClr>
                <a:schemeClr val="tx2">
                  <a:lumMod val="75000"/>
                </a:schemeClr>
              </a:buClr>
              <a:buSzPct val="100000"/>
              <a:buFont typeface="Arial" panose="020B0604020202020204" pitchFamily="34" charset="0"/>
              <a:buChar char="•"/>
            </a:pPr>
            <a:r>
              <a:rPr lang="en-US" sz="1600" dirty="0">
                <a:latin typeface="Calibri Light" panose="020F0302020204030204" pitchFamily="34" charset="0"/>
                <a:cs typeface="Calibri Light" panose="020F0302020204030204" pitchFamily="34" charset="0"/>
              </a:rPr>
              <a:t>Significant number still contained solvent advertised as eliminated</a:t>
            </a:r>
          </a:p>
          <a:p>
            <a:pPr lvl="3">
              <a:lnSpc>
                <a:spcPct val="90000"/>
              </a:lnSpc>
              <a:spcBef>
                <a:spcPts val="0"/>
              </a:spcBef>
              <a:spcAft>
                <a:spcPts val="1000"/>
              </a:spcAft>
              <a:buClr>
                <a:schemeClr val="tx2">
                  <a:lumMod val="75000"/>
                </a:schemeClr>
              </a:buClr>
              <a:buSzPct val="100000"/>
              <a:buFont typeface="Arial" panose="020B0604020202020204" pitchFamily="34" charset="0"/>
              <a:buChar char="•"/>
            </a:pPr>
            <a:r>
              <a:rPr lang="en-US" sz="1600" dirty="0">
                <a:latin typeface="Calibri Light" panose="020F0302020204030204" pitchFamily="34" charset="0"/>
                <a:cs typeface="Calibri Light" panose="020F0302020204030204" pitchFamily="34" charset="0"/>
              </a:rPr>
              <a:t>Naptha, ethanol, petroleum ether, olive oil</a:t>
            </a:r>
          </a:p>
          <a:p>
            <a:pPr lvl="2">
              <a:lnSpc>
                <a:spcPct val="90000"/>
              </a:lnSpc>
              <a:spcBef>
                <a:spcPts val="0"/>
              </a:spcBef>
              <a:spcAft>
                <a:spcPts val="1000"/>
              </a:spcAft>
              <a:buClr>
                <a:schemeClr val="tx2">
                  <a:lumMod val="75000"/>
                </a:schemeClr>
              </a:buClr>
              <a:buSzPct val="100000"/>
              <a:buFont typeface="Arial" panose="020B0604020202020204" pitchFamily="34" charset="0"/>
              <a:buChar char="•"/>
            </a:pPr>
            <a:r>
              <a:rPr lang="en-US" sz="1600" dirty="0">
                <a:latin typeface="Calibri Light" panose="020F0302020204030204" pitchFamily="34" charset="0"/>
                <a:cs typeface="Calibri Light" panose="020F0302020204030204" pitchFamily="34" charset="0"/>
              </a:rPr>
              <a:t>Also with insecticides, heavy metals, pesticides</a:t>
            </a:r>
          </a:p>
          <a:p>
            <a:pPr lvl="2">
              <a:lnSpc>
                <a:spcPct val="90000"/>
              </a:lnSpc>
              <a:spcBef>
                <a:spcPts val="0"/>
              </a:spcBef>
              <a:spcAft>
                <a:spcPts val="1000"/>
              </a:spcAft>
              <a:buClr>
                <a:schemeClr val="tx2">
                  <a:lumMod val="75000"/>
                </a:schemeClr>
              </a:buClr>
              <a:buSzPct val="100000"/>
              <a:buFont typeface="Arial" panose="020B0604020202020204" pitchFamily="34" charset="0"/>
              <a:buChar char="•"/>
            </a:pPr>
            <a:r>
              <a:rPr lang="en-US" sz="1400" dirty="0">
                <a:latin typeface="Calibri Light" panose="020F0302020204030204" pitchFamily="34" charset="0"/>
                <a:cs typeface="Calibri Light" panose="020F0302020204030204" pitchFamily="34" charset="0"/>
              </a:rPr>
              <a:t>Important terpenes absent in </a:t>
            </a:r>
            <a:r>
              <a:rPr lang="en-US" sz="1400" dirty="0" smtClean="0">
                <a:latin typeface="Calibri Light" panose="020F0302020204030204" pitchFamily="34" charset="0"/>
                <a:cs typeface="Calibri Light" panose="020F0302020204030204" pitchFamily="34" charset="0"/>
              </a:rPr>
              <a:t>many</a:t>
            </a:r>
            <a:endParaRPr lang="en-US" sz="1900" dirty="0">
              <a:latin typeface="Calibri Light" panose="020F0302020204030204" pitchFamily="34" charset="0"/>
              <a:cs typeface="Calibri Light" panose="020F0302020204030204" pitchFamily="34" charset="0"/>
            </a:endParaRPr>
          </a:p>
          <a:p>
            <a:pPr lvl="0">
              <a:lnSpc>
                <a:spcPct val="90000"/>
              </a:lnSpc>
              <a:spcBef>
                <a:spcPts val="0"/>
              </a:spcBef>
              <a:spcAft>
                <a:spcPts val="1000"/>
              </a:spcAft>
              <a:buClr>
                <a:schemeClr val="tx2">
                  <a:lumMod val="75000"/>
                </a:schemeClr>
              </a:buClr>
              <a:buSzPct val="100000"/>
              <a:buFont typeface="Arial" panose="020B0604020202020204" pitchFamily="34" charset="0"/>
              <a:buChar char="•"/>
            </a:pPr>
            <a:r>
              <a:rPr lang="en-US" sz="1200" dirty="0" smtClean="0">
                <a:latin typeface="Calibri Light" panose="020F0302020204030204" pitchFamily="34" charset="0"/>
                <a:cs typeface="Calibri Light" panose="020F0302020204030204" pitchFamily="34" charset="0"/>
              </a:rPr>
              <a:t>+ </a:t>
            </a:r>
            <a:r>
              <a:rPr lang="en-US" sz="1200" dirty="0">
                <a:latin typeface="Calibri Light" panose="020F0302020204030204" pitchFamily="34" charset="0"/>
                <a:cs typeface="Calibri Light" panose="020F0302020204030204" pitchFamily="34" charset="0"/>
              </a:rPr>
              <a:t>Hazenkamp, On-line Autumn 2011:17-18; https://pdfs.semantic-scholar,org; **Romano LL. Int Assoc for Cannabinoid Medicines 2013; 1(1):1-11.</a:t>
            </a:r>
          </a:p>
          <a:p>
            <a:pPr marL="285750" lvl="0" indent="-285750">
              <a:lnSpc>
                <a:spcPct val="90000"/>
              </a:lnSpc>
              <a:spcBef>
                <a:spcPts val="0"/>
              </a:spcBef>
              <a:spcAft>
                <a:spcPts val="1000"/>
              </a:spcAft>
              <a:buClr>
                <a:prstClr val="white"/>
              </a:buClr>
              <a:buSzPct val="100000"/>
            </a:pPr>
            <a:endParaRPr lang="en-US" sz="1300" dirty="0">
              <a:latin typeface="Calibri Light" panose="020F0302020204030204" pitchFamily="34" charset="0"/>
              <a:cs typeface="Calibri Light" panose="020F0302020204030204" pitchFamily="34" charset="0"/>
            </a:endParaRPr>
          </a:p>
          <a:p>
            <a:endParaRPr lang="en-US" dirty="0"/>
          </a:p>
        </p:txBody>
      </p:sp>
      <p:pic>
        <p:nvPicPr>
          <p:cNvPr id="4" name="Picture 3"/>
          <p:cNvPicPr>
            <a:picLocks noChangeAspect="1"/>
          </p:cNvPicPr>
          <p:nvPr/>
        </p:nvPicPr>
        <p:blipFill>
          <a:blip r:embed="rId2"/>
          <a:stretch>
            <a:fillRect/>
          </a:stretch>
        </p:blipFill>
        <p:spPr>
          <a:xfrm>
            <a:off x="6004288" y="2265155"/>
            <a:ext cx="3139712" cy="1774090"/>
          </a:xfrm>
          <a:prstGeom prst="rect">
            <a:avLst/>
          </a:prstGeom>
        </p:spPr>
      </p:pic>
    </p:spTree>
    <p:extLst>
      <p:ext uri="{BB962C8B-B14F-4D97-AF65-F5344CB8AC3E}">
        <p14:creationId xmlns:p14="http://schemas.microsoft.com/office/powerpoint/2010/main" val="30545176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cap="all" dirty="0">
                <a:ln w="3175" cmpd="sng">
                  <a:noFill/>
                </a:ln>
                <a:latin typeface="Calibri Light" panose="020F0302020204030204"/>
                <a:cs typeface="+mj-cs"/>
              </a:rPr>
              <a:t>Pennsylvania Medical Marijuana Law: 2017</a:t>
            </a:r>
            <a:endParaRPr lang="en-US" dirty="0"/>
          </a:p>
        </p:txBody>
      </p:sp>
      <p:sp>
        <p:nvSpPr>
          <p:cNvPr id="3" name="Content Placeholder 2"/>
          <p:cNvSpPr>
            <a:spLocks noGrp="1"/>
          </p:cNvSpPr>
          <p:nvPr>
            <p:ph idx="1"/>
          </p:nvPr>
        </p:nvSpPr>
        <p:spPr>
          <a:xfrm>
            <a:off x="457200" y="1329342"/>
            <a:ext cx="5292671" cy="5164448"/>
          </a:xfrm>
        </p:spPr>
        <p:txBody>
          <a:bodyPr>
            <a:normAutofit lnSpcReduction="10000"/>
          </a:bodyPr>
          <a:lstStyle/>
          <a:p>
            <a:pPr lvl="0">
              <a:spcBef>
                <a:spcPts val="0"/>
              </a:spcBef>
              <a:spcAft>
                <a:spcPts val="1000"/>
              </a:spcAft>
              <a:buClr>
                <a:schemeClr val="tx2">
                  <a:lumMod val="75000"/>
                </a:schemeClr>
              </a:buClr>
              <a:buSzPct val="100000"/>
              <a:buFont typeface="Arial" panose="020B0604020202020204" pitchFamily="34" charset="0"/>
              <a:buChar char="•"/>
            </a:pPr>
            <a:r>
              <a:rPr lang="en-US" sz="1800" dirty="0">
                <a:latin typeface="Calibri" panose="020F0502020204030204"/>
                <a:cs typeface="+mn-cs"/>
              </a:rPr>
              <a:t>Regulated through:</a:t>
            </a:r>
          </a:p>
          <a:p>
            <a:pPr lvl="1">
              <a:spcBef>
                <a:spcPts val="0"/>
              </a:spcBef>
              <a:spcAft>
                <a:spcPts val="1000"/>
              </a:spcAft>
              <a:buClr>
                <a:schemeClr val="tx2">
                  <a:lumMod val="75000"/>
                </a:schemeClr>
              </a:buClr>
              <a:buSzPct val="100000"/>
              <a:buFont typeface="Arial" panose="020B0604020202020204" pitchFamily="34" charset="0"/>
              <a:buChar char="•"/>
            </a:pPr>
            <a:r>
              <a:rPr lang="en-US" sz="1600" dirty="0">
                <a:latin typeface="Calibri" panose="020F0502020204030204"/>
                <a:cs typeface="+mn-cs"/>
              </a:rPr>
              <a:t>Training and registry of providers who can “recommend” use</a:t>
            </a:r>
          </a:p>
          <a:p>
            <a:pPr lvl="1">
              <a:spcBef>
                <a:spcPts val="0"/>
              </a:spcBef>
              <a:spcAft>
                <a:spcPts val="1000"/>
              </a:spcAft>
              <a:buClr>
                <a:schemeClr val="tx2">
                  <a:lumMod val="75000"/>
                </a:schemeClr>
              </a:buClr>
              <a:buSzPct val="100000"/>
              <a:buFont typeface="Arial" panose="020B0604020202020204" pitchFamily="34" charset="0"/>
              <a:buChar char="•"/>
            </a:pPr>
            <a:r>
              <a:rPr lang="en-US" sz="1600" dirty="0">
                <a:latin typeface="Calibri" panose="020F0502020204030204"/>
                <a:cs typeface="+mn-cs"/>
              </a:rPr>
              <a:t>Registry of Providers of products – growers, processors, </a:t>
            </a:r>
          </a:p>
          <a:p>
            <a:pPr lvl="1">
              <a:spcBef>
                <a:spcPts val="0"/>
              </a:spcBef>
              <a:spcAft>
                <a:spcPts val="1000"/>
              </a:spcAft>
              <a:buClr>
                <a:schemeClr val="tx2">
                  <a:lumMod val="75000"/>
                </a:schemeClr>
              </a:buClr>
              <a:buSzPct val="100000"/>
              <a:buFont typeface="Arial" panose="020B0604020202020204" pitchFamily="34" charset="0"/>
              <a:buChar char="•"/>
            </a:pPr>
            <a:r>
              <a:rPr lang="en-US" sz="1600" dirty="0">
                <a:latin typeface="Calibri" panose="020F0502020204030204"/>
                <a:cs typeface="+mn-cs"/>
              </a:rPr>
              <a:t>     dispensaries</a:t>
            </a:r>
          </a:p>
          <a:p>
            <a:pPr lvl="1">
              <a:spcBef>
                <a:spcPts val="0"/>
              </a:spcBef>
              <a:spcAft>
                <a:spcPts val="1000"/>
              </a:spcAft>
              <a:buClr>
                <a:schemeClr val="tx2">
                  <a:lumMod val="75000"/>
                </a:schemeClr>
              </a:buClr>
              <a:buSzPct val="100000"/>
              <a:buFont typeface="Arial" panose="020B0604020202020204" pitchFamily="34" charset="0"/>
              <a:buChar char="•"/>
            </a:pPr>
            <a:r>
              <a:rPr lang="en-US" sz="1600" dirty="0">
                <a:latin typeface="Calibri" panose="020F0502020204030204"/>
                <a:cs typeface="+mn-cs"/>
              </a:rPr>
              <a:t>Limitations of access for children &lt;18 years</a:t>
            </a:r>
          </a:p>
          <a:p>
            <a:pPr lvl="1">
              <a:spcBef>
                <a:spcPts val="0"/>
              </a:spcBef>
              <a:spcAft>
                <a:spcPts val="1000"/>
              </a:spcAft>
              <a:buClr>
                <a:schemeClr val="tx2">
                  <a:lumMod val="75000"/>
                </a:schemeClr>
              </a:buClr>
              <a:buSzPct val="100000"/>
              <a:buFont typeface="Arial" panose="020B0604020202020204" pitchFamily="34" charset="0"/>
              <a:buChar char="•"/>
            </a:pPr>
            <a:r>
              <a:rPr lang="en-US" sz="1600" dirty="0">
                <a:latin typeface="Calibri" panose="020F0502020204030204"/>
                <a:cs typeface="+mn-cs"/>
              </a:rPr>
              <a:t>Close monitoring of production, supply, sale: </a:t>
            </a:r>
            <a:br>
              <a:rPr lang="en-US" sz="1600" dirty="0">
                <a:latin typeface="Calibri" panose="020F0502020204030204"/>
                <a:cs typeface="+mn-cs"/>
              </a:rPr>
            </a:br>
            <a:r>
              <a:rPr lang="en-US" sz="1600" dirty="0">
                <a:latin typeface="Calibri" panose="020F0502020204030204"/>
                <a:cs typeface="+mn-cs"/>
              </a:rPr>
              <a:t>“seed to sale”</a:t>
            </a:r>
          </a:p>
          <a:p>
            <a:pPr lvl="1">
              <a:spcBef>
                <a:spcPts val="0"/>
              </a:spcBef>
              <a:spcAft>
                <a:spcPts val="1000"/>
              </a:spcAft>
              <a:buClr>
                <a:schemeClr val="tx2">
                  <a:lumMod val="75000"/>
                </a:schemeClr>
              </a:buClr>
              <a:buSzPct val="100000"/>
              <a:buFont typeface="Arial" panose="020B0604020202020204" pitchFamily="34" charset="0"/>
              <a:buChar char="•"/>
            </a:pPr>
            <a:r>
              <a:rPr lang="en-US" sz="1600" dirty="0">
                <a:latin typeface="Calibri" panose="020F0502020204030204"/>
                <a:cs typeface="+mn-cs"/>
              </a:rPr>
              <a:t>Originally product only CBD oil, cannabis extracts/oils; edibles, </a:t>
            </a:r>
          </a:p>
          <a:p>
            <a:pPr lvl="2">
              <a:spcBef>
                <a:spcPts val="0"/>
              </a:spcBef>
              <a:spcAft>
                <a:spcPts val="1000"/>
              </a:spcAft>
              <a:buClr>
                <a:schemeClr val="tx2">
                  <a:lumMod val="75000"/>
                </a:schemeClr>
              </a:buClr>
              <a:buSzPct val="100000"/>
              <a:buFont typeface="Arial" panose="020B0604020202020204" pitchFamily="34" charset="0"/>
              <a:buChar char="•"/>
            </a:pPr>
            <a:r>
              <a:rPr lang="en-US" sz="1400" dirty="0">
                <a:latin typeface="Calibri" panose="020F0502020204030204"/>
                <a:cs typeface="+mn-cs"/>
              </a:rPr>
              <a:t>Recent amendments – “leaf product able to be smoked”</a:t>
            </a:r>
          </a:p>
          <a:p>
            <a:pPr lvl="0">
              <a:spcBef>
                <a:spcPts val="0"/>
              </a:spcBef>
              <a:spcAft>
                <a:spcPts val="1000"/>
              </a:spcAft>
              <a:buClr>
                <a:schemeClr val="tx2">
                  <a:lumMod val="75000"/>
                </a:schemeClr>
              </a:buClr>
              <a:buSzPct val="100000"/>
              <a:buFont typeface="Arial" panose="020B0604020202020204" pitchFamily="34" charset="0"/>
              <a:buChar char="•"/>
            </a:pPr>
            <a:r>
              <a:rPr lang="en-US" sz="1800" dirty="0">
                <a:latin typeface="Calibri" panose="020F0502020204030204"/>
                <a:cs typeface="+mn-cs"/>
              </a:rPr>
              <a:t>Nationwide, fears about increased rates of use with legalization have not materialized – exception – initiation by young adults</a:t>
            </a:r>
          </a:p>
          <a:p>
            <a:endParaRPr lang="en-US" dirty="0"/>
          </a:p>
        </p:txBody>
      </p:sp>
      <p:pic>
        <p:nvPicPr>
          <p:cNvPr id="4" name="Picture 3"/>
          <p:cNvPicPr>
            <a:picLocks noChangeAspect="1"/>
          </p:cNvPicPr>
          <p:nvPr/>
        </p:nvPicPr>
        <p:blipFill>
          <a:blip r:embed="rId2"/>
          <a:stretch>
            <a:fillRect/>
          </a:stretch>
        </p:blipFill>
        <p:spPr>
          <a:xfrm>
            <a:off x="5369858" y="1686332"/>
            <a:ext cx="3456732" cy="2225233"/>
          </a:xfrm>
          <a:prstGeom prst="rect">
            <a:avLst/>
          </a:prstGeom>
        </p:spPr>
      </p:pic>
    </p:spTree>
    <p:extLst>
      <p:ext uri="{BB962C8B-B14F-4D97-AF65-F5344CB8AC3E}">
        <p14:creationId xmlns:p14="http://schemas.microsoft.com/office/powerpoint/2010/main" val="41710828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4077"/>
            <a:ext cx="4409268" cy="4070936"/>
          </a:xfrm>
        </p:spPr>
        <p:txBody>
          <a:bodyPr>
            <a:normAutofit fontScale="85000" lnSpcReduction="20000"/>
          </a:bodyPr>
          <a:lstStyle/>
          <a:p>
            <a:pPr marL="1200150" lvl="2" indent="-285750">
              <a:spcBef>
                <a:spcPts val="0"/>
              </a:spcBef>
              <a:spcAft>
                <a:spcPts val="1000"/>
              </a:spcAft>
              <a:buClr>
                <a:schemeClr val="tx2">
                  <a:lumMod val="75000"/>
                </a:schemeClr>
              </a:buClr>
              <a:buSzPct val="100000"/>
            </a:pPr>
            <a:r>
              <a:rPr lang="en-US" sz="1900" dirty="0">
                <a:latin typeface="Calibri Light" panose="020F0302020204030204" pitchFamily="34" charset="0"/>
                <a:cs typeface="Calibri Light" panose="020F0302020204030204" pitchFamily="34" charset="0"/>
              </a:rPr>
              <a:t>ALS </a:t>
            </a:r>
          </a:p>
          <a:p>
            <a:pPr marL="1200150" lvl="2" indent="-285750">
              <a:spcBef>
                <a:spcPts val="0"/>
              </a:spcBef>
              <a:spcAft>
                <a:spcPts val="1000"/>
              </a:spcAft>
              <a:buClr>
                <a:schemeClr val="tx2">
                  <a:lumMod val="75000"/>
                </a:schemeClr>
              </a:buClr>
              <a:buSzPct val="100000"/>
            </a:pPr>
            <a:r>
              <a:rPr lang="en-US" sz="1900" dirty="0">
                <a:latin typeface="Calibri Light" panose="020F0302020204030204" pitchFamily="34" charset="0"/>
                <a:cs typeface="Calibri Light" panose="020F0302020204030204" pitchFamily="34" charset="0"/>
              </a:rPr>
              <a:t>Anxiety Disorder</a:t>
            </a:r>
          </a:p>
          <a:p>
            <a:pPr marL="1200150" lvl="2" indent="-285750">
              <a:spcBef>
                <a:spcPts val="0"/>
              </a:spcBef>
              <a:spcAft>
                <a:spcPts val="1000"/>
              </a:spcAft>
              <a:buClr>
                <a:schemeClr val="tx2">
                  <a:lumMod val="75000"/>
                </a:schemeClr>
              </a:buClr>
              <a:buSzPct val="100000"/>
            </a:pPr>
            <a:r>
              <a:rPr lang="en-US" sz="1900" dirty="0">
                <a:latin typeface="Calibri Light" panose="020F0302020204030204" pitchFamily="34" charset="0"/>
                <a:cs typeface="Calibri Light" panose="020F0302020204030204" pitchFamily="34" charset="0"/>
              </a:rPr>
              <a:t>Autism</a:t>
            </a:r>
          </a:p>
          <a:p>
            <a:pPr marL="1200150" lvl="2" indent="-285750">
              <a:spcBef>
                <a:spcPts val="0"/>
              </a:spcBef>
              <a:spcAft>
                <a:spcPts val="1000"/>
              </a:spcAft>
              <a:buClr>
                <a:schemeClr val="tx2">
                  <a:lumMod val="75000"/>
                </a:schemeClr>
              </a:buClr>
              <a:buSzPct val="100000"/>
            </a:pPr>
            <a:r>
              <a:rPr lang="en-US" sz="1900" dirty="0">
                <a:latin typeface="Calibri Light" panose="020F0302020204030204" pitchFamily="34" charset="0"/>
                <a:cs typeface="Calibri Light" panose="020F0302020204030204" pitchFamily="34" charset="0"/>
              </a:rPr>
              <a:t>Cancer</a:t>
            </a:r>
          </a:p>
          <a:p>
            <a:pPr marL="1200150" lvl="2" indent="-285750">
              <a:spcBef>
                <a:spcPts val="0"/>
              </a:spcBef>
              <a:spcAft>
                <a:spcPts val="1000"/>
              </a:spcAft>
              <a:buClr>
                <a:schemeClr val="tx2">
                  <a:lumMod val="75000"/>
                </a:schemeClr>
              </a:buClr>
              <a:buSzPct val="100000"/>
            </a:pPr>
            <a:r>
              <a:rPr lang="en-US" sz="1900" dirty="0">
                <a:latin typeface="Calibri Light" panose="020F0302020204030204" pitchFamily="34" charset="0"/>
                <a:cs typeface="Calibri Light" panose="020F0302020204030204" pitchFamily="34" charset="0"/>
              </a:rPr>
              <a:t>Crohn’s disease</a:t>
            </a:r>
          </a:p>
          <a:p>
            <a:pPr marL="1200150" lvl="2" indent="-285750">
              <a:spcBef>
                <a:spcPts val="0"/>
              </a:spcBef>
              <a:spcAft>
                <a:spcPts val="1000"/>
              </a:spcAft>
              <a:buClr>
                <a:schemeClr val="tx2">
                  <a:lumMod val="75000"/>
                </a:schemeClr>
              </a:buClr>
              <a:buSzPct val="100000"/>
            </a:pPr>
            <a:r>
              <a:rPr lang="en-US" sz="1900" dirty="0">
                <a:latin typeface="Calibri Light" panose="020F0302020204030204" pitchFamily="34" charset="0"/>
                <a:cs typeface="Calibri Light" panose="020F0302020204030204" pitchFamily="34" charset="0"/>
              </a:rPr>
              <a:t>Damage to nervous tissue of CNS, with spasticity and neuropathies</a:t>
            </a:r>
          </a:p>
          <a:p>
            <a:pPr marL="1200150" lvl="2" indent="-285750">
              <a:spcBef>
                <a:spcPts val="0"/>
              </a:spcBef>
              <a:spcAft>
                <a:spcPts val="1000"/>
              </a:spcAft>
              <a:buClr>
                <a:schemeClr val="tx2">
                  <a:lumMod val="75000"/>
                </a:schemeClr>
              </a:buClr>
              <a:buSzPct val="100000"/>
            </a:pPr>
            <a:r>
              <a:rPr lang="en-US" sz="1900" dirty="0">
                <a:latin typeface="Calibri Light" panose="020F0302020204030204" pitchFamily="34" charset="0"/>
                <a:cs typeface="Calibri Light" panose="020F0302020204030204" pitchFamily="34" charset="0"/>
              </a:rPr>
              <a:t>Dyskinetic and spastic movement disorders</a:t>
            </a:r>
          </a:p>
          <a:p>
            <a:pPr marL="1200150" lvl="2" indent="-285750">
              <a:spcBef>
                <a:spcPts val="0"/>
              </a:spcBef>
              <a:spcAft>
                <a:spcPts val="1000"/>
              </a:spcAft>
              <a:buClr>
                <a:schemeClr val="tx2">
                  <a:lumMod val="75000"/>
                </a:schemeClr>
              </a:buClr>
              <a:buSzPct val="100000"/>
            </a:pPr>
            <a:r>
              <a:rPr lang="en-US" sz="1900" dirty="0">
                <a:latin typeface="Calibri Light" panose="020F0302020204030204" pitchFamily="34" charset="0"/>
                <a:cs typeface="Calibri Light" panose="020F0302020204030204" pitchFamily="34" charset="0"/>
              </a:rPr>
              <a:t>Epilepsy</a:t>
            </a:r>
          </a:p>
          <a:p>
            <a:pPr marL="1200150" lvl="2" indent="-285750">
              <a:spcBef>
                <a:spcPts val="0"/>
              </a:spcBef>
              <a:spcAft>
                <a:spcPts val="1000"/>
              </a:spcAft>
              <a:buClr>
                <a:schemeClr val="tx2">
                  <a:lumMod val="75000"/>
                </a:schemeClr>
              </a:buClr>
              <a:buSzPct val="100000"/>
            </a:pPr>
            <a:r>
              <a:rPr lang="en-US" sz="1900" dirty="0">
                <a:latin typeface="Calibri Light" panose="020F0302020204030204" pitchFamily="34" charset="0"/>
                <a:cs typeface="Calibri Light" panose="020F0302020204030204" pitchFamily="34" charset="0"/>
              </a:rPr>
              <a:t>Glaucoma</a:t>
            </a:r>
          </a:p>
          <a:p>
            <a:pPr marL="1200150" lvl="2" indent="-285750">
              <a:spcBef>
                <a:spcPts val="0"/>
              </a:spcBef>
              <a:spcAft>
                <a:spcPts val="1000"/>
              </a:spcAft>
              <a:buClr>
                <a:schemeClr val="tx2">
                  <a:lumMod val="75000"/>
                </a:schemeClr>
              </a:buClr>
              <a:buSzPct val="100000"/>
            </a:pPr>
            <a:r>
              <a:rPr lang="en-US" sz="1900" dirty="0">
                <a:latin typeface="Calibri Light" panose="020F0302020204030204" pitchFamily="34" charset="0"/>
                <a:cs typeface="Calibri Light" panose="020F0302020204030204" pitchFamily="34" charset="0"/>
              </a:rPr>
              <a:t>HIV/AIDS</a:t>
            </a:r>
          </a:p>
          <a:p>
            <a:pPr marL="1200150" lvl="2" indent="-285750">
              <a:spcBef>
                <a:spcPts val="0"/>
              </a:spcBef>
              <a:spcAft>
                <a:spcPts val="1000"/>
              </a:spcAft>
              <a:buClr>
                <a:schemeClr val="tx2">
                  <a:lumMod val="75000"/>
                </a:schemeClr>
              </a:buClr>
              <a:buSzPct val="100000"/>
            </a:pPr>
            <a:r>
              <a:rPr lang="en-US" sz="1900" dirty="0">
                <a:latin typeface="Calibri Light" panose="020F0302020204030204" pitchFamily="34" charset="0"/>
                <a:cs typeface="Calibri Light" panose="020F0302020204030204" pitchFamily="34" charset="0"/>
              </a:rPr>
              <a:t>Huntington’s disease</a:t>
            </a:r>
          </a:p>
          <a:p>
            <a:endParaRPr lang="en-US" dirty="0"/>
          </a:p>
        </p:txBody>
      </p:sp>
      <p:sp>
        <p:nvSpPr>
          <p:cNvPr id="6" name="Title 1"/>
          <p:cNvSpPr>
            <a:spLocks noGrp="1"/>
          </p:cNvSpPr>
          <p:nvPr>
            <p:ph type="title"/>
          </p:nvPr>
        </p:nvSpPr>
        <p:spPr>
          <a:xfrm>
            <a:off x="333213" y="457201"/>
            <a:ext cx="8229600" cy="1143000"/>
          </a:xfrm>
        </p:spPr>
        <p:txBody>
          <a:bodyPr>
            <a:normAutofit fontScale="90000"/>
          </a:bodyPr>
          <a:lstStyle/>
          <a:p>
            <a:r>
              <a:rPr lang="en-US" sz="3200" b="0" cap="all" dirty="0" smtClean="0">
                <a:ln w="3175" cmpd="sng">
                  <a:noFill/>
                </a:ln>
                <a:latin typeface="Calibri Light" panose="020F0302020204030204"/>
                <a:cs typeface="+mj-cs"/>
              </a:rPr>
              <a:t>Pennsylvania - Qualifying </a:t>
            </a:r>
            <a:r>
              <a:rPr lang="en-US" sz="3200" b="0" cap="all" dirty="0">
                <a:ln w="3175" cmpd="sng">
                  <a:noFill/>
                </a:ln>
                <a:latin typeface="Calibri Light" panose="020F0302020204030204"/>
                <a:cs typeface="+mj-cs"/>
              </a:rPr>
              <a:t>Conditions:</a:t>
            </a:r>
            <a:br>
              <a:rPr lang="en-US" sz="3200" b="0" cap="all" dirty="0">
                <a:ln w="3175" cmpd="sng">
                  <a:noFill/>
                </a:ln>
                <a:latin typeface="Calibri Light" panose="020F0302020204030204"/>
                <a:cs typeface="+mj-cs"/>
              </a:rPr>
            </a:br>
            <a:r>
              <a:rPr lang="en-US" sz="3200" b="0" cap="all" dirty="0">
                <a:ln w="3175" cmpd="sng">
                  <a:noFill/>
                </a:ln>
                <a:latin typeface="Calibri Light" panose="020F0302020204030204"/>
                <a:cs typeface="+mj-cs"/>
              </a:rPr>
              <a:t>“serious medical conditions”  - 23 listed</a:t>
            </a:r>
            <a:r>
              <a:rPr lang="en-US" sz="3200" b="0" cap="all" dirty="0">
                <a:ln w="3175" cmpd="sng">
                  <a:noFill/>
                </a:ln>
                <a:solidFill>
                  <a:prstClr val="white"/>
                </a:solidFill>
                <a:latin typeface="Calibri Light" panose="020F0302020204030204"/>
                <a:cs typeface="+mj-cs"/>
              </a:rPr>
              <a:t/>
            </a:r>
            <a:br>
              <a:rPr lang="en-US" sz="3200" b="0" cap="all" dirty="0">
                <a:ln w="3175" cmpd="sng">
                  <a:noFill/>
                </a:ln>
                <a:solidFill>
                  <a:prstClr val="white"/>
                </a:solidFill>
                <a:latin typeface="Calibri Light" panose="020F0302020204030204"/>
                <a:cs typeface="+mj-cs"/>
              </a:rPr>
            </a:br>
            <a:r>
              <a:rPr lang="en-US" sz="3200" b="0" cap="all" dirty="0">
                <a:ln w="3175" cmpd="sng">
                  <a:noFill/>
                </a:ln>
                <a:solidFill>
                  <a:prstClr val="white"/>
                </a:solidFill>
                <a:latin typeface="Calibri Light" panose="020F0302020204030204"/>
                <a:cs typeface="+mj-cs"/>
              </a:rPr>
              <a:t/>
            </a:r>
            <a:br>
              <a:rPr lang="en-US" sz="3200" b="0" cap="all" dirty="0">
                <a:ln w="3175" cmpd="sng">
                  <a:noFill/>
                </a:ln>
                <a:solidFill>
                  <a:prstClr val="white"/>
                </a:solidFill>
                <a:latin typeface="Calibri Light" panose="020F0302020204030204"/>
                <a:cs typeface="+mj-cs"/>
              </a:rPr>
            </a:br>
            <a:endParaRPr lang="en-US" dirty="0"/>
          </a:p>
        </p:txBody>
      </p:sp>
      <p:sp>
        <p:nvSpPr>
          <p:cNvPr id="7" name="TextBox 6"/>
          <p:cNvSpPr txBox="1"/>
          <p:nvPr/>
        </p:nvSpPr>
        <p:spPr>
          <a:xfrm>
            <a:off x="4912963" y="1259238"/>
            <a:ext cx="3859078" cy="4703852"/>
          </a:xfrm>
          <a:prstGeom prst="rect">
            <a:avLst/>
          </a:prstGeom>
          <a:noFill/>
        </p:spPr>
        <p:txBody>
          <a:bodyPr wrap="square" rtlCol="0">
            <a:spAutoFit/>
          </a:bodyPr>
          <a:lstStyle/>
          <a:p>
            <a:pPr marL="285750" lvl="0" indent="-285750" defTabSz="457200" eaLnBrk="1" fontAlgn="auto" hangingPunct="1">
              <a:spcBef>
                <a:spcPts val="0"/>
              </a:spcBef>
              <a:spcAft>
                <a:spcPts val="1000"/>
              </a:spcAft>
              <a:buClr>
                <a:schemeClr val="tx2">
                  <a:lumMod val="75000"/>
                </a:schemeClr>
              </a:buClr>
              <a:buSzPct val="100000"/>
              <a:buFont typeface="Arial"/>
              <a:buChar char="•"/>
            </a:pPr>
            <a:r>
              <a:rPr lang="en-US" sz="1600" u="none" dirty="0">
                <a:latin typeface="Calibri Light" panose="020F0302020204030204" pitchFamily="34" charset="0"/>
                <a:cs typeface="Calibri Light" panose="020F0302020204030204" pitchFamily="34" charset="0"/>
              </a:rPr>
              <a:t>Inflammatory bowel disease</a:t>
            </a:r>
          </a:p>
          <a:p>
            <a:pPr marL="285750" lvl="0" indent="-285750" defTabSz="457200" eaLnBrk="1" fontAlgn="auto" hangingPunct="1">
              <a:spcBef>
                <a:spcPts val="0"/>
              </a:spcBef>
              <a:spcAft>
                <a:spcPts val="1000"/>
              </a:spcAft>
              <a:buClr>
                <a:schemeClr val="tx2">
                  <a:lumMod val="75000"/>
                </a:schemeClr>
              </a:buClr>
              <a:buSzPct val="100000"/>
              <a:buFont typeface="Arial"/>
              <a:buChar char="•"/>
            </a:pPr>
            <a:r>
              <a:rPr lang="en-US" sz="1600" u="none" dirty="0">
                <a:latin typeface="Calibri Light" panose="020F0302020204030204" pitchFamily="34" charset="0"/>
                <a:cs typeface="Calibri Light" panose="020F0302020204030204" pitchFamily="34" charset="0"/>
              </a:rPr>
              <a:t>Intractable seizures</a:t>
            </a:r>
          </a:p>
          <a:p>
            <a:pPr marL="285750" lvl="0" indent="-285750" defTabSz="457200" eaLnBrk="1" fontAlgn="auto" hangingPunct="1">
              <a:spcBef>
                <a:spcPts val="0"/>
              </a:spcBef>
              <a:spcAft>
                <a:spcPts val="1000"/>
              </a:spcAft>
              <a:buClr>
                <a:schemeClr val="tx2">
                  <a:lumMod val="75000"/>
                </a:schemeClr>
              </a:buClr>
              <a:buSzPct val="100000"/>
              <a:buFont typeface="Arial"/>
              <a:buChar char="•"/>
            </a:pPr>
            <a:r>
              <a:rPr lang="en-US" sz="1600" u="none" dirty="0">
                <a:latin typeface="Calibri Light" panose="020F0302020204030204" pitchFamily="34" charset="0"/>
                <a:cs typeface="Calibri Light" panose="020F0302020204030204" pitchFamily="34" charset="0"/>
              </a:rPr>
              <a:t>Multiple sclerosis</a:t>
            </a:r>
          </a:p>
          <a:p>
            <a:pPr marL="285750" lvl="0" indent="-285750" defTabSz="457200" eaLnBrk="1" fontAlgn="auto" hangingPunct="1">
              <a:spcBef>
                <a:spcPts val="0"/>
              </a:spcBef>
              <a:spcAft>
                <a:spcPts val="1000"/>
              </a:spcAft>
              <a:buClr>
                <a:schemeClr val="tx2">
                  <a:lumMod val="75000"/>
                </a:schemeClr>
              </a:buClr>
              <a:buSzPct val="100000"/>
              <a:buFont typeface="Arial"/>
              <a:buChar char="•"/>
            </a:pPr>
            <a:r>
              <a:rPr lang="en-US" sz="1600" u="none" dirty="0">
                <a:latin typeface="Calibri Light" panose="020F0302020204030204" pitchFamily="34" charset="0"/>
                <a:cs typeface="Calibri Light" panose="020F0302020204030204" pitchFamily="34" charset="0"/>
              </a:rPr>
              <a:t>Neurogenerative diseases</a:t>
            </a:r>
          </a:p>
          <a:p>
            <a:pPr marL="285750" lvl="0" indent="-285750" defTabSz="457200" eaLnBrk="1" fontAlgn="auto" hangingPunct="1">
              <a:spcBef>
                <a:spcPts val="0"/>
              </a:spcBef>
              <a:spcAft>
                <a:spcPts val="1000"/>
              </a:spcAft>
              <a:buClr>
                <a:schemeClr val="tx2">
                  <a:lumMod val="75000"/>
                </a:schemeClr>
              </a:buClr>
              <a:buSzPct val="100000"/>
              <a:buFont typeface="Arial"/>
              <a:buChar char="•"/>
            </a:pPr>
            <a:r>
              <a:rPr lang="en-US" sz="1600" u="none" dirty="0">
                <a:latin typeface="Calibri Light" panose="020F0302020204030204" pitchFamily="34" charset="0"/>
                <a:cs typeface="Calibri Light" panose="020F0302020204030204" pitchFamily="34" charset="0"/>
              </a:rPr>
              <a:t>Neuropathies</a:t>
            </a:r>
          </a:p>
          <a:p>
            <a:pPr marL="285750" lvl="0" indent="-285750" defTabSz="457200" eaLnBrk="1" fontAlgn="auto" hangingPunct="1">
              <a:spcBef>
                <a:spcPts val="0"/>
              </a:spcBef>
              <a:spcAft>
                <a:spcPts val="1000"/>
              </a:spcAft>
              <a:buClr>
                <a:schemeClr val="tx2">
                  <a:lumMod val="75000"/>
                </a:schemeClr>
              </a:buClr>
              <a:buSzPct val="100000"/>
              <a:buFont typeface="Arial"/>
              <a:buChar char="•"/>
            </a:pPr>
            <a:r>
              <a:rPr lang="en-US" sz="1600" u="none" dirty="0">
                <a:latin typeface="Calibri Light" panose="020F0302020204030204" pitchFamily="34" charset="0"/>
                <a:cs typeface="Calibri Light" panose="020F0302020204030204" pitchFamily="34" charset="0"/>
              </a:rPr>
              <a:t>Opioid use disorder – where convention therapies are ineffective</a:t>
            </a:r>
          </a:p>
          <a:p>
            <a:pPr marL="285750" lvl="0" indent="-285750" defTabSz="457200" eaLnBrk="1" fontAlgn="auto" hangingPunct="1">
              <a:spcBef>
                <a:spcPts val="0"/>
              </a:spcBef>
              <a:spcAft>
                <a:spcPts val="1000"/>
              </a:spcAft>
              <a:buClr>
                <a:schemeClr val="tx2">
                  <a:lumMod val="75000"/>
                </a:schemeClr>
              </a:buClr>
              <a:buSzPct val="100000"/>
              <a:buFont typeface="Arial"/>
              <a:buChar char="•"/>
            </a:pPr>
            <a:r>
              <a:rPr lang="en-US" sz="1600" u="none" dirty="0">
                <a:latin typeface="Calibri Light" panose="020F0302020204030204" pitchFamily="34" charset="0"/>
                <a:cs typeface="Calibri Light" panose="020F0302020204030204" pitchFamily="34" charset="0"/>
              </a:rPr>
              <a:t>Parkinson’s disease</a:t>
            </a:r>
          </a:p>
          <a:p>
            <a:pPr marL="285750" lvl="0" indent="-285750" defTabSz="457200" eaLnBrk="1" fontAlgn="auto" hangingPunct="1">
              <a:spcBef>
                <a:spcPts val="0"/>
              </a:spcBef>
              <a:spcAft>
                <a:spcPts val="1000"/>
              </a:spcAft>
              <a:buClr>
                <a:schemeClr val="tx2">
                  <a:lumMod val="75000"/>
                </a:schemeClr>
              </a:buClr>
              <a:buSzPct val="100000"/>
              <a:buFont typeface="Arial"/>
              <a:buChar char="•"/>
            </a:pPr>
            <a:r>
              <a:rPr lang="en-US" sz="1600" u="none" dirty="0">
                <a:latin typeface="Calibri Light" panose="020F0302020204030204" pitchFamily="34" charset="0"/>
                <a:cs typeface="Calibri Light" panose="020F0302020204030204" pitchFamily="34" charset="0"/>
              </a:rPr>
              <a:t>PTSD</a:t>
            </a:r>
          </a:p>
          <a:p>
            <a:pPr marL="285750" lvl="0" indent="-285750" defTabSz="457200" eaLnBrk="1" fontAlgn="auto" hangingPunct="1">
              <a:spcBef>
                <a:spcPts val="0"/>
              </a:spcBef>
              <a:spcAft>
                <a:spcPts val="1000"/>
              </a:spcAft>
              <a:buClr>
                <a:schemeClr val="tx2">
                  <a:lumMod val="75000"/>
                </a:schemeClr>
              </a:buClr>
              <a:buSzPct val="100000"/>
              <a:buFont typeface="Arial"/>
              <a:buChar char="•"/>
            </a:pPr>
            <a:r>
              <a:rPr lang="en-US" sz="1600" u="none" dirty="0">
                <a:latin typeface="Calibri Light" panose="020F0302020204030204" pitchFamily="34" charset="0"/>
                <a:cs typeface="Calibri Light" panose="020F0302020204030204" pitchFamily="34" charset="0"/>
              </a:rPr>
              <a:t>Severe chronic or intractable pain</a:t>
            </a:r>
          </a:p>
          <a:p>
            <a:pPr marL="285750" lvl="0" indent="-285750" defTabSz="457200" eaLnBrk="1" fontAlgn="auto" hangingPunct="1">
              <a:spcBef>
                <a:spcPts val="0"/>
              </a:spcBef>
              <a:spcAft>
                <a:spcPts val="1000"/>
              </a:spcAft>
              <a:buClr>
                <a:schemeClr val="tx2">
                  <a:lumMod val="75000"/>
                </a:schemeClr>
              </a:buClr>
              <a:buSzPct val="100000"/>
              <a:buFont typeface="Arial"/>
              <a:buChar char="•"/>
            </a:pPr>
            <a:r>
              <a:rPr lang="en-US" sz="1600" u="none" dirty="0">
                <a:latin typeface="Calibri Light" panose="020F0302020204030204" pitchFamily="34" charset="0"/>
                <a:cs typeface="Calibri Light" panose="020F0302020204030204" pitchFamily="34" charset="0"/>
              </a:rPr>
              <a:t>Sickle Cell anemia</a:t>
            </a:r>
          </a:p>
          <a:p>
            <a:pPr marL="285750" lvl="0" indent="-285750" defTabSz="457200" eaLnBrk="1" fontAlgn="auto" hangingPunct="1">
              <a:spcBef>
                <a:spcPts val="0"/>
              </a:spcBef>
              <a:spcAft>
                <a:spcPts val="1000"/>
              </a:spcAft>
              <a:buClr>
                <a:schemeClr val="tx2">
                  <a:lumMod val="75000"/>
                </a:schemeClr>
              </a:buClr>
              <a:buSzPct val="100000"/>
              <a:buFont typeface="Arial"/>
              <a:buChar char="•"/>
            </a:pPr>
            <a:r>
              <a:rPr lang="en-US" sz="1600" u="none" dirty="0">
                <a:latin typeface="Calibri Light" panose="020F0302020204030204" pitchFamily="34" charset="0"/>
                <a:cs typeface="Calibri Light" panose="020F0302020204030204" pitchFamily="34" charset="0"/>
              </a:rPr>
              <a:t>Terminal Illness</a:t>
            </a:r>
          </a:p>
          <a:p>
            <a:pPr marL="285750" lvl="0" indent="-285750" defTabSz="457200" eaLnBrk="1" fontAlgn="auto" hangingPunct="1">
              <a:spcBef>
                <a:spcPts val="0"/>
              </a:spcBef>
              <a:spcAft>
                <a:spcPts val="1000"/>
              </a:spcAft>
              <a:buClr>
                <a:schemeClr val="tx2">
                  <a:lumMod val="75000"/>
                </a:schemeClr>
              </a:buClr>
              <a:buSzPct val="100000"/>
              <a:buFont typeface="Arial"/>
              <a:buChar char="•"/>
            </a:pPr>
            <a:r>
              <a:rPr lang="en-US" sz="1600" u="none" dirty="0">
                <a:latin typeface="Calibri Light" panose="020F0302020204030204" pitchFamily="34" charset="0"/>
                <a:cs typeface="Calibri Light" panose="020F0302020204030204" pitchFamily="34" charset="0"/>
              </a:rPr>
              <a:t>Tourette Syndrome</a:t>
            </a:r>
          </a:p>
        </p:txBody>
      </p:sp>
    </p:spTree>
    <p:extLst>
      <p:ext uri="{BB962C8B-B14F-4D97-AF65-F5344CB8AC3E}">
        <p14:creationId xmlns:p14="http://schemas.microsoft.com/office/powerpoint/2010/main" val="16190153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574"/>
            <a:ext cx="8229600" cy="1143000"/>
          </a:xfrm>
        </p:spPr>
        <p:txBody>
          <a:bodyPr>
            <a:normAutofit fontScale="90000"/>
          </a:bodyPr>
          <a:lstStyle/>
          <a:p>
            <a:r>
              <a:rPr lang="en-US" b="0" cap="all" dirty="0">
                <a:ln w="3175" cmpd="sng">
                  <a:noFill/>
                </a:ln>
                <a:latin typeface="Calibri Light" panose="020F0302020204030204"/>
                <a:cs typeface="+mj-cs"/>
              </a:rPr>
              <a:t>Why are we seeing increasing acceptance of marijuana use?</a:t>
            </a:r>
            <a:endParaRPr lang="en-US" dirty="0"/>
          </a:p>
        </p:txBody>
      </p:sp>
      <p:sp>
        <p:nvSpPr>
          <p:cNvPr id="3" name="Content Placeholder 2"/>
          <p:cNvSpPr>
            <a:spLocks noGrp="1"/>
          </p:cNvSpPr>
          <p:nvPr>
            <p:ph idx="1"/>
          </p:nvPr>
        </p:nvSpPr>
        <p:spPr/>
        <p:txBody>
          <a:bodyPr/>
          <a:lstStyle/>
          <a:p>
            <a:pPr marL="285750" lvl="0" indent="-285750">
              <a:spcBef>
                <a:spcPts val="0"/>
              </a:spcBef>
              <a:spcAft>
                <a:spcPts val="1000"/>
              </a:spcAft>
              <a:buClr>
                <a:schemeClr val="tx2">
                  <a:lumMod val="75000"/>
                </a:schemeClr>
              </a:buClr>
              <a:buSzPct val="100000"/>
            </a:pPr>
            <a:r>
              <a:rPr lang="en-US" sz="2200" dirty="0">
                <a:latin typeface="Calibri Light" panose="020F0302020204030204" pitchFamily="34" charset="0"/>
                <a:cs typeface="Calibri Light" panose="020F0302020204030204" pitchFamily="34" charset="0"/>
              </a:rPr>
              <a:t>Assumption that if it is OK for adults, it is OK for children and teens</a:t>
            </a:r>
          </a:p>
          <a:p>
            <a:pPr marL="285750" lvl="0" indent="-285750">
              <a:spcBef>
                <a:spcPts val="0"/>
              </a:spcBef>
              <a:spcAft>
                <a:spcPts val="1000"/>
              </a:spcAft>
              <a:buClr>
                <a:schemeClr val="tx2">
                  <a:lumMod val="75000"/>
                </a:schemeClr>
              </a:buClr>
              <a:buSzPct val="100000"/>
            </a:pPr>
            <a:r>
              <a:rPr lang="en-US" sz="2200" dirty="0">
                <a:latin typeface="Calibri Light" panose="020F0302020204030204" pitchFamily="34" charset="0"/>
                <a:cs typeface="Calibri Light" panose="020F0302020204030204" pitchFamily="34" charset="0"/>
              </a:rPr>
              <a:t>There are no good public health messages that make marijuana “not cool” to use</a:t>
            </a:r>
          </a:p>
          <a:p>
            <a:pPr marL="285750" lvl="0" indent="-285750">
              <a:spcBef>
                <a:spcPts val="0"/>
              </a:spcBef>
              <a:spcAft>
                <a:spcPts val="1000"/>
              </a:spcAft>
              <a:buClr>
                <a:schemeClr val="tx2">
                  <a:lumMod val="75000"/>
                </a:schemeClr>
              </a:buClr>
              <a:buSzPct val="100000"/>
            </a:pPr>
            <a:r>
              <a:rPr lang="en-US" sz="2200" dirty="0">
                <a:latin typeface="Calibri Light" panose="020F0302020204030204" pitchFamily="34" charset="0"/>
                <a:cs typeface="Calibri Light" panose="020F0302020204030204" pitchFamily="34" charset="0"/>
              </a:rPr>
              <a:t>Overwhelming support from “big marijuana” industry</a:t>
            </a:r>
          </a:p>
          <a:p>
            <a:pPr lvl="1">
              <a:spcBef>
                <a:spcPts val="0"/>
              </a:spcBef>
              <a:spcAft>
                <a:spcPts val="1000"/>
              </a:spcAft>
              <a:buClr>
                <a:schemeClr val="tx2">
                  <a:lumMod val="75000"/>
                </a:schemeClr>
              </a:buClr>
              <a:buSzPct val="100000"/>
              <a:buFont typeface="Arial"/>
              <a:buChar char="•"/>
            </a:pPr>
            <a:r>
              <a:rPr lang="en-US" sz="1900" dirty="0">
                <a:latin typeface="Calibri Light" panose="020F0302020204030204" pitchFamily="34" charset="0"/>
                <a:cs typeface="Calibri Light" panose="020F0302020204030204" pitchFamily="34" charset="0"/>
              </a:rPr>
              <a:t>Major effect on legislators at state level</a:t>
            </a:r>
          </a:p>
          <a:p>
            <a:pPr marL="285750" lvl="0" indent="-285750">
              <a:spcBef>
                <a:spcPts val="0"/>
              </a:spcBef>
              <a:spcAft>
                <a:spcPts val="1000"/>
              </a:spcAft>
              <a:buClr>
                <a:schemeClr val="tx2">
                  <a:lumMod val="75000"/>
                </a:schemeClr>
              </a:buClr>
              <a:buSzPct val="100000"/>
            </a:pPr>
            <a:r>
              <a:rPr lang="en-US" sz="2200" dirty="0">
                <a:latin typeface="Calibri Light" panose="020F0302020204030204" pitchFamily="34" charset="0"/>
                <a:cs typeface="Calibri Light" panose="020F0302020204030204" pitchFamily="34" charset="0"/>
              </a:rPr>
              <a:t>Population sees only financial benefit from taxation</a:t>
            </a:r>
          </a:p>
          <a:p>
            <a:pPr lvl="1">
              <a:spcBef>
                <a:spcPts val="0"/>
              </a:spcBef>
              <a:spcAft>
                <a:spcPts val="1000"/>
              </a:spcAft>
              <a:buClr>
                <a:schemeClr val="tx2">
                  <a:lumMod val="75000"/>
                </a:schemeClr>
              </a:buClr>
              <a:buSzPct val="100000"/>
              <a:buFont typeface="Arial"/>
              <a:buChar char="•"/>
            </a:pPr>
            <a:r>
              <a:rPr lang="en-US" sz="1900" dirty="0">
                <a:latin typeface="Calibri Light" panose="020F0302020204030204" pitchFamily="34" charset="0"/>
                <a:cs typeface="Calibri Light" panose="020F0302020204030204" pitchFamily="34" charset="0"/>
              </a:rPr>
              <a:t>Billion dollar revenues from sales tax, licenses</a:t>
            </a:r>
          </a:p>
          <a:p>
            <a:pPr lvl="1">
              <a:spcBef>
                <a:spcPts val="0"/>
              </a:spcBef>
              <a:spcAft>
                <a:spcPts val="1000"/>
              </a:spcAft>
              <a:buClr>
                <a:schemeClr val="tx2">
                  <a:lumMod val="75000"/>
                </a:schemeClr>
              </a:buClr>
              <a:buSzPct val="100000"/>
              <a:buFont typeface="Arial"/>
              <a:buChar char="•"/>
            </a:pPr>
            <a:r>
              <a:rPr lang="en-US" sz="1900" dirty="0">
                <a:latin typeface="Calibri Light" panose="020F0302020204030204" pitchFamily="34" charset="0"/>
                <a:cs typeface="Calibri Light" panose="020F0302020204030204" pitchFamily="34" charset="0"/>
              </a:rPr>
              <a:t>No quantification of costs to medical system, individuals</a:t>
            </a:r>
          </a:p>
          <a:p>
            <a:pPr marL="285750" lvl="0" indent="-285750">
              <a:spcBef>
                <a:spcPts val="0"/>
              </a:spcBef>
              <a:spcAft>
                <a:spcPts val="1000"/>
              </a:spcAft>
              <a:buClr>
                <a:schemeClr val="tx2">
                  <a:lumMod val="75000"/>
                </a:schemeClr>
              </a:buClr>
              <a:buSzPct val="100000"/>
            </a:pPr>
            <a:r>
              <a:rPr lang="en-US" sz="2000" b="1" dirty="0" smtClean="0">
                <a:latin typeface="Calibri Light" panose="020F0302020204030204" pitchFamily="34" charset="0"/>
                <a:cs typeface="Calibri Light" panose="020F0302020204030204" pitchFamily="34" charset="0"/>
              </a:rPr>
              <a:t>&gt;60 % </a:t>
            </a:r>
            <a:r>
              <a:rPr lang="en-US" sz="2000" b="1" dirty="0">
                <a:latin typeface="Calibri Light" panose="020F0302020204030204" pitchFamily="34" charset="0"/>
                <a:cs typeface="Calibri Light" panose="020F0302020204030204" pitchFamily="34" charset="0"/>
              </a:rPr>
              <a:t>of American public supports </a:t>
            </a:r>
            <a:r>
              <a:rPr lang="en-US" sz="2000" b="1" dirty="0" smtClean="0">
                <a:latin typeface="Calibri Light" panose="020F0302020204030204" pitchFamily="34" charset="0"/>
                <a:cs typeface="Calibri Light" panose="020F0302020204030204" pitchFamily="34" charset="0"/>
              </a:rPr>
              <a:t>national level legalization </a:t>
            </a:r>
            <a:r>
              <a:rPr lang="en-US" sz="2000" b="1" dirty="0">
                <a:latin typeface="Calibri Light" panose="020F0302020204030204" pitchFamily="34" charset="0"/>
                <a:cs typeface="Calibri Light" panose="020F0302020204030204" pitchFamily="34" charset="0"/>
              </a:rPr>
              <a:t>of marijuana</a:t>
            </a:r>
          </a:p>
          <a:p>
            <a:endParaRPr lang="en-US" dirty="0"/>
          </a:p>
        </p:txBody>
      </p:sp>
    </p:spTree>
    <p:extLst>
      <p:ext uri="{BB962C8B-B14F-4D97-AF65-F5344CB8AC3E}">
        <p14:creationId xmlns:p14="http://schemas.microsoft.com/office/powerpoint/2010/main" val="26447591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cap="all" dirty="0">
                <a:ln w="3175" cmpd="sng">
                  <a:noFill/>
                </a:ln>
                <a:latin typeface="Calibri Light" panose="020F0302020204030204"/>
                <a:cs typeface="+mj-cs"/>
              </a:rPr>
              <a:t>Continuing Challenges:</a:t>
            </a:r>
            <a:endParaRPr lang="en-US" dirty="0"/>
          </a:p>
        </p:txBody>
      </p:sp>
      <p:sp>
        <p:nvSpPr>
          <p:cNvPr id="3" name="Content Placeholder 2"/>
          <p:cNvSpPr>
            <a:spLocks noGrp="1"/>
          </p:cNvSpPr>
          <p:nvPr>
            <p:ph idx="1"/>
          </p:nvPr>
        </p:nvSpPr>
        <p:spPr/>
        <p:txBody>
          <a:bodyPr>
            <a:normAutofit lnSpcReduction="10000"/>
          </a:bodyPr>
          <a:lstStyle/>
          <a:p>
            <a:pPr marL="285750" lvl="0" indent="-285750">
              <a:spcBef>
                <a:spcPts val="0"/>
              </a:spcBef>
              <a:spcAft>
                <a:spcPts val="1000"/>
              </a:spcAft>
              <a:buClr>
                <a:schemeClr val="tx2">
                  <a:lumMod val="75000"/>
                </a:schemeClr>
              </a:buClr>
              <a:buSzPct val="100000"/>
            </a:pPr>
            <a:r>
              <a:rPr lang="en-US" altLang="en-US" sz="2400" dirty="0">
                <a:latin typeface="Calibri Light" panose="020F0302020204030204" pitchFamily="34" charset="0"/>
                <a:cs typeface="Calibri Light" panose="020F0302020204030204" pitchFamily="34" charset="0"/>
              </a:rPr>
              <a:t>Getting the message out that marijuana is NOT for our pediatric population!</a:t>
            </a:r>
          </a:p>
          <a:p>
            <a:pPr marL="285750" lvl="0" indent="-285750">
              <a:spcBef>
                <a:spcPts val="0"/>
              </a:spcBef>
              <a:spcAft>
                <a:spcPts val="1000"/>
              </a:spcAft>
              <a:buClr>
                <a:schemeClr val="tx2">
                  <a:lumMod val="75000"/>
                </a:schemeClr>
              </a:buClr>
              <a:buSzPct val="100000"/>
            </a:pPr>
            <a:r>
              <a:rPr lang="en-US" altLang="en-US" sz="2400" dirty="0">
                <a:latin typeface="Calibri Light" panose="020F0302020204030204" pitchFamily="34" charset="0"/>
                <a:cs typeface="Calibri Light" panose="020F0302020204030204" pitchFamily="34" charset="0"/>
              </a:rPr>
              <a:t>Making marijuana smoking as undesirable as cigarette smoking </a:t>
            </a:r>
            <a:endParaRPr lang="en-US" altLang="en-US" sz="1800" dirty="0">
              <a:latin typeface="Calibri Light" panose="020F0302020204030204" pitchFamily="34" charset="0"/>
              <a:cs typeface="Calibri Light" panose="020F0302020204030204" pitchFamily="34" charset="0"/>
            </a:endParaRPr>
          </a:p>
          <a:p>
            <a:pPr marL="285750" lvl="0" indent="-285750">
              <a:spcBef>
                <a:spcPts val="0"/>
              </a:spcBef>
              <a:spcAft>
                <a:spcPts val="1000"/>
              </a:spcAft>
              <a:buClr>
                <a:schemeClr val="tx2">
                  <a:lumMod val="75000"/>
                </a:schemeClr>
              </a:buClr>
              <a:buSzPct val="100000"/>
            </a:pPr>
            <a:r>
              <a:rPr lang="en-US" altLang="en-US" sz="2400" dirty="0">
                <a:latin typeface="Calibri Light" panose="020F0302020204030204" pitchFamily="34" charset="0"/>
                <a:cs typeface="Calibri Light" panose="020F0302020204030204" pitchFamily="34" charset="0"/>
              </a:rPr>
              <a:t>Enforcing “underage recreational marijuana use” for &lt;21 year olds</a:t>
            </a:r>
          </a:p>
          <a:p>
            <a:pPr lvl="1">
              <a:spcBef>
                <a:spcPts val="0"/>
              </a:spcBef>
              <a:spcAft>
                <a:spcPts val="1000"/>
              </a:spcAft>
              <a:buClr>
                <a:schemeClr val="tx2">
                  <a:lumMod val="75000"/>
                </a:schemeClr>
              </a:buClr>
              <a:buSzPct val="100000"/>
              <a:buFont typeface="Arial"/>
              <a:buChar char="•"/>
            </a:pPr>
            <a:r>
              <a:rPr lang="en-US" altLang="en-US" sz="2000" dirty="0">
                <a:latin typeface="Calibri Light" panose="020F0302020204030204" pitchFamily="34" charset="0"/>
                <a:cs typeface="Calibri Light" panose="020F0302020204030204" pitchFamily="34" charset="0"/>
              </a:rPr>
              <a:t>Avoiding  similar marketing experience of “big tobacco”</a:t>
            </a:r>
          </a:p>
          <a:p>
            <a:pPr marL="285750" lvl="0" indent="-285750">
              <a:spcBef>
                <a:spcPts val="0"/>
              </a:spcBef>
              <a:spcAft>
                <a:spcPts val="1000"/>
              </a:spcAft>
              <a:buClr>
                <a:schemeClr val="tx2">
                  <a:lumMod val="75000"/>
                </a:schemeClr>
              </a:buClr>
              <a:buSzPct val="100000"/>
            </a:pPr>
            <a:r>
              <a:rPr lang="en-US" altLang="en-US" sz="2400" dirty="0">
                <a:latin typeface="Calibri Light" panose="020F0302020204030204" pitchFamily="34" charset="0"/>
                <a:cs typeface="Calibri Light" panose="020F0302020204030204" pitchFamily="34" charset="0"/>
              </a:rPr>
              <a:t>Counseling parents about their own legal or medical use</a:t>
            </a:r>
          </a:p>
          <a:p>
            <a:pPr marL="285750" lvl="0" indent="-285750">
              <a:spcBef>
                <a:spcPts val="0"/>
              </a:spcBef>
              <a:spcAft>
                <a:spcPts val="1000"/>
              </a:spcAft>
              <a:buClr>
                <a:schemeClr val="tx2">
                  <a:lumMod val="75000"/>
                </a:schemeClr>
              </a:buClr>
              <a:buSzPct val="100000"/>
            </a:pPr>
            <a:r>
              <a:rPr lang="en-US" altLang="en-US" sz="2400" dirty="0">
                <a:latin typeface="Calibri Light" panose="020F0302020204030204" pitchFamily="34" charset="0"/>
                <a:cs typeface="Calibri Light" panose="020F0302020204030204" pitchFamily="34" charset="0"/>
              </a:rPr>
              <a:t>Supporting the need for research on adverse effects as  well as efficacy of medical marijuana</a:t>
            </a:r>
          </a:p>
          <a:p>
            <a:endParaRPr lang="en-US" dirty="0"/>
          </a:p>
        </p:txBody>
      </p:sp>
    </p:spTree>
    <p:extLst>
      <p:ext uri="{BB962C8B-B14F-4D97-AF65-F5344CB8AC3E}">
        <p14:creationId xmlns:p14="http://schemas.microsoft.com/office/powerpoint/2010/main" val="12739413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cap="all" dirty="0">
                <a:ln w="3175" cmpd="sng">
                  <a:noFill/>
                </a:ln>
                <a:latin typeface="Calibri Light" panose="020F0302020204030204"/>
                <a:cs typeface="+mj-cs"/>
              </a:rPr>
              <a:t>Take-Away Messages</a:t>
            </a:r>
            <a:endParaRPr lang="en-US" dirty="0"/>
          </a:p>
        </p:txBody>
      </p:sp>
      <p:sp>
        <p:nvSpPr>
          <p:cNvPr id="3" name="Content Placeholder 2"/>
          <p:cNvSpPr>
            <a:spLocks noGrp="1"/>
          </p:cNvSpPr>
          <p:nvPr>
            <p:ph idx="1"/>
          </p:nvPr>
        </p:nvSpPr>
        <p:spPr>
          <a:xfrm>
            <a:off x="457200" y="1600201"/>
            <a:ext cx="8229600" cy="4366646"/>
          </a:xfrm>
        </p:spPr>
        <p:txBody>
          <a:bodyPr/>
          <a:lstStyle/>
          <a:p>
            <a:pPr marL="285750" lvl="0" indent="-285750">
              <a:spcBef>
                <a:spcPts val="0"/>
              </a:spcBef>
              <a:spcAft>
                <a:spcPts val="1000"/>
              </a:spcAft>
              <a:buClr>
                <a:schemeClr val="tx2">
                  <a:lumMod val="75000"/>
                </a:schemeClr>
              </a:buClr>
              <a:buSzPct val="100000"/>
            </a:pPr>
            <a:r>
              <a:rPr lang="en-US" sz="2000" dirty="0">
                <a:latin typeface="Calibri Light" panose="020F0302020204030204" pitchFamily="34" charset="0"/>
                <a:cs typeface="Calibri Light" panose="020F0302020204030204" pitchFamily="34" charset="0"/>
              </a:rPr>
              <a:t>There is accumulating scientific data about the adverse effects of marjuana use for both the developing fetus, and adolescents -specifically related to brain development, behavior and mental health disorders</a:t>
            </a:r>
          </a:p>
          <a:p>
            <a:pPr marL="285750" lvl="0" indent="-285750">
              <a:spcBef>
                <a:spcPts val="0"/>
              </a:spcBef>
              <a:spcAft>
                <a:spcPts val="1000"/>
              </a:spcAft>
              <a:buClr>
                <a:schemeClr val="tx2">
                  <a:lumMod val="75000"/>
                </a:schemeClr>
              </a:buClr>
              <a:buSzPct val="100000"/>
            </a:pPr>
            <a:r>
              <a:rPr lang="en-US" sz="2000" dirty="0">
                <a:latin typeface="Calibri Light" panose="020F0302020204030204" pitchFamily="34" charset="0"/>
                <a:cs typeface="Calibri Light" panose="020F0302020204030204" pitchFamily="34" charset="0"/>
              </a:rPr>
              <a:t>Despite this, there are high rates of use among adolescents and young adults and the perception that marijuana use is harmful is at an “all-time low”.</a:t>
            </a:r>
          </a:p>
          <a:p>
            <a:pPr marL="285750" lvl="0" indent="-285750">
              <a:spcBef>
                <a:spcPts val="0"/>
              </a:spcBef>
              <a:spcAft>
                <a:spcPts val="1000"/>
              </a:spcAft>
              <a:buClr>
                <a:schemeClr val="tx2">
                  <a:lumMod val="75000"/>
                </a:schemeClr>
              </a:buClr>
              <a:buSzPct val="100000"/>
            </a:pPr>
            <a:r>
              <a:rPr lang="en-US" sz="2000" dirty="0">
                <a:latin typeface="Calibri Light" panose="020F0302020204030204" pitchFamily="34" charset="0"/>
                <a:cs typeface="Calibri Light" panose="020F0302020204030204" pitchFamily="34" charset="0"/>
              </a:rPr>
              <a:t>The U.S. states with legalized recreational use have higher rates of use by teens and young adults</a:t>
            </a:r>
          </a:p>
          <a:p>
            <a:pPr marL="285750" lvl="0" indent="-285750">
              <a:spcBef>
                <a:spcPts val="0"/>
              </a:spcBef>
              <a:spcAft>
                <a:spcPts val="1000"/>
              </a:spcAft>
              <a:buClr>
                <a:schemeClr val="tx2">
                  <a:lumMod val="75000"/>
                </a:schemeClr>
              </a:buClr>
              <a:buSzPct val="100000"/>
            </a:pPr>
            <a:r>
              <a:rPr lang="en-US" sz="2000" dirty="0">
                <a:latin typeface="Calibri Light" panose="020F0302020204030204" pitchFamily="34" charset="0"/>
                <a:cs typeface="Calibri Light" panose="020F0302020204030204" pitchFamily="34" charset="0"/>
              </a:rPr>
              <a:t>The challenge of the pediatrician is to counter arguments that marijuana is benign and that the benefits of legalization outweigh the risks to society</a:t>
            </a:r>
          </a:p>
          <a:p>
            <a:endParaRPr lang="en-US" dirty="0"/>
          </a:p>
        </p:txBody>
      </p:sp>
    </p:spTree>
    <p:extLst>
      <p:ext uri="{BB962C8B-B14F-4D97-AF65-F5344CB8AC3E}">
        <p14:creationId xmlns:p14="http://schemas.microsoft.com/office/powerpoint/2010/main" val="29932352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5271" y="356823"/>
            <a:ext cx="8229600" cy="1143000"/>
          </a:xfrm>
        </p:spPr>
        <p:txBody>
          <a:bodyPr>
            <a:normAutofit fontScale="90000"/>
          </a:bodyPr>
          <a:lstStyle/>
          <a:p>
            <a:pPr lvl="0" defTabSz="914400">
              <a:spcBef>
                <a:spcPts val="0"/>
              </a:spcBef>
              <a:defRPr/>
            </a:pPr>
            <a:r>
              <a:rPr lang="en-US" sz="6700" b="0" kern="0" cap="all" dirty="0">
                <a:ln w="3175" cmpd="sng">
                  <a:noFill/>
                </a:ln>
                <a:latin typeface="Calibri Light" panose="020F0302020204030204" pitchFamily="34" charset="0"/>
                <a:ea typeface="+mn-ea"/>
                <a:cs typeface="Calibri Light" panose="020F0302020204030204" pitchFamily="34" charset="0"/>
              </a:rPr>
              <a:t>Questions?</a:t>
            </a:r>
            <a:r>
              <a:rPr lang="en-US" sz="1800" b="0" kern="0" dirty="0">
                <a:solidFill>
                  <a:sysClr val="windowText" lastClr="000000"/>
                </a:solidFill>
                <a:latin typeface="Times New Roman" pitchFamily="-111" charset="0"/>
                <a:ea typeface="+mn-ea"/>
                <a:cs typeface="+mn-cs"/>
              </a:rPr>
              <a:t/>
            </a:r>
            <a:br>
              <a:rPr lang="en-US" sz="1800" b="0" kern="0" dirty="0">
                <a:solidFill>
                  <a:sysClr val="windowText" lastClr="000000"/>
                </a:solidFill>
                <a:latin typeface="Times New Roman" pitchFamily="-111" charset="0"/>
                <a:ea typeface="+mn-ea"/>
                <a:cs typeface="+mn-cs"/>
              </a:rPr>
            </a:br>
            <a:endParaRPr lang="en-US" dirty="0"/>
          </a:p>
        </p:txBody>
      </p:sp>
    </p:spTree>
    <p:extLst>
      <p:ext uri="{BB962C8B-B14F-4D97-AF65-F5344CB8AC3E}">
        <p14:creationId xmlns:p14="http://schemas.microsoft.com/office/powerpoint/2010/main" val="2291917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Light" panose="020F0302020204030204" pitchFamily="34" charset="0"/>
                <a:cs typeface="Calibri Light" panose="020F0302020204030204" pitchFamily="34" charset="0"/>
              </a:rPr>
              <a:t>REFERENCES:</a:t>
            </a:r>
            <a:endParaRPr lang="en-US" dirty="0">
              <a:latin typeface="Calibri Light" panose="020F0302020204030204" pitchFamily="34" charset="0"/>
              <a:cs typeface="Calibri Light" panose="020F0302020204030204" pitchFamily="34" charset="0"/>
            </a:endParaRPr>
          </a:p>
        </p:txBody>
      </p:sp>
      <p:sp>
        <p:nvSpPr>
          <p:cNvPr id="3" name="Content Placeholder 2"/>
          <p:cNvSpPr>
            <a:spLocks noGrp="1"/>
          </p:cNvSpPr>
          <p:nvPr>
            <p:ph idx="1"/>
          </p:nvPr>
        </p:nvSpPr>
        <p:spPr>
          <a:xfrm>
            <a:off x="457200" y="1437830"/>
            <a:ext cx="8229600" cy="4070936"/>
          </a:xfrm>
        </p:spPr>
        <p:txBody>
          <a:bodyPr>
            <a:normAutofit/>
          </a:bodyPr>
          <a:lstStyle/>
          <a:p>
            <a:pPr marL="0" indent="0">
              <a:buNone/>
            </a:pPr>
            <a:r>
              <a:rPr lang="en-US" sz="1200" dirty="0" smtClean="0">
                <a:latin typeface="Calibri Light" panose="020F0302020204030204" pitchFamily="34" charset="0"/>
                <a:cs typeface="Calibri Light" panose="020F0302020204030204" pitchFamily="34" charset="0"/>
              </a:rPr>
              <a:t>El Sohly </a:t>
            </a:r>
            <a:r>
              <a:rPr lang="en-US" sz="1200" dirty="0">
                <a:latin typeface="Calibri Light" panose="020F0302020204030204" pitchFamily="34" charset="0"/>
                <a:cs typeface="Calibri Light" panose="020F0302020204030204" pitchFamily="34" charset="0"/>
              </a:rPr>
              <a:t>MA, Mehmedic Z, Foster S, Gon C, Chandra S, Church JC. Changes in cannabis potency over the last 2 decades (1995–2014): analysis of current data in the United States. Biol Psychiatry. 2016;79(7):</a:t>
            </a:r>
            <a:r>
              <a:rPr lang="en-US" sz="1200" dirty="0" smtClean="0">
                <a:latin typeface="Calibri Light" panose="020F0302020204030204" pitchFamily="34" charset="0"/>
                <a:cs typeface="Calibri Light" panose="020F0302020204030204" pitchFamily="34" charset="0"/>
              </a:rPr>
              <a:t>613–619.</a:t>
            </a:r>
          </a:p>
          <a:p>
            <a:pPr marL="0" indent="0">
              <a:buNone/>
            </a:pPr>
            <a:endParaRPr lang="en-US" sz="1200" dirty="0">
              <a:latin typeface="Calibri Light" panose="020F0302020204030204" pitchFamily="34" charset="0"/>
              <a:cs typeface="Calibri Light" panose="020F0302020204030204" pitchFamily="34" charset="0"/>
            </a:endParaRPr>
          </a:p>
          <a:p>
            <a:pPr marL="0" indent="0">
              <a:buNone/>
            </a:pPr>
            <a:r>
              <a:rPr lang="en-US" sz="1200" dirty="0">
                <a:latin typeface="Calibri Light" panose="020F0302020204030204" pitchFamily="34" charset="0"/>
                <a:cs typeface="Calibri Light" panose="020F0302020204030204" pitchFamily="34" charset="0"/>
              </a:rPr>
              <a:t>National Academies of Sciences, Engineering, and MedicineHealth and Medicine DivisionBoard on Population Health and Public Health </a:t>
            </a:r>
            <a:r>
              <a:rPr lang="en-US" sz="1200" dirty="0" smtClean="0">
                <a:latin typeface="Calibri Light" panose="020F0302020204030204" pitchFamily="34" charset="0"/>
                <a:cs typeface="Calibri Light" panose="020F0302020204030204" pitchFamily="34" charset="0"/>
              </a:rPr>
              <a:t>Practice Committee </a:t>
            </a:r>
            <a:r>
              <a:rPr lang="en-US" sz="1200" dirty="0">
                <a:latin typeface="Calibri Light" panose="020F0302020204030204" pitchFamily="34" charset="0"/>
                <a:cs typeface="Calibri Light" panose="020F0302020204030204" pitchFamily="34" charset="0"/>
              </a:rPr>
              <a:t>on the Health Effects of Marijuana. The Health Effects of Cannabis and Cannabinoids: The Current State of Evidence and Recommendations for Research. Washington, DC: National Academies Press; </a:t>
            </a:r>
            <a:r>
              <a:rPr lang="en-US" sz="1200" dirty="0" smtClean="0">
                <a:latin typeface="Calibri Light" panose="020F0302020204030204" pitchFamily="34" charset="0"/>
                <a:cs typeface="Calibri Light" panose="020F0302020204030204" pitchFamily="34" charset="0"/>
              </a:rPr>
              <a:t>2017.</a:t>
            </a:r>
          </a:p>
          <a:p>
            <a:pPr marL="0" indent="0">
              <a:buNone/>
            </a:pPr>
            <a:endParaRPr lang="en-US" sz="1200" dirty="0">
              <a:latin typeface="Calibri Light" panose="020F0302020204030204" pitchFamily="34" charset="0"/>
              <a:cs typeface="Calibri Light" panose="020F0302020204030204" pitchFamily="34" charset="0"/>
            </a:endParaRPr>
          </a:p>
          <a:p>
            <a:pPr marL="0" indent="0">
              <a:buNone/>
            </a:pPr>
            <a:r>
              <a:rPr lang="en-US" sz="1200" dirty="0">
                <a:latin typeface="Calibri Light" panose="020F0302020204030204" pitchFamily="34" charset="0"/>
                <a:cs typeface="Calibri Light" panose="020F0302020204030204" pitchFamily="34" charset="0"/>
              </a:rPr>
              <a:t>Elliott J, DeJean D, Clifford T, et al. Cannabis-based products for pediatric epilepsy: a systematic review. Epilepsia. 2019;60(1):</a:t>
            </a:r>
            <a:r>
              <a:rPr lang="en-US" sz="1200" dirty="0" smtClean="0">
                <a:latin typeface="Calibri Light" panose="020F0302020204030204" pitchFamily="34" charset="0"/>
                <a:cs typeface="Calibri Light" panose="020F0302020204030204" pitchFamily="34" charset="0"/>
              </a:rPr>
              <a:t>6–19,\.</a:t>
            </a:r>
          </a:p>
          <a:p>
            <a:pPr marL="0" indent="0">
              <a:buNone/>
            </a:pPr>
            <a:endParaRPr lang="en-US" sz="1200" dirty="0">
              <a:latin typeface="Calibri Light" panose="020F0302020204030204" pitchFamily="34" charset="0"/>
              <a:cs typeface="Calibri Light" panose="020F0302020204030204" pitchFamily="34" charset="0"/>
            </a:endParaRPr>
          </a:p>
          <a:p>
            <a:pPr marL="0" indent="0">
              <a:buNone/>
            </a:pPr>
            <a:r>
              <a:rPr lang="en-US" sz="1200" dirty="0" smtClean="0">
                <a:latin typeface="Calibri Light" panose="020F0302020204030204" pitchFamily="34" charset="0"/>
                <a:cs typeface="Calibri Light" panose="020F0302020204030204" pitchFamily="34" charset="0"/>
              </a:rPr>
              <a:t>Gunn </a:t>
            </a:r>
            <a:r>
              <a:rPr lang="en-US" sz="1200" dirty="0">
                <a:latin typeface="Calibri Light" panose="020F0302020204030204" pitchFamily="34" charset="0"/>
                <a:cs typeface="Calibri Light" panose="020F0302020204030204" pitchFamily="34" charset="0"/>
              </a:rPr>
              <a:t>JK, Rosales CB, Center KE, et al. Prenatal exposure to cannabis and maternal and child health outcomes: a systematic review and meta-analysis. BMJ Open. 2016;6(4):</a:t>
            </a:r>
            <a:r>
              <a:rPr lang="en-US" sz="1200" dirty="0" smtClean="0">
                <a:latin typeface="Calibri Light" panose="020F0302020204030204" pitchFamily="34" charset="0"/>
                <a:cs typeface="Calibri Light" panose="020F0302020204030204" pitchFamily="34" charset="0"/>
              </a:rPr>
              <a:t>e009986.</a:t>
            </a:r>
          </a:p>
          <a:p>
            <a:pPr marL="0" indent="0">
              <a:buNone/>
            </a:pPr>
            <a:endParaRPr lang="en-US" sz="1200" dirty="0">
              <a:latin typeface="Calibri Light" panose="020F0302020204030204" pitchFamily="34" charset="0"/>
              <a:cs typeface="Calibri Light" panose="020F0302020204030204" pitchFamily="34" charset="0"/>
            </a:endParaRPr>
          </a:p>
          <a:p>
            <a:pPr marL="0" indent="0">
              <a:buNone/>
            </a:pPr>
            <a:r>
              <a:rPr lang="en-US" sz="1200" dirty="0">
                <a:latin typeface="Calibri Light" panose="020F0302020204030204" pitchFamily="34" charset="0"/>
                <a:cs typeface="Calibri Light" panose="020F0302020204030204" pitchFamily="34" charset="0"/>
              </a:rPr>
              <a:t>Conner SN, Bedell V, Lipsey K, Macones GA, Cahill AG, Tuuli MG. Maternal marijuana use and adverse neonatal outcomes: a systematic review and meta-analysis. Obstet Gynecol. 2016;128(4):</a:t>
            </a:r>
            <a:r>
              <a:rPr lang="en-US" sz="1200" dirty="0" smtClean="0">
                <a:latin typeface="Calibri Light" panose="020F0302020204030204" pitchFamily="34" charset="0"/>
                <a:cs typeface="Calibri Light" panose="020F0302020204030204" pitchFamily="34" charset="0"/>
              </a:rPr>
              <a:t>713–723.</a:t>
            </a:r>
          </a:p>
          <a:p>
            <a:pPr marL="0" indent="0">
              <a:buNone/>
            </a:pPr>
            <a:endParaRPr lang="en-US" sz="1200" dirty="0">
              <a:latin typeface="Calibri Light" panose="020F0302020204030204" pitchFamily="34" charset="0"/>
              <a:cs typeface="Calibri Light" panose="020F0302020204030204" pitchFamily="34" charset="0"/>
            </a:endParaRPr>
          </a:p>
          <a:p>
            <a:pPr marL="0" indent="0">
              <a:buNone/>
            </a:pPr>
            <a:r>
              <a:rPr lang="en-US" sz="1200" dirty="0">
                <a:latin typeface="Calibri Light" panose="020F0302020204030204" pitchFamily="34" charset="0"/>
                <a:cs typeface="Calibri Light" panose="020F0302020204030204" pitchFamily="34" charset="0"/>
              </a:rPr>
              <a:t>Ammerman S, Ryan SA, Levy S, Siqueira LM, Tau G, Gonzalez PK, Smith VC.  American Academy of Pediatrics, Committee on Substance Abuse and Committee on Adolescence. Technical Report: The Impact Marijuana Policies on Youth: Clinical, Research, and Legal Update.  </a:t>
            </a:r>
            <a:r>
              <a:rPr lang="en-US" sz="1200" i="1" dirty="0">
                <a:latin typeface="Calibri Light" panose="020F0302020204030204" pitchFamily="34" charset="0"/>
                <a:cs typeface="Calibri Light" panose="020F0302020204030204" pitchFamily="34" charset="0"/>
              </a:rPr>
              <a:t>Pediatrics</a:t>
            </a:r>
            <a:r>
              <a:rPr lang="en-US" sz="1200" dirty="0">
                <a:latin typeface="Calibri Light" panose="020F0302020204030204" pitchFamily="34" charset="0"/>
                <a:cs typeface="Calibri Light" panose="020F0302020204030204" pitchFamily="34" charset="0"/>
              </a:rPr>
              <a:t>.  2015; 135(3): January 26, 2015.</a:t>
            </a:r>
          </a:p>
          <a:p>
            <a:pPr marL="0" indent="0">
              <a:buNone/>
            </a:pPr>
            <a:endParaRPr lang="en-US" sz="12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956742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29342"/>
          </a:xfrm>
        </p:spPr>
        <p:txBody>
          <a:bodyPr>
            <a:normAutofit/>
          </a:bodyPr>
          <a:lstStyle/>
          <a:p>
            <a:pPr algn="ctr"/>
            <a:r>
              <a:rPr lang="en-US" b="0" cap="all" dirty="0">
                <a:ln w="3175" cmpd="sng">
                  <a:noFill/>
                </a:ln>
                <a:latin typeface="Calibri Light" panose="020F0302020204030204"/>
                <a:cs typeface="+mj-cs"/>
              </a:rPr>
              <a:t>What to we know about Effectiveness in adults?</a:t>
            </a:r>
            <a:endParaRPr lang="en-US" dirty="0"/>
          </a:p>
        </p:txBody>
      </p:sp>
      <p:sp>
        <p:nvSpPr>
          <p:cNvPr id="3" name="Content Placeholder 2"/>
          <p:cNvSpPr>
            <a:spLocks noGrp="1"/>
          </p:cNvSpPr>
          <p:nvPr>
            <p:ph idx="1"/>
          </p:nvPr>
        </p:nvSpPr>
        <p:spPr>
          <a:xfrm>
            <a:off x="0" y="1197244"/>
            <a:ext cx="6269064" cy="4692111"/>
          </a:xfrm>
        </p:spPr>
        <p:txBody>
          <a:bodyPr>
            <a:normAutofit lnSpcReduction="10000"/>
          </a:bodyPr>
          <a:lstStyle/>
          <a:p>
            <a:pPr>
              <a:buClr>
                <a:schemeClr val="tx2">
                  <a:lumMod val="75000"/>
                </a:schemeClr>
              </a:buClr>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Strong Evidence</a:t>
            </a:r>
          </a:p>
          <a:p>
            <a:pPr lvl="1">
              <a:buClr>
                <a:schemeClr val="tx2">
                  <a:lumMod val="75000"/>
                </a:schemeClr>
              </a:buClr>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Chemo-induced nausea and vomiting – THC and CBD</a:t>
            </a:r>
          </a:p>
          <a:p>
            <a:pPr lvl="1">
              <a:buClr>
                <a:schemeClr val="tx2">
                  <a:lumMod val="75000"/>
                </a:schemeClr>
              </a:buClr>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Spasticity from MS - Oral cannabinoids and nabiximols; THC</a:t>
            </a:r>
          </a:p>
          <a:p>
            <a:pPr lvl="1">
              <a:buClr>
                <a:schemeClr val="tx2">
                  <a:lumMod val="75000"/>
                </a:schemeClr>
              </a:buClr>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    and THC/CBD combined</a:t>
            </a:r>
          </a:p>
          <a:p>
            <a:pPr lvl="1">
              <a:buClr>
                <a:schemeClr val="tx2">
                  <a:lumMod val="75000"/>
                </a:schemeClr>
              </a:buClr>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Chronic neuropathic pain – THC/CBD, inhaled MJ</a:t>
            </a:r>
          </a:p>
          <a:p>
            <a:pPr>
              <a:buClr>
                <a:schemeClr val="tx2">
                  <a:lumMod val="75000"/>
                </a:schemeClr>
              </a:buClr>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Moderate  Evidence</a:t>
            </a:r>
          </a:p>
          <a:p>
            <a:pPr lvl="1">
              <a:buClr>
                <a:schemeClr val="tx2">
                  <a:lumMod val="75000"/>
                </a:schemeClr>
              </a:buClr>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Tourettes – THC; OSA, fibromyalgia, chronic pain – THC, THC/CBD</a:t>
            </a:r>
          </a:p>
          <a:p>
            <a:pPr>
              <a:buClr>
                <a:schemeClr val="tx2">
                  <a:lumMod val="75000"/>
                </a:schemeClr>
              </a:buClr>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Insufficient evidence</a:t>
            </a:r>
          </a:p>
          <a:p>
            <a:pPr lvl="1">
              <a:buClr>
                <a:schemeClr val="tx2">
                  <a:lumMod val="75000"/>
                </a:schemeClr>
              </a:buClr>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PTSD – nabilone in one study; no effect with cannabis</a:t>
            </a:r>
          </a:p>
          <a:p>
            <a:pPr lvl="1">
              <a:buClr>
                <a:schemeClr val="tx2">
                  <a:lumMod val="75000"/>
                </a:schemeClr>
              </a:buClr>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Parkinson’s, schizophrenia, anxiety, cancer, addiction, IBS, glaucoma</a:t>
            </a:r>
          </a:p>
          <a:p>
            <a:pPr marL="457200" lvl="1" indent="0">
              <a:buClr>
                <a:schemeClr val="tx2">
                  <a:lumMod val="75000"/>
                </a:schemeClr>
              </a:buClr>
              <a:buNone/>
            </a:pPr>
            <a:endParaRPr lang="en-US" sz="1800" dirty="0" smtClean="0">
              <a:latin typeface="Calibri Light" panose="020F0302020204030204" pitchFamily="34" charset="0"/>
              <a:cs typeface="Calibri Light" panose="020F0302020204030204" pitchFamily="34" charset="0"/>
            </a:endParaRPr>
          </a:p>
          <a:p>
            <a:pPr marL="457200" lvl="1" indent="0">
              <a:buClr>
                <a:schemeClr val="tx2">
                  <a:lumMod val="75000"/>
                </a:schemeClr>
              </a:buClr>
              <a:buNone/>
            </a:pPr>
            <a:r>
              <a:rPr lang="en-US" sz="1800" dirty="0" smtClean="0">
                <a:latin typeface="Calibri Light" panose="020F0302020204030204" pitchFamily="34" charset="0"/>
                <a:cs typeface="Calibri Light" panose="020F0302020204030204" pitchFamily="34" charset="0"/>
              </a:rPr>
              <a:t>*</a:t>
            </a:r>
            <a:r>
              <a:rPr lang="en-US" sz="1800" dirty="0">
                <a:latin typeface="Calibri Light" panose="020F0302020204030204" pitchFamily="34" charset="0"/>
                <a:cs typeface="Calibri Light" panose="020F0302020204030204" pitchFamily="34" charset="0"/>
              </a:rPr>
              <a:t>Source: National Academy of Sciences; 2017 – “The health effects of cannabis and cannabinoids” </a:t>
            </a:r>
          </a:p>
          <a:p>
            <a:endParaRPr lang="en-US" dirty="0"/>
          </a:p>
        </p:txBody>
      </p:sp>
      <p:pic>
        <p:nvPicPr>
          <p:cNvPr id="4" name="Picture 3"/>
          <p:cNvPicPr>
            <a:picLocks noChangeAspect="1"/>
          </p:cNvPicPr>
          <p:nvPr/>
        </p:nvPicPr>
        <p:blipFill>
          <a:blip r:embed="rId2"/>
          <a:stretch>
            <a:fillRect/>
          </a:stretch>
        </p:blipFill>
        <p:spPr>
          <a:xfrm>
            <a:off x="6160576" y="1712335"/>
            <a:ext cx="2874936" cy="1943821"/>
          </a:xfrm>
          <a:prstGeom prst="rect">
            <a:avLst/>
          </a:prstGeom>
        </p:spPr>
      </p:pic>
    </p:spTree>
    <p:extLst>
      <p:ext uri="{BB962C8B-B14F-4D97-AF65-F5344CB8AC3E}">
        <p14:creationId xmlns:p14="http://schemas.microsoft.com/office/powerpoint/2010/main" val="2279085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850" y="176615"/>
            <a:ext cx="7886700" cy="994172"/>
          </a:xfrm>
        </p:spPr>
        <p:txBody>
          <a:bodyPr>
            <a:normAutofit fontScale="90000"/>
          </a:bodyPr>
          <a:lstStyle/>
          <a:p>
            <a:r>
              <a:rPr lang="en-US" b="1" dirty="0" smtClean="0">
                <a:cs typeface="Times New Roman" panose="02020603050405020304" pitchFamily="18" charset="0"/>
              </a:rPr>
              <a:t>Monitoring the Future Study: </a:t>
            </a:r>
            <a:br>
              <a:rPr lang="en-US" b="1" dirty="0" smtClean="0">
                <a:cs typeface="Times New Roman" panose="02020603050405020304" pitchFamily="18" charset="0"/>
              </a:rPr>
            </a:br>
            <a:r>
              <a:rPr lang="en-US" b="1" dirty="0" smtClean="0">
                <a:cs typeface="Times New Roman" panose="02020603050405020304" pitchFamily="18" charset="0"/>
              </a:rPr>
              <a:t>Marijuana Vaping – 2020 data</a:t>
            </a:r>
            <a:endParaRPr lang="en-US" b="1" dirty="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2700293" y="1337041"/>
            <a:ext cx="5573039" cy="4402583"/>
          </a:xfrm>
          <a:prstGeom prst="rect">
            <a:avLst/>
          </a:prstGeom>
        </p:spPr>
      </p:pic>
      <p:sp>
        <p:nvSpPr>
          <p:cNvPr id="3" name="Rounded Rectangle 2"/>
          <p:cNvSpPr/>
          <p:nvPr/>
        </p:nvSpPr>
        <p:spPr>
          <a:xfrm>
            <a:off x="212437" y="5985164"/>
            <a:ext cx="2358548" cy="35098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u="none" dirty="0"/>
              <a:t>Slide from W Milchak, LCSW</a:t>
            </a:r>
          </a:p>
        </p:txBody>
      </p:sp>
    </p:spTree>
    <p:extLst>
      <p:ext uri="{BB962C8B-B14F-4D97-AF65-F5344CB8AC3E}">
        <p14:creationId xmlns:p14="http://schemas.microsoft.com/office/powerpoint/2010/main" val="40018771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cap="all" dirty="0">
                <a:ln w="3175" cmpd="sng">
                  <a:noFill/>
                </a:ln>
                <a:latin typeface="Calibri Light" panose="020F0302020204030204"/>
                <a:cs typeface="+mj-cs"/>
              </a:rPr>
              <a:t>How about children and teens?</a:t>
            </a:r>
            <a:endParaRPr lang="en-US" dirty="0"/>
          </a:p>
        </p:txBody>
      </p:sp>
      <p:sp>
        <p:nvSpPr>
          <p:cNvPr id="3" name="Content Placeholder 2"/>
          <p:cNvSpPr>
            <a:spLocks noGrp="1"/>
          </p:cNvSpPr>
          <p:nvPr>
            <p:ph idx="1"/>
          </p:nvPr>
        </p:nvSpPr>
        <p:spPr>
          <a:xfrm>
            <a:off x="457200" y="1600200"/>
            <a:ext cx="5277173" cy="4475135"/>
          </a:xfrm>
        </p:spPr>
        <p:txBody>
          <a:bodyPr>
            <a:normAutofit fontScale="85000" lnSpcReduction="20000"/>
          </a:bodyPr>
          <a:lstStyle/>
          <a:p>
            <a:pPr lvl="0">
              <a:spcBef>
                <a:spcPts val="0"/>
              </a:spcBef>
              <a:spcAft>
                <a:spcPts val="1000"/>
              </a:spcAft>
              <a:buClr>
                <a:schemeClr val="tx2">
                  <a:lumMod val="75000"/>
                </a:schemeClr>
              </a:buClr>
              <a:buSzPct val="100000"/>
              <a:buFont typeface="Arial" panose="020B0604020202020204" pitchFamily="34" charset="0"/>
              <a:buChar char="•"/>
            </a:pPr>
            <a:r>
              <a:rPr lang="en-US" sz="1900" dirty="0">
                <a:latin typeface="Calibri Light" panose="020F0302020204030204" pitchFamily="34" charset="0"/>
                <a:cs typeface="Calibri Light" panose="020F0302020204030204" pitchFamily="34" charset="0"/>
              </a:rPr>
              <a:t>Evidence strongest for:</a:t>
            </a:r>
          </a:p>
          <a:p>
            <a:pPr lvl="1">
              <a:spcBef>
                <a:spcPts val="0"/>
              </a:spcBef>
              <a:spcAft>
                <a:spcPts val="1000"/>
              </a:spcAft>
              <a:buClr>
                <a:schemeClr val="tx2">
                  <a:lumMod val="75000"/>
                </a:schemeClr>
              </a:buClr>
              <a:buSzPct val="100000"/>
              <a:buFont typeface="Arial" panose="020B0604020202020204" pitchFamily="34" charset="0"/>
              <a:buChar char="•"/>
            </a:pPr>
            <a:r>
              <a:rPr lang="en-US" sz="1900" dirty="0">
                <a:latin typeface="Calibri Light" panose="020F0302020204030204" pitchFamily="34" charset="0"/>
                <a:cs typeface="Calibri Light" panose="020F0302020204030204" pitchFamily="34" charset="0"/>
              </a:rPr>
              <a:t>Chemotherapy-induced nausea and vomiting</a:t>
            </a:r>
          </a:p>
          <a:p>
            <a:pPr lvl="2">
              <a:spcBef>
                <a:spcPts val="0"/>
              </a:spcBef>
              <a:spcAft>
                <a:spcPts val="1000"/>
              </a:spcAft>
              <a:buClr>
                <a:schemeClr val="tx2">
                  <a:lumMod val="75000"/>
                </a:schemeClr>
              </a:buClr>
              <a:buSzPct val="100000"/>
              <a:buFont typeface="Arial" panose="020B0604020202020204" pitchFamily="34" charset="0"/>
              <a:buChar char="•"/>
            </a:pPr>
            <a:r>
              <a:rPr lang="en-US" sz="1900" dirty="0">
                <a:latin typeface="Calibri Light" panose="020F0302020204030204" pitchFamily="34" charset="0"/>
                <a:cs typeface="Calibri Light" panose="020F0302020204030204" pitchFamily="34" charset="0"/>
              </a:rPr>
              <a:t>Dronabinol, Nabilone and THC</a:t>
            </a:r>
          </a:p>
          <a:p>
            <a:pPr lvl="2">
              <a:spcBef>
                <a:spcPts val="0"/>
              </a:spcBef>
              <a:spcAft>
                <a:spcPts val="1000"/>
              </a:spcAft>
              <a:buClr>
                <a:schemeClr val="tx2">
                  <a:lumMod val="75000"/>
                </a:schemeClr>
              </a:buClr>
              <a:buSzPct val="100000"/>
              <a:buFont typeface="Arial" panose="020B0604020202020204" pitchFamily="34" charset="0"/>
              <a:buChar char="•"/>
            </a:pPr>
            <a:r>
              <a:rPr lang="en-US" sz="1900" dirty="0">
                <a:latin typeface="Calibri Light" panose="020F0302020204030204" pitchFamily="34" charset="0"/>
                <a:cs typeface="Calibri Light" panose="020F0302020204030204" pitchFamily="34" charset="0"/>
              </a:rPr>
              <a:t>Side effects of drowsiness and dizziness common</a:t>
            </a:r>
          </a:p>
          <a:p>
            <a:pPr lvl="1">
              <a:spcBef>
                <a:spcPts val="0"/>
              </a:spcBef>
              <a:spcAft>
                <a:spcPts val="1000"/>
              </a:spcAft>
              <a:buClr>
                <a:schemeClr val="tx2">
                  <a:lumMod val="75000"/>
                </a:schemeClr>
              </a:buClr>
              <a:buSzPct val="100000"/>
              <a:buFont typeface="Arial" panose="020B0604020202020204" pitchFamily="34" charset="0"/>
              <a:buChar char="•"/>
            </a:pPr>
            <a:r>
              <a:rPr lang="en-US" sz="1900" dirty="0">
                <a:latin typeface="Calibri Light" panose="020F0302020204030204" pitchFamily="34" charset="0"/>
                <a:cs typeface="Calibri Light" panose="020F0302020204030204" pitchFamily="34" charset="0"/>
              </a:rPr>
              <a:t>Seizure disorders: Dravet and Lennox-Gastaut syndromes</a:t>
            </a:r>
          </a:p>
          <a:p>
            <a:pPr lvl="2">
              <a:spcBef>
                <a:spcPts val="0"/>
              </a:spcBef>
              <a:spcAft>
                <a:spcPts val="1000"/>
              </a:spcAft>
              <a:buClr>
                <a:schemeClr val="tx2">
                  <a:lumMod val="75000"/>
                </a:schemeClr>
              </a:buClr>
              <a:buSzPct val="100000"/>
              <a:buFont typeface="Arial" panose="020B0604020202020204" pitchFamily="34" charset="0"/>
              <a:buChar char="•"/>
            </a:pPr>
            <a:r>
              <a:rPr lang="en-US" sz="1900" dirty="0">
                <a:latin typeface="Calibri Light" panose="020F0302020204030204" pitchFamily="34" charset="0"/>
                <a:cs typeface="Calibri Light" panose="020F0302020204030204" pitchFamily="34" charset="0"/>
              </a:rPr>
              <a:t>CBD formulations - Epidiolex</a:t>
            </a:r>
          </a:p>
          <a:p>
            <a:pPr lvl="0">
              <a:spcBef>
                <a:spcPts val="0"/>
              </a:spcBef>
              <a:spcAft>
                <a:spcPts val="1000"/>
              </a:spcAft>
              <a:buClr>
                <a:schemeClr val="tx2">
                  <a:lumMod val="75000"/>
                </a:schemeClr>
              </a:buClr>
              <a:buSzPct val="100000"/>
              <a:buFont typeface="Arial" panose="020B0604020202020204" pitchFamily="34" charset="0"/>
              <a:buChar char="•"/>
            </a:pPr>
            <a:r>
              <a:rPr lang="en-US" sz="1900" dirty="0">
                <a:latin typeface="Calibri Light" panose="020F0302020204030204" pitchFamily="34" charset="0"/>
                <a:cs typeface="Calibri Light" panose="020F0302020204030204" pitchFamily="34" charset="0"/>
              </a:rPr>
              <a:t>Limited evidence:</a:t>
            </a:r>
          </a:p>
          <a:p>
            <a:pPr lvl="1">
              <a:spcBef>
                <a:spcPts val="0"/>
              </a:spcBef>
              <a:spcAft>
                <a:spcPts val="1000"/>
              </a:spcAft>
              <a:buClr>
                <a:schemeClr val="tx2">
                  <a:lumMod val="75000"/>
                </a:schemeClr>
              </a:buClr>
              <a:buSzPct val="100000"/>
              <a:buFont typeface="Arial" panose="020B0604020202020204" pitchFamily="34" charset="0"/>
              <a:buChar char="•"/>
            </a:pPr>
            <a:r>
              <a:rPr lang="en-US" sz="1900" dirty="0">
                <a:latin typeface="Calibri Light" panose="020F0302020204030204" pitchFamily="34" charset="0"/>
                <a:cs typeface="Calibri Light" panose="020F0302020204030204" pitchFamily="34" charset="0"/>
              </a:rPr>
              <a:t>spasticity from neurological conditions – Dronabinol</a:t>
            </a:r>
          </a:p>
          <a:p>
            <a:pPr lvl="1">
              <a:spcBef>
                <a:spcPts val="0"/>
              </a:spcBef>
              <a:spcAft>
                <a:spcPts val="1000"/>
              </a:spcAft>
              <a:buClr>
                <a:schemeClr val="tx2">
                  <a:lumMod val="75000"/>
                </a:schemeClr>
              </a:buClr>
              <a:buSzPct val="100000"/>
              <a:buFont typeface="Arial" panose="020B0604020202020204" pitchFamily="34" charset="0"/>
              <a:buChar char="•"/>
            </a:pPr>
            <a:r>
              <a:rPr lang="en-US" sz="1900" dirty="0">
                <a:latin typeface="Calibri Light" panose="020F0302020204030204" pitchFamily="34" charset="0"/>
                <a:cs typeface="Calibri Light" panose="020F0302020204030204" pitchFamily="34" charset="0"/>
              </a:rPr>
              <a:t>Neuropathic pain with major depression,(dronabinol)  PTSD and sleep disorder (CBD), Tourette (THC)</a:t>
            </a:r>
          </a:p>
          <a:p>
            <a:pPr lvl="0">
              <a:spcBef>
                <a:spcPts val="0"/>
              </a:spcBef>
              <a:spcAft>
                <a:spcPts val="1000"/>
              </a:spcAft>
              <a:buClr>
                <a:schemeClr val="tx2">
                  <a:lumMod val="75000"/>
                </a:schemeClr>
              </a:buClr>
              <a:buSzPct val="100000"/>
              <a:buFont typeface="Arial" panose="020B0604020202020204" pitchFamily="34" charset="0"/>
              <a:buChar char="•"/>
            </a:pPr>
            <a:r>
              <a:rPr lang="en-US" sz="1900" dirty="0">
                <a:latin typeface="Calibri Light" panose="020F0302020204030204" pitchFamily="34" charset="0"/>
                <a:cs typeface="Calibri Light" panose="020F0302020204030204" pitchFamily="34" charset="0"/>
              </a:rPr>
              <a:t>Insufficient/No evidence for:</a:t>
            </a:r>
          </a:p>
          <a:p>
            <a:pPr lvl="1">
              <a:spcBef>
                <a:spcPts val="0"/>
              </a:spcBef>
              <a:spcAft>
                <a:spcPts val="1000"/>
              </a:spcAft>
              <a:buClr>
                <a:schemeClr val="tx2">
                  <a:lumMod val="75000"/>
                </a:schemeClr>
              </a:buClr>
              <a:buSzPct val="100000"/>
              <a:buFont typeface="Arial" panose="020B0604020202020204" pitchFamily="34" charset="0"/>
              <a:buChar char="•"/>
            </a:pPr>
            <a:r>
              <a:rPr lang="en-US" sz="1900" dirty="0">
                <a:latin typeface="Calibri Light" panose="020F0302020204030204" pitchFamily="34" charset="0"/>
                <a:cs typeface="Calibri Light" panose="020F0302020204030204" pitchFamily="34" charset="0"/>
              </a:rPr>
              <a:t>Spasticity, neuropathic pain, PTSD, Tourette syndrome, Autism</a:t>
            </a:r>
          </a:p>
          <a:p>
            <a:endParaRPr lang="en-US" dirty="0">
              <a:latin typeface="Calibri Light" panose="020F0302020204030204" pitchFamily="34" charset="0"/>
              <a:cs typeface="Calibri Light" panose="020F0302020204030204" pitchFamily="34" charset="0"/>
            </a:endParaRPr>
          </a:p>
        </p:txBody>
      </p:sp>
      <p:pic>
        <p:nvPicPr>
          <p:cNvPr id="4" name="Picture 3"/>
          <p:cNvPicPr>
            <a:picLocks noChangeAspect="1"/>
          </p:cNvPicPr>
          <p:nvPr/>
        </p:nvPicPr>
        <p:blipFill>
          <a:blip r:embed="rId2"/>
          <a:stretch>
            <a:fillRect/>
          </a:stretch>
        </p:blipFill>
        <p:spPr>
          <a:xfrm>
            <a:off x="5591064" y="1875295"/>
            <a:ext cx="3378280" cy="2181806"/>
          </a:xfrm>
          <a:prstGeom prst="rect">
            <a:avLst/>
          </a:prstGeom>
        </p:spPr>
      </p:pic>
    </p:spTree>
    <p:extLst>
      <p:ext uri="{BB962C8B-B14F-4D97-AF65-F5344CB8AC3E}">
        <p14:creationId xmlns:p14="http://schemas.microsoft.com/office/powerpoint/2010/main" val="33606261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cs typeface="Times New Roman" panose="02020603050405020304" pitchFamily="18" charset="0"/>
              </a:rPr>
              <a:t>1979-1980 Drug Use Peaked!</a:t>
            </a:r>
          </a:p>
        </p:txBody>
      </p:sp>
      <p:pic>
        <p:nvPicPr>
          <p:cNvPr id="5" name="Content Placeholder 4"/>
          <p:cNvPicPr>
            <a:picLocks noGrp="1" noChangeAspect="1"/>
          </p:cNvPicPr>
          <p:nvPr>
            <p:ph idx="1"/>
          </p:nvPr>
        </p:nvPicPr>
        <p:blipFill>
          <a:blip r:embed="rId3"/>
          <a:stretch>
            <a:fillRect/>
          </a:stretch>
        </p:blipFill>
        <p:spPr>
          <a:xfrm>
            <a:off x="1529069" y="2011304"/>
            <a:ext cx="6085862" cy="3725839"/>
          </a:xfrm>
          <a:prstGeom prst="rect">
            <a:avLst/>
          </a:prstGeom>
          <a:ln>
            <a:solidFill>
              <a:schemeClr val="tx1"/>
            </a:solidFill>
          </a:ln>
        </p:spPr>
      </p:pic>
      <p:sp>
        <p:nvSpPr>
          <p:cNvPr id="2" name="Rounded Rectangle 1"/>
          <p:cNvSpPr/>
          <p:nvPr/>
        </p:nvSpPr>
        <p:spPr>
          <a:xfrm>
            <a:off x="328342" y="6058719"/>
            <a:ext cx="2549236" cy="31403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u="none" dirty="0"/>
              <a:t>Slide from W Milchak, LCSW</a:t>
            </a:r>
          </a:p>
        </p:txBody>
      </p:sp>
    </p:spTree>
    <p:extLst>
      <p:ext uri="{BB962C8B-B14F-4D97-AF65-F5344CB8AC3E}">
        <p14:creationId xmlns:p14="http://schemas.microsoft.com/office/powerpoint/2010/main" val="2011433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0" cap="all" dirty="0">
                <a:ln w="3175" cmpd="sng">
                  <a:noFill/>
                </a:ln>
                <a:latin typeface="Calibri Light" panose="020F0302020204030204"/>
                <a:cs typeface="+mj-cs"/>
              </a:rPr>
              <a:t>Perceived Great Risk from Substance Use among Youths Aged 12 to 17: 2015-2019</a:t>
            </a:r>
            <a:endParaRPr lang="en-US" sz="2800" dirty="0"/>
          </a:p>
        </p:txBody>
      </p:sp>
      <p:pic>
        <p:nvPicPr>
          <p:cNvPr id="4" name="Content Placeholder 9" descr="A screen shot of a video game&#10;&#10;Description automatically generated">
            <a:extLst>
              <a:ext uri="{FF2B5EF4-FFF2-40B4-BE49-F238E27FC236}">
                <a16:creationId xmlns:a16="http://schemas.microsoft.com/office/drawing/2014/main" id="{5A8AACA9-D445-7D45-B6CD-10281A3505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65351" y="1329342"/>
            <a:ext cx="5021449" cy="3529322"/>
          </a:xfrm>
        </p:spPr>
      </p:pic>
      <p:graphicFrame>
        <p:nvGraphicFramePr>
          <p:cNvPr id="6" name="Content Placeholder 5"/>
          <p:cNvGraphicFramePr>
            <a:graphicFrameLocks/>
          </p:cNvGraphicFramePr>
          <p:nvPr>
            <p:extLst>
              <p:ext uri="{D42A27DB-BD31-4B8C-83A1-F6EECF244321}">
                <p14:modId xmlns:p14="http://schemas.microsoft.com/office/powerpoint/2010/main" val="3344171478"/>
              </p:ext>
            </p:extLst>
          </p:nvPr>
        </p:nvGraphicFramePr>
        <p:xfrm>
          <a:off x="254687" y="4858664"/>
          <a:ext cx="4813261" cy="1804070"/>
        </p:xfrm>
        <a:graphic>
          <a:graphicData uri="http://schemas.openxmlformats.org/drawingml/2006/table">
            <a:tbl>
              <a:tblPr firstRow="1" bandRow="1">
                <a:tableStyleId>{5C22544A-7EE6-4342-B048-85BDC9FD1C3A}</a:tableStyleId>
              </a:tblPr>
              <a:tblGrid>
                <a:gridCol w="2533291">
                  <a:extLst>
                    <a:ext uri="{9D8B030D-6E8A-4147-A177-3AD203B41FA5}">
                      <a16:colId xmlns:a16="http://schemas.microsoft.com/office/drawing/2014/main" val="4142788167"/>
                    </a:ext>
                  </a:extLst>
                </a:gridCol>
                <a:gridCol w="455994">
                  <a:extLst>
                    <a:ext uri="{9D8B030D-6E8A-4147-A177-3AD203B41FA5}">
                      <a16:colId xmlns:a16="http://schemas.microsoft.com/office/drawing/2014/main" val="559966514"/>
                    </a:ext>
                  </a:extLst>
                </a:gridCol>
                <a:gridCol w="455994">
                  <a:extLst>
                    <a:ext uri="{9D8B030D-6E8A-4147-A177-3AD203B41FA5}">
                      <a16:colId xmlns:a16="http://schemas.microsoft.com/office/drawing/2014/main" val="3185468010"/>
                    </a:ext>
                  </a:extLst>
                </a:gridCol>
                <a:gridCol w="455994">
                  <a:extLst>
                    <a:ext uri="{9D8B030D-6E8A-4147-A177-3AD203B41FA5}">
                      <a16:colId xmlns:a16="http://schemas.microsoft.com/office/drawing/2014/main" val="49655839"/>
                    </a:ext>
                  </a:extLst>
                </a:gridCol>
                <a:gridCol w="455994">
                  <a:extLst>
                    <a:ext uri="{9D8B030D-6E8A-4147-A177-3AD203B41FA5}">
                      <a16:colId xmlns:a16="http://schemas.microsoft.com/office/drawing/2014/main" val="875927275"/>
                    </a:ext>
                  </a:extLst>
                </a:gridCol>
                <a:gridCol w="455994">
                  <a:extLst>
                    <a:ext uri="{9D8B030D-6E8A-4147-A177-3AD203B41FA5}">
                      <a16:colId xmlns:a16="http://schemas.microsoft.com/office/drawing/2014/main" val="3973806940"/>
                    </a:ext>
                  </a:extLst>
                </a:gridCol>
              </a:tblGrid>
              <a:tr h="382100">
                <a:tc>
                  <a:txBody>
                    <a:bodyPr/>
                    <a:lstStyle/>
                    <a:p>
                      <a:pPr marL="0" marR="0">
                        <a:spcBef>
                          <a:spcPts val="0"/>
                        </a:spcBef>
                        <a:spcAft>
                          <a:spcPts val="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  Substance Use</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2015</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2016</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2017</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2018</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100" dirty="0">
                          <a:effectLst/>
                          <a:latin typeface="Arial Narrow" panose="020B0606020202030204" pitchFamily="34" charset="0"/>
                          <a:ea typeface="Calibri" panose="020F0502020204030204" pitchFamily="34" charset="0"/>
                          <a:cs typeface="Times New Roman" panose="02020603050405020304" pitchFamily="18" charset="0"/>
                        </a:rPr>
                        <a:t>2019</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418158399"/>
                  </a:ext>
                </a:extLst>
              </a:tr>
              <a:tr h="234595">
                <a:tc>
                  <a:txBody>
                    <a:bodyPr/>
                    <a:lstStyle/>
                    <a:p>
                      <a:r>
                        <a:rPr lang="en-US" sz="1100" dirty="0">
                          <a:effectLst/>
                          <a:latin typeface="Arial Narrow" panose="020B0604020202020204" pitchFamily="34" charset="0"/>
                        </a:rPr>
                        <a:t>Smoking Marijuana Once or Twice a Week</a:t>
                      </a:r>
                    </a:p>
                  </a:txBody>
                  <a:tcPr marL="57150" marR="0" marT="0" marB="0" anchor="ctr">
                    <a:lnT w="38100" cmpd="sng">
                      <a:noFill/>
                    </a:lnT>
                    <a:solidFill>
                      <a:schemeClr val="bg1"/>
                    </a:solidFill>
                  </a:tcPr>
                </a:tc>
                <a:tc>
                  <a:txBody>
                    <a:bodyPr/>
                    <a:lstStyle/>
                    <a:p>
                      <a:pPr marL="0" indent="0">
                        <a:tabLst>
                          <a:tab pos="168275" algn="dec"/>
                        </a:tabLst>
                      </a:pPr>
                      <a:r>
                        <a:rPr lang="en-US" sz="1100" dirty="0">
                          <a:effectLst/>
                          <a:latin typeface="Arial Narrow" panose="020B0604020202020204" pitchFamily="34" charset="0"/>
                        </a:rPr>
                        <a:t>	40.6</a:t>
                      </a:r>
                      <a:r>
                        <a:rPr lang="en-US" sz="1100" baseline="30000" dirty="0">
                          <a:effectLst/>
                          <a:latin typeface="Arial Narrow" panose="020B0604020202020204" pitchFamily="34" charset="0"/>
                        </a:rPr>
                        <a:t>+</a:t>
                      </a:r>
                      <a:endParaRPr lang="en-US" sz="1100" dirty="0">
                        <a:effectLst/>
                        <a:latin typeface="Arial Narrow" panose="020B0604020202020204" pitchFamily="34" charset="0"/>
                      </a:endParaRPr>
                    </a:p>
                  </a:txBody>
                  <a:tcPr marL="47625" marR="0" marT="0" marB="0" anchor="ctr">
                    <a:lnT w="38100" cmpd="sng">
                      <a:noFill/>
                    </a:lnT>
                    <a:solidFill>
                      <a:schemeClr val="bg1"/>
                    </a:solidFill>
                  </a:tcPr>
                </a:tc>
                <a:tc>
                  <a:txBody>
                    <a:bodyPr/>
                    <a:lstStyle/>
                    <a:p>
                      <a:pPr marL="0" indent="0">
                        <a:tabLst>
                          <a:tab pos="168275" algn="dec"/>
                        </a:tabLst>
                      </a:pPr>
                      <a:r>
                        <a:rPr lang="en-US" sz="1100" dirty="0">
                          <a:effectLst/>
                          <a:latin typeface="Arial Narrow" panose="020B0604020202020204" pitchFamily="34" charset="0"/>
                        </a:rPr>
                        <a:t>	40.0</a:t>
                      </a:r>
                      <a:r>
                        <a:rPr lang="en-US" sz="1100" baseline="30000" dirty="0">
                          <a:effectLst/>
                          <a:latin typeface="Arial Narrow" panose="020B0604020202020204" pitchFamily="34" charset="0"/>
                        </a:rPr>
                        <a:t>+</a:t>
                      </a:r>
                      <a:endParaRPr lang="en-US" sz="1100" dirty="0">
                        <a:effectLst/>
                        <a:latin typeface="Arial Narrow" panose="020B0604020202020204" pitchFamily="34" charset="0"/>
                      </a:endParaRPr>
                    </a:p>
                  </a:txBody>
                  <a:tcPr marL="47625" marR="0" marT="0" marB="0" anchor="ctr">
                    <a:lnT w="38100" cmpd="sng">
                      <a:noFill/>
                    </a:lnT>
                    <a:solidFill>
                      <a:schemeClr val="bg1"/>
                    </a:solidFill>
                  </a:tcPr>
                </a:tc>
                <a:tc>
                  <a:txBody>
                    <a:bodyPr/>
                    <a:lstStyle/>
                    <a:p>
                      <a:pPr marL="0" indent="0">
                        <a:tabLst>
                          <a:tab pos="168275" algn="dec"/>
                        </a:tabLst>
                      </a:pPr>
                      <a:r>
                        <a:rPr lang="en-US" sz="1100" dirty="0">
                          <a:effectLst/>
                          <a:latin typeface="Arial Narrow" panose="020B0604020202020204" pitchFamily="34" charset="0"/>
                        </a:rPr>
                        <a:t>	37.7</a:t>
                      </a:r>
                      <a:r>
                        <a:rPr lang="en-US" sz="1100" baseline="30000" dirty="0">
                          <a:effectLst/>
                          <a:latin typeface="Arial Narrow" panose="020B0604020202020204" pitchFamily="34" charset="0"/>
                        </a:rPr>
                        <a:t>+</a:t>
                      </a:r>
                      <a:endParaRPr lang="en-US" sz="1100" dirty="0">
                        <a:effectLst/>
                        <a:latin typeface="Arial Narrow" panose="020B0604020202020204" pitchFamily="34" charset="0"/>
                      </a:endParaRPr>
                    </a:p>
                  </a:txBody>
                  <a:tcPr marL="47625" marR="0" marT="0" marB="0" anchor="ctr">
                    <a:lnT w="38100" cmpd="sng">
                      <a:noFill/>
                    </a:lnT>
                    <a:solidFill>
                      <a:schemeClr val="bg1"/>
                    </a:solidFill>
                  </a:tcPr>
                </a:tc>
                <a:tc>
                  <a:txBody>
                    <a:bodyPr/>
                    <a:lstStyle/>
                    <a:p>
                      <a:pPr marL="0" indent="0">
                        <a:tabLst>
                          <a:tab pos="168275" algn="dec"/>
                        </a:tabLst>
                      </a:pPr>
                      <a:r>
                        <a:rPr lang="en-US" sz="1100" dirty="0">
                          <a:effectLst/>
                          <a:latin typeface="Arial Narrow" panose="020B0604020202020204" pitchFamily="34" charset="0"/>
                        </a:rPr>
                        <a:t>	34.9</a:t>
                      </a:r>
                    </a:p>
                  </a:txBody>
                  <a:tcPr marL="47625" marR="0" marT="0" marB="0" anchor="ctr">
                    <a:lnT w="38100" cmpd="sng">
                      <a:noFill/>
                    </a:lnT>
                    <a:solidFill>
                      <a:schemeClr val="bg1"/>
                    </a:solidFill>
                  </a:tcPr>
                </a:tc>
                <a:tc>
                  <a:txBody>
                    <a:bodyPr/>
                    <a:lstStyle/>
                    <a:p>
                      <a:pPr marL="0" indent="0">
                        <a:tabLst>
                          <a:tab pos="168275" algn="dec"/>
                        </a:tabLst>
                      </a:pPr>
                      <a:r>
                        <a:rPr lang="en-US" sz="1100" dirty="0">
                          <a:effectLst/>
                          <a:latin typeface="Arial Narrow" panose="020B0604020202020204" pitchFamily="34" charset="0"/>
                        </a:rPr>
                        <a:t>	34.6</a:t>
                      </a:r>
                    </a:p>
                  </a:txBody>
                  <a:tcPr marL="47625" marR="0" marT="0" marB="0" anchor="ctr">
                    <a:lnT w="38100" cmpd="sng">
                      <a:noFill/>
                    </a:lnT>
                    <a:solidFill>
                      <a:schemeClr val="bg1"/>
                    </a:solidFill>
                  </a:tcPr>
                </a:tc>
                <a:extLst>
                  <a:ext uri="{0D108BD9-81ED-4DB2-BD59-A6C34878D82A}">
                    <a16:rowId xmlns:a16="http://schemas.microsoft.com/office/drawing/2014/main" val="1743740650"/>
                  </a:ext>
                </a:extLst>
              </a:tr>
              <a:tr h="234595">
                <a:tc>
                  <a:txBody>
                    <a:bodyPr/>
                    <a:lstStyle/>
                    <a:p>
                      <a:r>
                        <a:rPr lang="en-US" sz="1100" dirty="0">
                          <a:effectLst/>
                          <a:latin typeface="Arial Narrow" panose="020B0604020202020204" pitchFamily="34" charset="0"/>
                        </a:rPr>
                        <a:t>Using Cocaine Once or Twice a Week</a:t>
                      </a:r>
                    </a:p>
                  </a:txBody>
                  <a:tcPr marL="57150" marR="0" marT="0" marB="0" anchor="ctr">
                    <a:solidFill>
                      <a:schemeClr val="bg1"/>
                    </a:solidFill>
                  </a:tcPr>
                </a:tc>
                <a:tc>
                  <a:txBody>
                    <a:bodyPr/>
                    <a:lstStyle/>
                    <a:p>
                      <a:pPr marL="0" indent="0">
                        <a:tabLst>
                          <a:tab pos="168275" algn="dec"/>
                        </a:tabLst>
                      </a:pPr>
                      <a:r>
                        <a:rPr lang="en-US" sz="1100" dirty="0">
                          <a:effectLst/>
                          <a:latin typeface="Arial Narrow" panose="020B0604020202020204" pitchFamily="34" charset="0"/>
                        </a:rPr>
                        <a:t>	80.2</a:t>
                      </a:r>
                      <a:r>
                        <a:rPr lang="en-US" sz="1100" baseline="30000" dirty="0">
                          <a:effectLst/>
                          <a:latin typeface="Arial Narrow" panose="020B0604020202020204" pitchFamily="34" charset="0"/>
                        </a:rPr>
                        <a:t>+</a:t>
                      </a:r>
                      <a:endParaRPr lang="en-US" sz="1100" dirty="0">
                        <a:effectLst/>
                        <a:latin typeface="Arial Narrow" panose="020B0604020202020204" pitchFamily="34" charset="0"/>
                      </a:endParaRPr>
                    </a:p>
                  </a:txBody>
                  <a:tcPr marL="47625" marR="0" marT="0" marB="0" anchor="ctr">
                    <a:solidFill>
                      <a:schemeClr val="bg1"/>
                    </a:solidFill>
                  </a:tcPr>
                </a:tc>
                <a:tc>
                  <a:txBody>
                    <a:bodyPr/>
                    <a:lstStyle/>
                    <a:p>
                      <a:pPr marL="0" indent="0">
                        <a:tabLst>
                          <a:tab pos="168275" algn="dec"/>
                        </a:tabLst>
                      </a:pPr>
                      <a:r>
                        <a:rPr lang="en-US" sz="1100" dirty="0">
                          <a:effectLst/>
                          <a:latin typeface="Arial Narrow" panose="020B0604020202020204" pitchFamily="34" charset="0"/>
                        </a:rPr>
                        <a:t>	80.6</a:t>
                      </a:r>
                      <a:r>
                        <a:rPr lang="en-US" sz="1100" baseline="30000" dirty="0">
                          <a:effectLst/>
                          <a:latin typeface="Arial Narrow" panose="020B0604020202020204" pitchFamily="34" charset="0"/>
                        </a:rPr>
                        <a:t>+</a:t>
                      </a:r>
                      <a:endParaRPr lang="en-US" sz="1100" dirty="0">
                        <a:effectLst/>
                        <a:latin typeface="Arial Narrow" panose="020B0604020202020204" pitchFamily="34" charset="0"/>
                      </a:endParaRPr>
                    </a:p>
                  </a:txBody>
                  <a:tcPr marL="47625" marR="0" marT="0" marB="0" anchor="ctr">
                    <a:solidFill>
                      <a:schemeClr val="bg1"/>
                    </a:solidFill>
                  </a:tcPr>
                </a:tc>
                <a:tc>
                  <a:txBody>
                    <a:bodyPr/>
                    <a:lstStyle/>
                    <a:p>
                      <a:pPr marL="0" indent="0">
                        <a:tabLst>
                          <a:tab pos="168275" algn="dec"/>
                        </a:tabLst>
                      </a:pPr>
                      <a:r>
                        <a:rPr lang="en-US" sz="1100" dirty="0">
                          <a:effectLst/>
                          <a:latin typeface="Arial Narrow" panose="020B0604020202020204" pitchFamily="34" charset="0"/>
                        </a:rPr>
                        <a:t>	80.1</a:t>
                      </a:r>
                      <a:r>
                        <a:rPr lang="en-US" sz="1100" baseline="30000" dirty="0">
                          <a:effectLst/>
                          <a:latin typeface="Arial Narrow" panose="020B0604020202020204" pitchFamily="34" charset="0"/>
                        </a:rPr>
                        <a:t>+</a:t>
                      </a:r>
                      <a:endParaRPr lang="en-US" sz="1100" dirty="0">
                        <a:effectLst/>
                        <a:latin typeface="Arial Narrow" panose="020B0604020202020204" pitchFamily="34" charset="0"/>
                      </a:endParaRPr>
                    </a:p>
                  </a:txBody>
                  <a:tcPr marL="47625" marR="0" marT="0" marB="0" anchor="ctr">
                    <a:solidFill>
                      <a:schemeClr val="bg1"/>
                    </a:solidFill>
                  </a:tcPr>
                </a:tc>
                <a:tc>
                  <a:txBody>
                    <a:bodyPr/>
                    <a:lstStyle/>
                    <a:p>
                      <a:pPr marL="0" indent="0">
                        <a:tabLst>
                          <a:tab pos="168275" algn="dec"/>
                        </a:tabLst>
                      </a:pPr>
                      <a:r>
                        <a:rPr lang="en-US" sz="1100" dirty="0">
                          <a:effectLst/>
                          <a:latin typeface="Arial Narrow" panose="020B0604020202020204" pitchFamily="34" charset="0"/>
                        </a:rPr>
                        <a:t>	79.6</a:t>
                      </a:r>
                    </a:p>
                  </a:txBody>
                  <a:tcPr marL="47625" marR="0" marT="0" marB="0" anchor="ctr">
                    <a:solidFill>
                      <a:schemeClr val="bg1"/>
                    </a:solidFill>
                  </a:tcPr>
                </a:tc>
                <a:tc>
                  <a:txBody>
                    <a:bodyPr/>
                    <a:lstStyle/>
                    <a:p>
                      <a:pPr marL="0" indent="0">
                        <a:tabLst>
                          <a:tab pos="168275" algn="dec"/>
                        </a:tabLst>
                      </a:pPr>
                      <a:r>
                        <a:rPr lang="en-US" sz="1100" dirty="0">
                          <a:effectLst/>
                          <a:latin typeface="Arial Narrow" panose="020B0604020202020204" pitchFamily="34" charset="0"/>
                        </a:rPr>
                        <a:t>	78.7</a:t>
                      </a:r>
                    </a:p>
                  </a:txBody>
                  <a:tcPr marL="47625" marR="0" marT="0" marB="0" anchor="ctr">
                    <a:solidFill>
                      <a:schemeClr val="bg1"/>
                    </a:solidFill>
                  </a:tcPr>
                </a:tc>
                <a:extLst>
                  <a:ext uri="{0D108BD9-81ED-4DB2-BD59-A6C34878D82A}">
                    <a16:rowId xmlns:a16="http://schemas.microsoft.com/office/drawing/2014/main" val="2077398858"/>
                  </a:ext>
                </a:extLst>
              </a:tr>
              <a:tr h="234595">
                <a:tc>
                  <a:txBody>
                    <a:bodyPr/>
                    <a:lstStyle/>
                    <a:p>
                      <a:r>
                        <a:rPr lang="en-US" sz="1100" dirty="0">
                          <a:effectLst/>
                          <a:latin typeface="Arial Narrow" panose="020B0604020202020204" pitchFamily="34" charset="0"/>
                        </a:rPr>
                        <a:t>Using Heroin Once or Twice a Week</a:t>
                      </a:r>
                    </a:p>
                  </a:txBody>
                  <a:tcPr marL="57150" marR="0" marT="0" marB="0" anchor="ctr">
                    <a:solidFill>
                      <a:schemeClr val="bg1"/>
                    </a:solidFill>
                  </a:tcPr>
                </a:tc>
                <a:tc>
                  <a:txBody>
                    <a:bodyPr/>
                    <a:lstStyle/>
                    <a:p>
                      <a:pPr marL="0" indent="0">
                        <a:tabLst>
                          <a:tab pos="168275" algn="dec"/>
                        </a:tabLst>
                      </a:pPr>
                      <a:r>
                        <a:rPr lang="en-US" sz="1100" dirty="0">
                          <a:effectLst/>
                          <a:latin typeface="Arial Narrow" panose="020B0604020202020204" pitchFamily="34" charset="0"/>
                        </a:rPr>
                        <a:t>	82.9</a:t>
                      </a:r>
                    </a:p>
                  </a:txBody>
                  <a:tcPr marL="47625" marR="0" marT="0" marB="0" anchor="ctr">
                    <a:solidFill>
                      <a:schemeClr val="bg1"/>
                    </a:solidFill>
                  </a:tcPr>
                </a:tc>
                <a:tc>
                  <a:txBody>
                    <a:bodyPr/>
                    <a:lstStyle/>
                    <a:p>
                      <a:pPr marL="0" indent="0">
                        <a:tabLst>
                          <a:tab pos="168275" algn="dec"/>
                        </a:tabLst>
                      </a:pPr>
                      <a:r>
                        <a:rPr lang="en-US" sz="1100" dirty="0">
                          <a:effectLst/>
                          <a:latin typeface="Arial Narrow" panose="020B0604020202020204" pitchFamily="34" charset="0"/>
                        </a:rPr>
                        <a:t>	83.4</a:t>
                      </a:r>
                      <a:r>
                        <a:rPr lang="en-US" sz="1100" baseline="30000" dirty="0">
                          <a:effectLst/>
                          <a:latin typeface="Arial Narrow" panose="020B0604020202020204" pitchFamily="34" charset="0"/>
                        </a:rPr>
                        <a:t>+</a:t>
                      </a:r>
                      <a:endParaRPr lang="en-US" sz="1100" dirty="0">
                        <a:effectLst/>
                        <a:latin typeface="Arial Narrow" panose="020B0604020202020204" pitchFamily="34" charset="0"/>
                      </a:endParaRPr>
                    </a:p>
                  </a:txBody>
                  <a:tcPr marL="47625" marR="0" marT="0" marB="0" anchor="ctr">
                    <a:solidFill>
                      <a:schemeClr val="bg1"/>
                    </a:solidFill>
                  </a:tcPr>
                </a:tc>
                <a:tc>
                  <a:txBody>
                    <a:bodyPr/>
                    <a:lstStyle/>
                    <a:p>
                      <a:pPr marL="0" indent="0">
                        <a:tabLst>
                          <a:tab pos="168275" algn="dec"/>
                        </a:tabLst>
                      </a:pPr>
                      <a:r>
                        <a:rPr lang="en-US" sz="1100" dirty="0">
                          <a:effectLst/>
                          <a:latin typeface="Arial Narrow" panose="020B0604020202020204" pitchFamily="34" charset="0"/>
                        </a:rPr>
                        <a:t>	84.0</a:t>
                      </a:r>
                      <a:r>
                        <a:rPr lang="en-US" sz="1100" baseline="30000" dirty="0">
                          <a:effectLst/>
                          <a:latin typeface="Arial Narrow" panose="020B0604020202020204" pitchFamily="34" charset="0"/>
                        </a:rPr>
                        <a:t>+</a:t>
                      </a:r>
                      <a:endParaRPr lang="en-US" sz="1100" dirty="0">
                        <a:effectLst/>
                        <a:latin typeface="Arial Narrow" panose="020B0604020202020204" pitchFamily="34" charset="0"/>
                      </a:endParaRPr>
                    </a:p>
                  </a:txBody>
                  <a:tcPr marL="47625" marR="0" marT="0" marB="0" anchor="ctr">
                    <a:solidFill>
                      <a:schemeClr val="bg1"/>
                    </a:solidFill>
                  </a:tcPr>
                </a:tc>
                <a:tc>
                  <a:txBody>
                    <a:bodyPr/>
                    <a:lstStyle/>
                    <a:p>
                      <a:pPr marL="0" indent="0">
                        <a:tabLst>
                          <a:tab pos="168275" algn="dec"/>
                        </a:tabLst>
                      </a:pPr>
                      <a:r>
                        <a:rPr lang="en-US" sz="1100" dirty="0">
                          <a:effectLst/>
                          <a:latin typeface="Arial Narrow" panose="020B0604020202020204" pitchFamily="34" charset="0"/>
                        </a:rPr>
                        <a:t>	83.0</a:t>
                      </a:r>
                    </a:p>
                  </a:txBody>
                  <a:tcPr marL="47625" marR="0" marT="0" marB="0" anchor="ctr">
                    <a:solidFill>
                      <a:schemeClr val="bg1"/>
                    </a:solidFill>
                  </a:tcPr>
                </a:tc>
                <a:tc>
                  <a:txBody>
                    <a:bodyPr/>
                    <a:lstStyle/>
                    <a:p>
                      <a:pPr marL="0" indent="0">
                        <a:tabLst>
                          <a:tab pos="168275" algn="dec"/>
                        </a:tabLst>
                      </a:pPr>
                      <a:r>
                        <a:rPr lang="en-US" sz="1100" dirty="0">
                          <a:effectLst/>
                          <a:latin typeface="Arial Narrow" panose="020B0604020202020204" pitchFamily="34" charset="0"/>
                        </a:rPr>
                        <a:t>	82.1</a:t>
                      </a:r>
                    </a:p>
                  </a:txBody>
                  <a:tcPr marL="47625" marR="0" marT="0" marB="0" anchor="ctr">
                    <a:solidFill>
                      <a:schemeClr val="bg1"/>
                    </a:solidFill>
                  </a:tcPr>
                </a:tc>
                <a:extLst>
                  <a:ext uri="{0D108BD9-81ED-4DB2-BD59-A6C34878D82A}">
                    <a16:rowId xmlns:a16="http://schemas.microsoft.com/office/drawing/2014/main" val="2145282720"/>
                  </a:ext>
                </a:extLst>
              </a:tr>
              <a:tr h="274621">
                <a:tc>
                  <a:txBody>
                    <a:bodyPr/>
                    <a:lstStyle/>
                    <a:p>
                      <a:r>
                        <a:rPr lang="en-US" sz="1100" dirty="0">
                          <a:effectLst/>
                          <a:latin typeface="Arial Narrow" panose="020B0604020202020204" pitchFamily="34" charset="0"/>
                        </a:rPr>
                        <a:t>Having 4 or 5 Drinks of Alcohol Nearly Every Day</a:t>
                      </a:r>
                    </a:p>
                  </a:txBody>
                  <a:tcPr marL="57150" marR="0" marT="0" marB="0" anchor="ctr">
                    <a:solidFill>
                      <a:schemeClr val="bg1"/>
                    </a:solidFill>
                  </a:tcPr>
                </a:tc>
                <a:tc>
                  <a:txBody>
                    <a:bodyPr/>
                    <a:lstStyle/>
                    <a:p>
                      <a:pPr marL="0" indent="0">
                        <a:tabLst>
                          <a:tab pos="168275" algn="dec"/>
                        </a:tabLst>
                      </a:pPr>
                      <a:r>
                        <a:rPr lang="en-US" sz="1100" dirty="0">
                          <a:effectLst/>
                          <a:latin typeface="Arial Narrow" panose="020B0604020202020204" pitchFamily="34" charset="0"/>
                        </a:rPr>
                        <a:t>	64.1</a:t>
                      </a:r>
                    </a:p>
                  </a:txBody>
                  <a:tcPr marL="47625" marR="0" marT="0" marB="0" anchor="ctr">
                    <a:solidFill>
                      <a:schemeClr val="bg1"/>
                    </a:solidFill>
                  </a:tcPr>
                </a:tc>
                <a:tc>
                  <a:txBody>
                    <a:bodyPr/>
                    <a:lstStyle/>
                    <a:p>
                      <a:pPr marL="0" indent="0">
                        <a:tabLst>
                          <a:tab pos="168275" algn="dec"/>
                        </a:tabLst>
                      </a:pPr>
                      <a:r>
                        <a:rPr lang="en-US" sz="1100" dirty="0">
                          <a:effectLst/>
                          <a:latin typeface="Arial Narrow" panose="020B0604020202020204" pitchFamily="34" charset="0"/>
                        </a:rPr>
                        <a:t>	65.5</a:t>
                      </a:r>
                      <a:r>
                        <a:rPr lang="en-US" sz="1100" baseline="30000" dirty="0">
                          <a:effectLst/>
                          <a:latin typeface="Arial Narrow" panose="020B0604020202020204" pitchFamily="34" charset="0"/>
                        </a:rPr>
                        <a:t>+</a:t>
                      </a:r>
                      <a:endParaRPr lang="en-US" sz="1100" dirty="0">
                        <a:effectLst/>
                        <a:latin typeface="Arial Narrow" panose="020B0604020202020204" pitchFamily="34" charset="0"/>
                      </a:endParaRPr>
                    </a:p>
                  </a:txBody>
                  <a:tcPr marL="47625" marR="0" marT="0" marB="0" anchor="ctr">
                    <a:solidFill>
                      <a:schemeClr val="bg1"/>
                    </a:solidFill>
                  </a:tcPr>
                </a:tc>
                <a:tc>
                  <a:txBody>
                    <a:bodyPr/>
                    <a:lstStyle/>
                    <a:p>
                      <a:pPr marL="0" indent="0">
                        <a:tabLst>
                          <a:tab pos="168275" algn="dec"/>
                        </a:tabLst>
                      </a:pPr>
                      <a:r>
                        <a:rPr lang="en-US" sz="1100" dirty="0">
                          <a:effectLst/>
                          <a:latin typeface="Arial Narrow" panose="020B0604020202020204" pitchFamily="34" charset="0"/>
                        </a:rPr>
                        <a:t>	65.2</a:t>
                      </a:r>
                      <a:r>
                        <a:rPr lang="en-US" sz="1100" baseline="30000" dirty="0">
                          <a:effectLst/>
                          <a:latin typeface="Arial Narrow" panose="020B0604020202020204" pitchFamily="34" charset="0"/>
                        </a:rPr>
                        <a:t>+</a:t>
                      </a:r>
                      <a:endParaRPr lang="en-US" sz="1100" dirty="0">
                        <a:effectLst/>
                        <a:latin typeface="Arial Narrow" panose="020B0604020202020204" pitchFamily="34" charset="0"/>
                      </a:endParaRPr>
                    </a:p>
                  </a:txBody>
                  <a:tcPr marL="47625" marR="0" marT="0" marB="0" anchor="ctr">
                    <a:solidFill>
                      <a:schemeClr val="bg1"/>
                    </a:solidFill>
                  </a:tcPr>
                </a:tc>
                <a:tc>
                  <a:txBody>
                    <a:bodyPr/>
                    <a:lstStyle/>
                    <a:p>
                      <a:pPr marL="0" indent="0">
                        <a:tabLst>
                          <a:tab pos="168275" algn="dec"/>
                        </a:tabLst>
                      </a:pPr>
                      <a:r>
                        <a:rPr lang="en-US" sz="1100" dirty="0">
                          <a:effectLst/>
                          <a:latin typeface="Arial Narrow" panose="020B0604020202020204" pitchFamily="34" charset="0"/>
                        </a:rPr>
                        <a:t>	64.4</a:t>
                      </a:r>
                    </a:p>
                  </a:txBody>
                  <a:tcPr marL="47625" marR="0" marT="0" marB="0" anchor="ctr">
                    <a:solidFill>
                      <a:schemeClr val="bg1"/>
                    </a:solidFill>
                  </a:tcPr>
                </a:tc>
                <a:tc>
                  <a:txBody>
                    <a:bodyPr/>
                    <a:lstStyle/>
                    <a:p>
                      <a:pPr marL="0" indent="0">
                        <a:tabLst>
                          <a:tab pos="168275" algn="dec"/>
                        </a:tabLst>
                      </a:pPr>
                      <a:r>
                        <a:rPr lang="en-US" sz="1100" dirty="0">
                          <a:effectLst/>
                          <a:latin typeface="Arial Narrow" panose="020B0604020202020204" pitchFamily="34" charset="0"/>
                        </a:rPr>
                        <a:t>	63.5</a:t>
                      </a:r>
                    </a:p>
                  </a:txBody>
                  <a:tcPr marL="47625" marR="0" marT="0" marB="0" anchor="ctr">
                    <a:solidFill>
                      <a:schemeClr val="bg1"/>
                    </a:solidFill>
                  </a:tcPr>
                </a:tc>
                <a:extLst>
                  <a:ext uri="{0D108BD9-81ED-4DB2-BD59-A6C34878D82A}">
                    <a16:rowId xmlns:a16="http://schemas.microsoft.com/office/drawing/2014/main" val="2010597750"/>
                  </a:ext>
                </a:extLst>
              </a:tr>
              <a:tr h="274621">
                <a:tc>
                  <a:txBody>
                    <a:bodyPr/>
                    <a:lstStyle/>
                    <a:p>
                      <a:r>
                        <a:rPr lang="en-US" sz="1100" dirty="0">
                          <a:effectLst/>
                          <a:latin typeface="Arial Narrow" panose="020B0604020202020204" pitchFamily="34" charset="0"/>
                        </a:rPr>
                        <a:t>Smoking One or More Packs of Cigarettes per Day</a:t>
                      </a:r>
                    </a:p>
                  </a:txBody>
                  <a:tcPr marL="57150" marR="0" marT="0" marB="47625"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indent="0">
                        <a:tabLst>
                          <a:tab pos="168275" algn="dec"/>
                        </a:tabLst>
                      </a:pPr>
                      <a:r>
                        <a:rPr lang="en-US" sz="1100" dirty="0">
                          <a:effectLst/>
                          <a:latin typeface="Arial Narrow" panose="020B0604020202020204" pitchFamily="34" charset="0"/>
                        </a:rPr>
                        <a:t>	68.2</a:t>
                      </a:r>
                      <a:r>
                        <a:rPr lang="en-US" sz="1100" baseline="30000" dirty="0">
                          <a:effectLst/>
                          <a:latin typeface="Arial Narrow" panose="020B0604020202020204" pitchFamily="34" charset="0"/>
                        </a:rPr>
                        <a:t>+</a:t>
                      </a:r>
                      <a:endParaRPr lang="en-US" sz="1100" dirty="0">
                        <a:effectLst/>
                        <a:latin typeface="Arial Narrow" panose="020B0604020202020204" pitchFamily="34" charset="0"/>
                      </a:endParaRPr>
                    </a:p>
                  </a:txBody>
                  <a:tcPr marL="47625" marR="0" marT="0" marB="47625"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indent="0">
                        <a:tabLst>
                          <a:tab pos="168275" algn="dec"/>
                        </a:tabLst>
                      </a:pPr>
                      <a:r>
                        <a:rPr lang="en-US" sz="1100" dirty="0">
                          <a:effectLst/>
                          <a:latin typeface="Arial Narrow" panose="020B0604020202020204" pitchFamily="34" charset="0"/>
                        </a:rPr>
                        <a:t>	69.3</a:t>
                      </a:r>
                      <a:r>
                        <a:rPr lang="en-US" sz="1100" baseline="30000" dirty="0">
                          <a:effectLst/>
                          <a:latin typeface="Arial Narrow" panose="020B0604020202020204" pitchFamily="34" charset="0"/>
                        </a:rPr>
                        <a:t>+</a:t>
                      </a:r>
                      <a:endParaRPr lang="en-US" sz="1100" dirty="0">
                        <a:effectLst/>
                        <a:latin typeface="Arial Narrow" panose="020B0604020202020204" pitchFamily="34" charset="0"/>
                      </a:endParaRPr>
                    </a:p>
                  </a:txBody>
                  <a:tcPr marL="47625" marR="0" marT="0" marB="47625"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indent="0">
                        <a:tabLst>
                          <a:tab pos="168275" algn="dec"/>
                        </a:tabLst>
                      </a:pPr>
                      <a:r>
                        <a:rPr lang="en-US" sz="1100" dirty="0">
                          <a:effectLst/>
                          <a:latin typeface="Arial Narrow" panose="020B0604020202020204" pitchFamily="34" charset="0"/>
                        </a:rPr>
                        <a:t>	67.2</a:t>
                      </a:r>
                      <a:r>
                        <a:rPr lang="en-US" sz="1100" baseline="30000" dirty="0">
                          <a:effectLst/>
                          <a:latin typeface="Arial Narrow" panose="020B0604020202020204" pitchFamily="34" charset="0"/>
                        </a:rPr>
                        <a:t>+</a:t>
                      </a:r>
                      <a:endParaRPr lang="en-US" sz="1100" dirty="0">
                        <a:effectLst/>
                        <a:latin typeface="Arial Narrow" panose="020B0604020202020204" pitchFamily="34" charset="0"/>
                      </a:endParaRPr>
                    </a:p>
                  </a:txBody>
                  <a:tcPr marL="47625" marR="0" marT="0" marB="47625"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indent="0">
                        <a:tabLst>
                          <a:tab pos="168275" algn="dec"/>
                        </a:tabLst>
                      </a:pPr>
                      <a:r>
                        <a:rPr lang="en-US" sz="1100" dirty="0">
                          <a:effectLst/>
                          <a:latin typeface="Arial Narrow" panose="020B0604020202020204" pitchFamily="34" charset="0"/>
                        </a:rPr>
                        <a:t>	65.3</a:t>
                      </a:r>
                    </a:p>
                  </a:txBody>
                  <a:tcPr marL="47625" marR="0" marT="0" marB="47625"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indent="0">
                        <a:tabLst>
                          <a:tab pos="168275" algn="dec"/>
                        </a:tabLst>
                      </a:pPr>
                      <a:r>
                        <a:rPr lang="en-US" sz="1100" dirty="0">
                          <a:effectLst/>
                          <a:latin typeface="Arial Narrow" panose="020B0604020202020204" pitchFamily="34" charset="0"/>
                        </a:rPr>
                        <a:t>	65.0</a:t>
                      </a:r>
                    </a:p>
                  </a:txBody>
                  <a:tcPr marL="47625" marR="0" marT="0" marB="47625" anchor="ctr">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56227766"/>
                  </a:ext>
                </a:extLst>
              </a:tr>
            </a:tbl>
          </a:graphicData>
        </a:graphic>
      </p:graphicFrame>
      <p:sp>
        <p:nvSpPr>
          <p:cNvPr id="7" name="TextBox 6"/>
          <p:cNvSpPr txBox="1"/>
          <p:nvPr/>
        </p:nvSpPr>
        <p:spPr>
          <a:xfrm>
            <a:off x="6230319" y="5036949"/>
            <a:ext cx="2634712" cy="600164"/>
          </a:xfrm>
          <a:prstGeom prst="rect">
            <a:avLst/>
          </a:prstGeom>
          <a:noFill/>
        </p:spPr>
        <p:txBody>
          <a:bodyPr wrap="square" rtlCol="0">
            <a:spAutoFit/>
          </a:bodyPr>
          <a:lstStyle/>
          <a:p>
            <a:r>
              <a:rPr lang="en-US" sz="1100" b="1" u="none" dirty="0" smtClean="0">
                <a:latin typeface="Sitka Heading" panose="02000505000000020004" pitchFamily="2" charset="0"/>
              </a:rPr>
              <a:t>+ Difference between this estimate and 2019 estimate is statistically significant at the .05level</a:t>
            </a:r>
            <a:endParaRPr lang="en-US" sz="1100" b="1" u="none" dirty="0">
              <a:latin typeface="Sitka Heading" panose="02000505000000020004" pitchFamily="2" charset="0"/>
            </a:endParaRPr>
          </a:p>
        </p:txBody>
      </p:sp>
    </p:spTree>
    <p:extLst>
      <p:ext uri="{BB962C8B-B14F-4D97-AF65-F5344CB8AC3E}">
        <p14:creationId xmlns:p14="http://schemas.microsoft.com/office/powerpoint/2010/main" val="38409506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110" y="218855"/>
            <a:ext cx="6457950" cy="969771"/>
          </a:xfrm>
        </p:spPr>
        <p:txBody>
          <a:bodyPr>
            <a:normAutofit fontScale="90000"/>
          </a:bodyPr>
          <a:lstStyle/>
          <a:p>
            <a:pPr algn="ctr"/>
            <a:r>
              <a:rPr lang="en-US" dirty="0"/>
              <a:t>Neuroimaging studies with adolescents </a:t>
            </a:r>
          </a:p>
        </p:txBody>
      </p:sp>
      <p:sp>
        <p:nvSpPr>
          <p:cNvPr id="3" name="Content Placeholder 2"/>
          <p:cNvSpPr>
            <a:spLocks noGrp="1"/>
          </p:cNvSpPr>
          <p:nvPr>
            <p:ph idx="1"/>
          </p:nvPr>
        </p:nvSpPr>
        <p:spPr>
          <a:xfrm>
            <a:off x="514351" y="1643826"/>
            <a:ext cx="8192705" cy="4622862"/>
          </a:xfrm>
        </p:spPr>
        <p:txBody>
          <a:bodyPr>
            <a:normAutofit lnSpcReduction="10000"/>
          </a:bodyPr>
          <a:lstStyle/>
          <a:p>
            <a:pPr lvl="1"/>
            <a:r>
              <a:rPr lang="en-US" sz="2325" dirty="0"/>
              <a:t>fMRI Studies</a:t>
            </a:r>
          </a:p>
          <a:p>
            <a:pPr lvl="2"/>
            <a:r>
              <a:rPr lang="en-US" sz="1800" dirty="0"/>
              <a:t>Differences in levels of activation of hippocampus (memory) compared with controls*</a:t>
            </a:r>
          </a:p>
          <a:p>
            <a:pPr lvl="2"/>
            <a:r>
              <a:rPr lang="en-US" sz="1800" dirty="0"/>
              <a:t>Functional connectivity studies of frontoparietal areas of brain - disrupted neuro-circuitry during task demands**</a:t>
            </a:r>
          </a:p>
          <a:p>
            <a:pPr lvl="2"/>
            <a:r>
              <a:rPr lang="en-US" sz="1800" dirty="0"/>
              <a:t>Inhibitory processing studies - marijuana users had exaggerated responses to both inhibitory and non-inhibitory trials – in prefrontal and parietal regions*** </a:t>
            </a:r>
          </a:p>
          <a:p>
            <a:pPr lvl="1"/>
            <a:r>
              <a:rPr lang="en-US" sz="2100" dirty="0"/>
              <a:t>DTI (diffusion tensor imaging) studies</a:t>
            </a:r>
          </a:p>
          <a:p>
            <a:pPr lvl="2"/>
            <a:r>
              <a:rPr lang="en-US" sz="1800" dirty="0"/>
              <a:t>no effects on white matter integrity</a:t>
            </a:r>
          </a:p>
          <a:p>
            <a:pPr lvl="1"/>
            <a:r>
              <a:rPr lang="en-US" sz="1950" dirty="0"/>
              <a:t>Overall – evidence of altered neural response patterns in marijuana using teens that is consistent with neurocognitive studies</a:t>
            </a:r>
            <a:r>
              <a:rPr lang="en-US" sz="1950" dirty="0" smtClean="0"/>
              <a:t>.</a:t>
            </a:r>
          </a:p>
          <a:p>
            <a:pPr lvl="1"/>
            <a:r>
              <a:rPr lang="en-US" sz="1950" dirty="0" smtClean="0"/>
              <a:t>Evidence is evolving</a:t>
            </a:r>
            <a:endParaRPr lang="en-US" sz="1950" dirty="0"/>
          </a:p>
          <a:p>
            <a:pPr marL="342900" lvl="1" indent="0">
              <a:buNone/>
            </a:pPr>
            <a:r>
              <a:rPr lang="en-US" sz="1275" dirty="0"/>
              <a:t>*Jacobsen, 2004;**Jacobsen, 2009; ***Tappert, 2007</a:t>
            </a:r>
            <a:endParaRPr lang="en-US" sz="1125" dirty="0"/>
          </a:p>
          <a:p>
            <a:pPr lvl="7"/>
            <a:endParaRPr lang="en-US" dirty="0"/>
          </a:p>
        </p:txBody>
      </p:sp>
    </p:spTree>
    <p:extLst>
      <p:ext uri="{BB962C8B-B14F-4D97-AF65-F5344CB8AC3E}">
        <p14:creationId xmlns:p14="http://schemas.microsoft.com/office/powerpoint/2010/main" val="7943113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7425" y="4665420"/>
            <a:ext cx="4629150" cy="280736"/>
          </a:xfrm>
        </p:spPr>
        <p:txBody>
          <a:bodyPr>
            <a:noAutofit/>
          </a:bodyPr>
          <a:lstStyle/>
          <a:p>
            <a:pPr marL="0" indent="0">
              <a:buNone/>
            </a:pPr>
            <a:r>
              <a:rPr lang="en-US" sz="788" dirty="0"/>
              <a:t>Source: Arnone D, Barrick TR, Chengappa S et al. Corpus callosum damage in heavy marijuana use: Preliminary evidence from diffusion tensor tractography and tract-based spatial statistics. NeuroImage, 2008; 41:1067-1074</a:t>
            </a:r>
          </a:p>
        </p:txBody>
      </p:sp>
      <p:grpSp>
        <p:nvGrpSpPr>
          <p:cNvPr id="5" name="Group 4"/>
          <p:cNvGrpSpPr/>
          <p:nvPr/>
        </p:nvGrpSpPr>
        <p:grpSpPr>
          <a:xfrm>
            <a:off x="2164632" y="2637694"/>
            <a:ext cx="3158482" cy="1508093"/>
            <a:chOff x="685800" y="796131"/>
            <a:chExt cx="7147278" cy="2801938"/>
          </a:xfrm>
        </p:grpSpPr>
        <p:pic>
          <p:nvPicPr>
            <p:cNvPr id="6" name="Picture 3" descr="arnone2008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96131"/>
              <a:ext cx="7147278"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5232399" y="1524000"/>
              <a:ext cx="1151467" cy="914400"/>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dirty="0">
                <a:solidFill>
                  <a:srgbClr val="FFFFFF"/>
                </a:solidFill>
                <a:ea typeface="MS PGothic" pitchFamily="34" charset="-128"/>
              </a:endParaRPr>
            </a:p>
          </p:txBody>
        </p:sp>
      </p:grpSp>
      <p:sp>
        <p:nvSpPr>
          <p:cNvPr id="9" name="TextBox 7"/>
          <p:cNvSpPr txBox="1">
            <a:spLocks noChangeArrowheads="1"/>
          </p:cNvSpPr>
          <p:nvPr/>
        </p:nvSpPr>
        <p:spPr bwMode="auto">
          <a:xfrm>
            <a:off x="2167095" y="2376915"/>
            <a:ext cx="1270195" cy="452560"/>
          </a:xfrm>
          <a:prstGeom prst="rect">
            <a:avLst/>
          </a:prstGeom>
          <a:solidFill>
            <a:schemeClr val="bg2"/>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eaLnBrk="1" hangingPunct="1">
              <a:lnSpc>
                <a:spcPct val="80000"/>
              </a:lnSpc>
              <a:buClr>
                <a:schemeClr val="accent1">
                  <a:lumMod val="60000"/>
                  <a:lumOff val="40000"/>
                </a:schemeClr>
              </a:buClr>
              <a:buNone/>
            </a:pPr>
            <a:r>
              <a:rPr lang="en-US" altLang="en-US" sz="1463" dirty="0">
                <a:solidFill>
                  <a:srgbClr val="FF0000"/>
                </a:solidFill>
                <a:latin typeface="+mn-lt"/>
                <a:ea typeface="+mn-ea"/>
              </a:rPr>
              <a:t>Healthy non user</a:t>
            </a:r>
          </a:p>
        </p:txBody>
      </p:sp>
      <p:sp>
        <p:nvSpPr>
          <p:cNvPr id="10" name="TextBox 8"/>
          <p:cNvSpPr txBox="1">
            <a:spLocks noChangeArrowheads="1"/>
          </p:cNvSpPr>
          <p:nvPr/>
        </p:nvSpPr>
        <p:spPr bwMode="auto">
          <a:xfrm>
            <a:off x="3812090" y="2385005"/>
            <a:ext cx="1183358" cy="272447"/>
          </a:xfrm>
          <a:prstGeom prst="rect">
            <a:avLst/>
          </a:prstGeom>
          <a:solidFill>
            <a:schemeClr val="bg2"/>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eaLnBrk="1" hangingPunct="1">
              <a:lnSpc>
                <a:spcPct val="80000"/>
              </a:lnSpc>
              <a:buClr>
                <a:schemeClr val="accent1">
                  <a:lumMod val="60000"/>
                  <a:lumOff val="40000"/>
                </a:schemeClr>
              </a:buClr>
              <a:buNone/>
            </a:pPr>
            <a:r>
              <a:rPr lang="en-US" altLang="en-US" sz="1463" dirty="0">
                <a:solidFill>
                  <a:srgbClr val="FF0000"/>
                </a:solidFill>
                <a:latin typeface="+mn-lt"/>
                <a:ea typeface="+mn-ea"/>
              </a:rPr>
              <a:t>Daily MJ user</a:t>
            </a:r>
          </a:p>
        </p:txBody>
      </p:sp>
      <p:grpSp>
        <p:nvGrpSpPr>
          <p:cNvPr id="11" name="Group 10"/>
          <p:cNvGrpSpPr/>
          <p:nvPr/>
        </p:nvGrpSpPr>
        <p:grpSpPr>
          <a:xfrm>
            <a:off x="5320747" y="2368752"/>
            <a:ext cx="1701419" cy="1777036"/>
            <a:chOff x="2491223" y="1109755"/>
            <a:chExt cx="4354873" cy="3833729"/>
          </a:xfrm>
        </p:grpSpPr>
        <p:pic>
          <p:nvPicPr>
            <p:cNvPr id="12" name="Picture 7" descr="Tapertwhitematter2009.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1223" y="1681450"/>
              <a:ext cx="4354873" cy="326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8"/>
            <p:cNvSpPr txBox="1">
              <a:spLocks noChangeArrowheads="1"/>
            </p:cNvSpPr>
            <p:nvPr/>
          </p:nvSpPr>
          <p:spPr bwMode="auto">
            <a:xfrm>
              <a:off x="2512360" y="1109755"/>
              <a:ext cx="4328553" cy="976341"/>
            </a:xfrm>
            <a:prstGeom prst="rect">
              <a:avLst/>
            </a:prstGeom>
            <a:solidFill>
              <a:schemeClr val="bg2"/>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eaLnBrk="1" hangingPunct="1">
                <a:lnSpc>
                  <a:spcPct val="80000"/>
                </a:lnSpc>
                <a:buClr>
                  <a:schemeClr val="accent1">
                    <a:lumMod val="60000"/>
                    <a:lumOff val="40000"/>
                  </a:schemeClr>
                </a:buClr>
                <a:buNone/>
              </a:pPr>
              <a:r>
                <a:rPr lang="en-US" altLang="en-US" sz="1463" dirty="0">
                  <a:solidFill>
                    <a:srgbClr val="FF0000"/>
                  </a:solidFill>
                  <a:latin typeface="+mn-lt"/>
                  <a:ea typeface="+mn-ea"/>
                </a:rPr>
                <a:t>Schizophrenic patient</a:t>
              </a:r>
            </a:p>
          </p:txBody>
        </p:sp>
      </p:grpSp>
      <p:sp>
        <p:nvSpPr>
          <p:cNvPr id="2" name="TextBox 1"/>
          <p:cNvSpPr txBox="1"/>
          <p:nvPr/>
        </p:nvSpPr>
        <p:spPr>
          <a:xfrm>
            <a:off x="909008" y="321939"/>
            <a:ext cx="7824262" cy="738664"/>
          </a:xfrm>
          <a:prstGeom prst="rect">
            <a:avLst/>
          </a:prstGeom>
          <a:noFill/>
        </p:spPr>
        <p:txBody>
          <a:bodyPr wrap="square" rtlCol="0">
            <a:spAutoFit/>
          </a:bodyPr>
          <a:lstStyle/>
          <a:p>
            <a:r>
              <a:rPr lang="en-US" sz="2100" u="none" dirty="0" smtClean="0"/>
              <a:t>Diffusion Tensor Imaging Studies; </a:t>
            </a:r>
          </a:p>
          <a:p>
            <a:r>
              <a:rPr lang="en-US" sz="2100" u="none" dirty="0" smtClean="0"/>
              <a:t>Poorer </a:t>
            </a:r>
            <a:r>
              <a:rPr lang="en-US" sz="2100" u="none" dirty="0"/>
              <a:t>communication across different parts of the brain</a:t>
            </a:r>
          </a:p>
        </p:txBody>
      </p:sp>
    </p:spTree>
    <p:extLst>
      <p:ext uri="{BB962C8B-B14F-4D97-AF65-F5344CB8AC3E}">
        <p14:creationId xmlns:p14="http://schemas.microsoft.com/office/powerpoint/2010/main" val="13895608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cap="all" dirty="0">
                <a:ln w="3175" cmpd="sng">
                  <a:noFill/>
                </a:ln>
                <a:latin typeface="Calibri Light" panose="020F0302020204030204"/>
                <a:cs typeface="+mj-cs"/>
              </a:rPr>
              <a:t>Terminology</a:t>
            </a:r>
            <a:endParaRPr lang="en-US" dirty="0"/>
          </a:p>
        </p:txBody>
      </p:sp>
      <p:sp>
        <p:nvSpPr>
          <p:cNvPr id="3" name="Content Placeholder 2"/>
          <p:cNvSpPr>
            <a:spLocks noGrp="1"/>
          </p:cNvSpPr>
          <p:nvPr>
            <p:ph idx="1"/>
          </p:nvPr>
        </p:nvSpPr>
        <p:spPr>
          <a:xfrm>
            <a:off x="457200" y="1329342"/>
            <a:ext cx="7338447" cy="5034514"/>
          </a:xfrm>
        </p:spPr>
        <p:txBody>
          <a:bodyPr>
            <a:normAutofit fontScale="62500" lnSpcReduction="20000"/>
          </a:bodyPr>
          <a:lstStyle/>
          <a:p>
            <a:pPr>
              <a:buClr>
                <a:schemeClr val="tx2">
                  <a:lumMod val="75000"/>
                </a:schemeClr>
              </a:buClr>
              <a:buFont typeface="Arial" panose="020B0604020202020204" pitchFamily="34" charset="0"/>
              <a:buChar char="•"/>
            </a:pPr>
            <a:r>
              <a:rPr lang="en-US" sz="2500" b="1" i="1" dirty="0">
                <a:latin typeface="Calibri Light" panose="020F0302020204030204" pitchFamily="34" charset="0"/>
                <a:cs typeface="Calibri Light" panose="020F0302020204030204" pitchFamily="34" charset="0"/>
              </a:rPr>
              <a:t>Cannabis</a:t>
            </a:r>
          </a:p>
          <a:p>
            <a:pPr lvl="1">
              <a:buClr>
                <a:schemeClr val="tx2">
                  <a:lumMod val="75000"/>
                </a:schemeClr>
              </a:buClr>
              <a:buFont typeface="Arial" panose="020B0604020202020204" pitchFamily="34" charset="0"/>
              <a:buChar char="•"/>
            </a:pPr>
            <a:r>
              <a:rPr lang="en-US" sz="2500" dirty="0">
                <a:latin typeface="Calibri Light" panose="020F0302020204030204" pitchFamily="34" charset="0"/>
                <a:cs typeface="Calibri Light" panose="020F0302020204030204" pitchFamily="34" charset="0"/>
              </a:rPr>
              <a:t>Traditionally refers to the marijuana plant </a:t>
            </a:r>
            <a:r>
              <a:rPr lang="en-US" sz="2500" i="1" dirty="0">
                <a:latin typeface="Calibri Light" panose="020F0302020204030204" pitchFamily="34" charset="0"/>
                <a:cs typeface="Calibri Light" panose="020F0302020204030204" pitchFamily="34" charset="0"/>
              </a:rPr>
              <a:t>Cannabis sativa, </a:t>
            </a:r>
            <a:r>
              <a:rPr lang="en-US" sz="2500" i="1" dirty="0" smtClean="0">
                <a:latin typeface="Calibri Light" panose="020F0302020204030204" pitchFamily="34" charset="0"/>
                <a:cs typeface="Calibri Light" panose="020F0302020204030204" pitchFamily="34" charset="0"/>
              </a:rPr>
              <a:t>Cannabis indica</a:t>
            </a:r>
            <a:endParaRPr lang="en-US" sz="2500" i="1" dirty="0">
              <a:latin typeface="Calibri Light" panose="020F0302020204030204" pitchFamily="34" charset="0"/>
              <a:cs typeface="Calibri Light" panose="020F0302020204030204" pitchFamily="34" charset="0"/>
            </a:endParaRPr>
          </a:p>
          <a:p>
            <a:pPr lvl="1">
              <a:buClr>
                <a:schemeClr val="tx2">
                  <a:lumMod val="75000"/>
                </a:schemeClr>
              </a:buClr>
              <a:buFont typeface="Arial" panose="020B0604020202020204" pitchFamily="34" charset="0"/>
              <a:buChar char="•"/>
            </a:pPr>
            <a:r>
              <a:rPr lang="en-US" sz="2500" dirty="0">
                <a:latin typeface="Calibri Light" panose="020F0302020204030204" pitchFamily="34" charset="0"/>
                <a:cs typeface="Calibri Light" panose="020F0302020204030204" pitchFamily="34" charset="0"/>
              </a:rPr>
              <a:t>THC: </a:t>
            </a:r>
            <a:r>
              <a:rPr lang="en-US" sz="2500" dirty="0" smtClean="0">
                <a:latin typeface="Calibri Light" panose="020F0302020204030204" pitchFamily="34" charset="0"/>
                <a:cs typeface="Calibri Light" panose="020F0302020204030204" pitchFamily="34" charset="0"/>
              </a:rPr>
              <a:t>delta-9-tetrahydrocannabinol </a:t>
            </a:r>
            <a:r>
              <a:rPr lang="en-US" sz="2500" dirty="0">
                <a:latin typeface="Calibri Light" panose="020F0302020204030204" pitchFamily="34" charset="0"/>
                <a:cs typeface="Calibri Light" panose="020F0302020204030204" pitchFamily="34" charset="0"/>
              </a:rPr>
              <a:t>– the psychoactive substance</a:t>
            </a:r>
          </a:p>
          <a:p>
            <a:pPr lvl="1">
              <a:buClr>
                <a:schemeClr val="tx2">
                  <a:lumMod val="75000"/>
                </a:schemeClr>
              </a:buClr>
              <a:buFont typeface="Arial" panose="020B0604020202020204" pitchFamily="34" charset="0"/>
              <a:buChar char="•"/>
            </a:pPr>
            <a:r>
              <a:rPr lang="en-US" sz="2500" dirty="0" smtClean="0">
                <a:latin typeface="Calibri Light" panose="020F0302020204030204" pitchFamily="34" charset="0"/>
                <a:cs typeface="Calibri Light" panose="020F0302020204030204" pitchFamily="34" charset="0"/>
              </a:rPr>
              <a:t>More than 400 compounds with &gt; </a:t>
            </a:r>
            <a:r>
              <a:rPr lang="en-US" sz="2500" dirty="0">
                <a:latin typeface="Calibri Light" panose="020F0302020204030204" pitchFamily="34" charset="0"/>
                <a:cs typeface="Calibri Light" panose="020F0302020204030204" pitchFamily="34" charset="0"/>
              </a:rPr>
              <a:t>100 </a:t>
            </a:r>
            <a:r>
              <a:rPr lang="en-US" sz="2500" dirty="0" smtClean="0">
                <a:latin typeface="Calibri Light" panose="020F0302020204030204" pitchFamily="34" charset="0"/>
                <a:cs typeface="Calibri Light" panose="020F0302020204030204" pitchFamily="34" charset="0"/>
              </a:rPr>
              <a:t>types of biologically active cannabinoids</a:t>
            </a:r>
            <a:endParaRPr lang="en-US" sz="2500" dirty="0">
              <a:latin typeface="Calibri Light" panose="020F0302020204030204" pitchFamily="34" charset="0"/>
              <a:cs typeface="Calibri Light" panose="020F0302020204030204" pitchFamily="34" charset="0"/>
            </a:endParaRPr>
          </a:p>
          <a:p>
            <a:pPr lvl="2">
              <a:buClr>
                <a:schemeClr val="tx2">
                  <a:lumMod val="75000"/>
                </a:schemeClr>
              </a:buClr>
              <a:buFont typeface="Arial" panose="020B0604020202020204" pitchFamily="34" charset="0"/>
              <a:buChar char="•"/>
            </a:pPr>
            <a:r>
              <a:rPr lang="en-US" sz="2500" dirty="0">
                <a:latin typeface="Calibri Light" panose="020F0302020204030204" pitchFamily="34" charset="0"/>
                <a:cs typeface="Calibri Light" panose="020F0302020204030204" pitchFamily="34" charset="0"/>
              </a:rPr>
              <a:t>Terpines – immune modulators</a:t>
            </a:r>
          </a:p>
          <a:p>
            <a:pPr>
              <a:buClr>
                <a:schemeClr val="tx2">
                  <a:lumMod val="75000"/>
                </a:schemeClr>
              </a:buClr>
              <a:buFont typeface="Arial" panose="020B0604020202020204" pitchFamily="34" charset="0"/>
              <a:buChar char="•"/>
            </a:pPr>
            <a:r>
              <a:rPr lang="en-US" sz="2500" b="1" i="1" dirty="0">
                <a:latin typeface="Calibri Light" panose="020F0302020204030204" pitchFamily="34" charset="0"/>
                <a:cs typeface="Calibri Light" panose="020F0302020204030204" pitchFamily="34" charset="0"/>
              </a:rPr>
              <a:t>Cannabis Oil </a:t>
            </a:r>
            <a:r>
              <a:rPr lang="en-US" sz="2500" b="1" dirty="0">
                <a:latin typeface="Calibri Light" panose="020F0302020204030204" pitchFamily="34" charset="0"/>
                <a:cs typeface="Calibri Light" panose="020F0302020204030204" pitchFamily="34" charset="0"/>
              </a:rPr>
              <a:t>/</a:t>
            </a:r>
            <a:r>
              <a:rPr lang="en-US" sz="2500" b="1" i="1" dirty="0">
                <a:latin typeface="Calibri Light" panose="020F0302020204030204" pitchFamily="34" charset="0"/>
                <a:cs typeface="Calibri Light" panose="020F0302020204030204" pitchFamily="34" charset="0"/>
              </a:rPr>
              <a:t>Concentrates</a:t>
            </a:r>
          </a:p>
          <a:p>
            <a:pPr lvl="1">
              <a:buClr>
                <a:schemeClr val="tx2">
                  <a:lumMod val="75000"/>
                </a:schemeClr>
              </a:buClr>
              <a:buFont typeface="Arial" panose="020B0604020202020204" pitchFamily="34" charset="0"/>
              <a:buChar char="•"/>
            </a:pPr>
            <a:r>
              <a:rPr lang="en-US" sz="2500" dirty="0">
                <a:latin typeface="Calibri Light" panose="020F0302020204030204" pitchFamily="34" charset="0"/>
                <a:cs typeface="Calibri Light" panose="020F0302020204030204" pitchFamily="34" charset="0"/>
              </a:rPr>
              <a:t>Extracts of cannabis plant – using solvents/nonsolvents – contain varying amounts of CBD, THC, terpenes</a:t>
            </a:r>
          </a:p>
          <a:p>
            <a:pPr lvl="1">
              <a:buClr>
                <a:schemeClr val="tx2">
                  <a:lumMod val="75000"/>
                </a:schemeClr>
              </a:buClr>
              <a:buFont typeface="Arial" panose="020B0604020202020204" pitchFamily="34" charset="0"/>
              <a:buChar char="•"/>
            </a:pPr>
            <a:r>
              <a:rPr lang="en-US" sz="2500" dirty="0">
                <a:latin typeface="Calibri Light" panose="020F0302020204030204" pitchFamily="34" charset="0"/>
                <a:cs typeface="Calibri Light" panose="020F0302020204030204" pitchFamily="34" charset="0"/>
              </a:rPr>
              <a:t>BHO (butane hash oil) – “wax”, “shatter”, “dabs”; </a:t>
            </a:r>
            <a:r>
              <a:rPr lang="en-US" sz="2500" dirty="0" smtClean="0">
                <a:latin typeface="Calibri Light" panose="020F0302020204030204" pitchFamily="34" charset="0"/>
                <a:cs typeface="Calibri Light" panose="020F0302020204030204" pitchFamily="34" charset="0"/>
              </a:rPr>
              <a:t>hashish resin</a:t>
            </a:r>
            <a:endParaRPr lang="en-US" sz="2500" dirty="0">
              <a:latin typeface="Calibri Light" panose="020F0302020204030204" pitchFamily="34" charset="0"/>
              <a:cs typeface="Calibri Light" panose="020F0302020204030204" pitchFamily="34" charset="0"/>
            </a:endParaRPr>
          </a:p>
          <a:p>
            <a:pPr>
              <a:buClr>
                <a:schemeClr val="tx2">
                  <a:lumMod val="75000"/>
                </a:schemeClr>
              </a:buClr>
              <a:buFont typeface="Arial" panose="020B0604020202020204" pitchFamily="34" charset="0"/>
              <a:buChar char="•"/>
            </a:pPr>
            <a:r>
              <a:rPr lang="en-US" sz="2500" b="1" i="1" dirty="0">
                <a:latin typeface="Calibri Light" panose="020F0302020204030204" pitchFamily="34" charset="0"/>
                <a:cs typeface="Calibri Light" panose="020F0302020204030204" pitchFamily="34" charset="0"/>
              </a:rPr>
              <a:t>Hemp – </a:t>
            </a:r>
            <a:r>
              <a:rPr lang="en-US" sz="2500" b="1" i="1" dirty="0" smtClean="0">
                <a:latin typeface="Calibri Light" panose="020F0302020204030204" pitchFamily="34" charset="0"/>
                <a:cs typeface="Calibri Light" panose="020F0302020204030204" pitchFamily="34" charset="0"/>
              </a:rPr>
              <a:t>fiber </a:t>
            </a:r>
            <a:r>
              <a:rPr lang="en-US" sz="2500" b="1" i="1" dirty="0">
                <a:latin typeface="Calibri Light" panose="020F0302020204030204" pitchFamily="34" charset="0"/>
                <a:cs typeface="Calibri Light" panose="020F0302020204030204" pitchFamily="34" charset="0"/>
              </a:rPr>
              <a:t>form of </a:t>
            </a:r>
            <a:r>
              <a:rPr lang="en-US" sz="2500" b="1" i="1" dirty="0" smtClean="0">
                <a:latin typeface="Calibri Light" panose="020F0302020204030204" pitchFamily="34" charset="0"/>
                <a:cs typeface="Calibri Light" panose="020F0302020204030204" pitchFamily="34" charset="0"/>
              </a:rPr>
              <a:t>cannabis</a:t>
            </a:r>
            <a:endParaRPr lang="en-US" sz="2500" b="1" dirty="0">
              <a:latin typeface="Calibri Light" panose="020F0302020204030204" pitchFamily="34" charset="0"/>
              <a:cs typeface="Calibri Light" panose="020F0302020204030204" pitchFamily="34" charset="0"/>
            </a:endParaRPr>
          </a:p>
          <a:p>
            <a:pPr lvl="1">
              <a:buClr>
                <a:schemeClr val="tx2">
                  <a:lumMod val="75000"/>
                </a:schemeClr>
              </a:buClr>
              <a:buFont typeface="Arial" panose="020B0604020202020204" pitchFamily="34" charset="0"/>
              <a:buChar char="•"/>
            </a:pPr>
            <a:r>
              <a:rPr lang="en-US" sz="2500" dirty="0">
                <a:latin typeface="Calibri Light" panose="020F0302020204030204" pitchFamily="34" charset="0"/>
                <a:cs typeface="Calibri Light" panose="020F0302020204030204" pitchFamily="34" charset="0"/>
              </a:rPr>
              <a:t>Has low concentration of CBD in leaves and flowers,  but &lt;1% THC</a:t>
            </a:r>
          </a:p>
          <a:p>
            <a:pPr lvl="1">
              <a:buClr>
                <a:schemeClr val="tx2">
                  <a:lumMod val="75000"/>
                </a:schemeClr>
              </a:buClr>
              <a:buFont typeface="Arial" panose="020B0604020202020204" pitchFamily="34" charset="0"/>
              <a:buChar char="•"/>
            </a:pPr>
            <a:r>
              <a:rPr lang="en-US" sz="2500" dirty="0">
                <a:latin typeface="Calibri Light" panose="020F0302020204030204" pitchFamily="34" charset="0"/>
                <a:cs typeface="Calibri Light" panose="020F0302020204030204" pitchFamily="34" charset="0"/>
              </a:rPr>
              <a:t>Major source of CBD - cannabidiol </a:t>
            </a:r>
          </a:p>
          <a:p>
            <a:pPr>
              <a:buClr>
                <a:schemeClr val="tx2">
                  <a:lumMod val="75000"/>
                </a:schemeClr>
              </a:buClr>
              <a:buFont typeface="Arial" panose="020B0604020202020204" pitchFamily="34" charset="0"/>
              <a:buChar char="•"/>
            </a:pPr>
            <a:r>
              <a:rPr lang="en-US" sz="2500" b="1" i="1" dirty="0">
                <a:latin typeface="Calibri Light" panose="020F0302020204030204" pitchFamily="34" charset="0"/>
                <a:cs typeface="Calibri Light" panose="020F0302020204030204" pitchFamily="34" charset="0"/>
              </a:rPr>
              <a:t>CBD Oil/Extracts </a:t>
            </a:r>
            <a:r>
              <a:rPr lang="en-US" sz="2500" dirty="0">
                <a:latin typeface="Calibri Light" panose="020F0302020204030204" pitchFamily="34" charset="0"/>
                <a:cs typeface="Calibri Light" panose="020F0302020204030204" pitchFamily="34" charset="0"/>
              </a:rPr>
              <a:t>– generally higher concentrate of CBD, low THC</a:t>
            </a:r>
          </a:p>
          <a:p>
            <a:pPr lvl="1">
              <a:buClr>
                <a:schemeClr val="tx2">
                  <a:lumMod val="75000"/>
                </a:schemeClr>
              </a:buClr>
              <a:buFont typeface="Arial" panose="020B0604020202020204" pitchFamily="34" charset="0"/>
              <a:buChar char="•"/>
            </a:pPr>
            <a:r>
              <a:rPr lang="en-US" sz="2500" dirty="0">
                <a:latin typeface="Calibri Light" panose="020F0302020204030204" pitchFamily="34" charset="0"/>
                <a:cs typeface="Calibri Light" panose="020F0302020204030204" pitchFamily="34" charset="0"/>
              </a:rPr>
              <a:t>From hemp with added CBD from other sources</a:t>
            </a:r>
          </a:p>
          <a:p>
            <a:pPr lvl="1">
              <a:buClr>
                <a:schemeClr val="tx2">
                  <a:lumMod val="75000"/>
                </a:schemeClr>
              </a:buClr>
              <a:buFont typeface="Arial" panose="020B0604020202020204" pitchFamily="34" charset="0"/>
              <a:buChar char="•"/>
            </a:pPr>
            <a:r>
              <a:rPr lang="en-US" sz="2500" dirty="0">
                <a:latin typeface="Calibri Light" panose="020F0302020204030204" pitchFamily="34" charset="0"/>
                <a:cs typeface="Calibri Light" panose="020F0302020204030204" pitchFamily="34" charset="0"/>
              </a:rPr>
              <a:t>Made into creams, lotions, edibles	</a:t>
            </a:r>
          </a:p>
          <a:p>
            <a:pPr>
              <a:buClr>
                <a:schemeClr val="tx2">
                  <a:lumMod val="75000"/>
                </a:schemeClr>
              </a:buClr>
              <a:buFont typeface="Arial" panose="020B0604020202020204" pitchFamily="34" charset="0"/>
              <a:buChar char="•"/>
            </a:pPr>
            <a:r>
              <a:rPr lang="en-US" sz="2500" b="1" i="1" dirty="0">
                <a:latin typeface="Calibri Light" panose="020F0302020204030204" pitchFamily="34" charset="0"/>
                <a:cs typeface="Calibri Light" panose="020F0302020204030204" pitchFamily="34" charset="0"/>
              </a:rPr>
              <a:t>Edibles </a:t>
            </a:r>
            <a:r>
              <a:rPr lang="en-US" sz="2500" b="1" dirty="0">
                <a:latin typeface="Calibri Light" panose="020F0302020204030204" pitchFamily="34" charset="0"/>
                <a:cs typeface="Calibri Light" panose="020F0302020204030204" pitchFamily="34" charset="0"/>
              </a:rPr>
              <a:t> -</a:t>
            </a:r>
            <a:r>
              <a:rPr lang="en-US" sz="2500" dirty="0">
                <a:latin typeface="Calibri Light" panose="020F0302020204030204" pitchFamily="34" charset="0"/>
                <a:cs typeface="Calibri Light" panose="020F0302020204030204" pitchFamily="34" charset="0"/>
              </a:rPr>
              <a:t> Varying types and amount of either THC or CBD</a:t>
            </a:r>
          </a:p>
          <a:p>
            <a:pPr>
              <a:buClr>
                <a:schemeClr val="tx2">
                  <a:lumMod val="75000"/>
                </a:schemeClr>
              </a:buClr>
              <a:buFont typeface="Arial" panose="020B0604020202020204" pitchFamily="34" charset="0"/>
              <a:buChar char="•"/>
            </a:pPr>
            <a:r>
              <a:rPr lang="en-US" sz="2500" b="1" i="1" dirty="0">
                <a:latin typeface="Calibri Light" panose="020F0302020204030204" pitchFamily="34" charset="0"/>
                <a:cs typeface="Calibri Light" panose="020F0302020204030204" pitchFamily="34" charset="0"/>
              </a:rPr>
              <a:t>Newer substances </a:t>
            </a:r>
            <a:r>
              <a:rPr lang="en-US" sz="2500" dirty="0">
                <a:latin typeface="Calibri Light" panose="020F0302020204030204" pitchFamily="34" charset="0"/>
                <a:cs typeface="Calibri Light" panose="020F0302020204030204" pitchFamily="34" charset="0"/>
              </a:rPr>
              <a:t>– CBG – cannabigol; THCV - vidabarin (terpenes), etc.</a:t>
            </a:r>
          </a:p>
          <a:p>
            <a:endParaRPr lang="en-US" dirty="0"/>
          </a:p>
        </p:txBody>
      </p:sp>
      <p:pic>
        <p:nvPicPr>
          <p:cNvPr id="5" name="Picture 4"/>
          <p:cNvPicPr>
            <a:picLocks noChangeAspect="1"/>
          </p:cNvPicPr>
          <p:nvPr/>
        </p:nvPicPr>
        <p:blipFill>
          <a:blip r:embed="rId2"/>
          <a:stretch>
            <a:fillRect/>
          </a:stretch>
        </p:blipFill>
        <p:spPr>
          <a:xfrm>
            <a:off x="7278254" y="2076078"/>
            <a:ext cx="1667241" cy="3289153"/>
          </a:xfrm>
          <a:prstGeom prst="rect">
            <a:avLst/>
          </a:prstGeom>
        </p:spPr>
      </p:pic>
    </p:spTree>
    <p:extLst>
      <p:ext uri="{BB962C8B-B14F-4D97-AF65-F5344CB8AC3E}">
        <p14:creationId xmlns:p14="http://schemas.microsoft.com/office/powerpoint/2010/main" val="2370078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cap="all" dirty="0">
                <a:ln w="3175" cmpd="sng">
                  <a:noFill/>
                </a:ln>
                <a:latin typeface="Calibri Light" panose="020F0302020204030204"/>
                <a:cs typeface="+mj-cs"/>
              </a:rPr>
              <a:t>Marijuana Biology</a:t>
            </a:r>
            <a:endParaRPr lang="en-US" dirty="0"/>
          </a:p>
        </p:txBody>
      </p:sp>
      <p:sp>
        <p:nvSpPr>
          <p:cNvPr id="3" name="Content Placeholder 2"/>
          <p:cNvSpPr>
            <a:spLocks noGrp="1"/>
          </p:cNvSpPr>
          <p:nvPr>
            <p:ph idx="1"/>
          </p:nvPr>
        </p:nvSpPr>
        <p:spPr>
          <a:xfrm>
            <a:off x="457200" y="1600201"/>
            <a:ext cx="5556142" cy="4070936"/>
          </a:xfrm>
        </p:spPr>
        <p:txBody>
          <a:bodyPr>
            <a:normAutofit fontScale="92500" lnSpcReduction="20000"/>
          </a:bodyPr>
          <a:lstStyle/>
          <a:p>
            <a:pPr>
              <a:buClr>
                <a:schemeClr val="tx2">
                  <a:lumMod val="75000"/>
                </a:schemeClr>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Delta 9 –Tetrahydrocannabinol - </a:t>
            </a:r>
            <a:r>
              <a:rPr lang="en-US" sz="2400" b="1" dirty="0">
                <a:latin typeface="Calibri Light" panose="020F0302020204030204" pitchFamily="34" charset="0"/>
                <a:cs typeface="Calibri Light" panose="020F0302020204030204" pitchFamily="34" charset="0"/>
              </a:rPr>
              <a:t>THC</a:t>
            </a:r>
          </a:p>
          <a:p>
            <a:pPr lvl="1">
              <a:buClr>
                <a:schemeClr val="tx2">
                  <a:lumMod val="75000"/>
                </a:schemeClr>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The primary psychoactive cannabinoid in the marijuana plant. </a:t>
            </a:r>
          </a:p>
          <a:p>
            <a:pPr lvl="1">
              <a:buClr>
                <a:schemeClr val="tx2">
                  <a:lumMod val="75000"/>
                </a:schemeClr>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High affinity for CB receptors in the brain</a:t>
            </a:r>
          </a:p>
          <a:p>
            <a:pPr>
              <a:buClr>
                <a:schemeClr val="tx2">
                  <a:lumMod val="75000"/>
                </a:schemeClr>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Selective breeding has resulted in higher concentrations of THC in plant products</a:t>
            </a:r>
          </a:p>
          <a:p>
            <a:pPr>
              <a:buClr>
                <a:schemeClr val="tx2">
                  <a:lumMod val="75000"/>
                </a:schemeClr>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From 1995 to now -  ~4% to &gt;20% THC</a:t>
            </a:r>
          </a:p>
          <a:p>
            <a:pPr lvl="1">
              <a:buClr>
                <a:schemeClr val="tx2">
                  <a:lumMod val="75000"/>
                </a:schemeClr>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Much lower concentrations of CBD</a:t>
            </a:r>
          </a:p>
          <a:p>
            <a:pPr>
              <a:buClr>
                <a:schemeClr val="tx2">
                  <a:lumMod val="75000"/>
                </a:schemeClr>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New ways of using (dabbing, volatilizing oils) create even higher concentrations – 39-80%</a:t>
            </a:r>
          </a:p>
          <a:p>
            <a:pPr lvl="1">
              <a:buClr>
                <a:schemeClr val="tx2">
                  <a:lumMod val="75000"/>
                </a:schemeClr>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More potent psychotropic effects as well as increased risk of adverse effects</a:t>
            </a:r>
          </a:p>
          <a:p>
            <a:endParaRPr lang="en-US" dirty="0"/>
          </a:p>
        </p:txBody>
      </p:sp>
      <p:pic>
        <p:nvPicPr>
          <p:cNvPr id="4" name="Picture 3"/>
          <p:cNvPicPr>
            <a:picLocks noChangeAspect="1"/>
          </p:cNvPicPr>
          <p:nvPr/>
        </p:nvPicPr>
        <p:blipFill>
          <a:blip r:embed="rId2"/>
          <a:stretch>
            <a:fillRect/>
          </a:stretch>
        </p:blipFill>
        <p:spPr>
          <a:xfrm>
            <a:off x="6013342" y="2696706"/>
            <a:ext cx="2881336" cy="1877671"/>
          </a:xfrm>
          <a:prstGeom prst="rect">
            <a:avLst/>
          </a:prstGeom>
        </p:spPr>
      </p:pic>
    </p:spTree>
    <p:extLst>
      <p:ext uri="{BB962C8B-B14F-4D97-AF65-F5344CB8AC3E}">
        <p14:creationId xmlns:p14="http://schemas.microsoft.com/office/powerpoint/2010/main" val="400345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cap="all" dirty="0">
                <a:ln w="3175" cmpd="sng">
                  <a:noFill/>
                </a:ln>
                <a:latin typeface="Calibri Light" panose="020F0302020204030204"/>
                <a:cs typeface="+mj-cs"/>
              </a:rPr>
              <a:t>Marijuana Strength</a:t>
            </a:r>
            <a:endParaRPr lang="en-US" dirty="0"/>
          </a:p>
        </p:txBody>
      </p:sp>
      <p:pic>
        <p:nvPicPr>
          <p:cNvPr id="4" name="Content Placeholder 3"/>
          <p:cNvPicPr>
            <a:picLocks noGrp="1" noChangeAspect="1"/>
          </p:cNvPicPr>
          <p:nvPr>
            <p:ph idx="1"/>
          </p:nvPr>
        </p:nvPicPr>
        <p:blipFill>
          <a:blip r:embed="rId2"/>
          <a:stretch>
            <a:fillRect/>
          </a:stretch>
        </p:blipFill>
        <p:spPr>
          <a:xfrm>
            <a:off x="573437" y="1329341"/>
            <a:ext cx="7377193" cy="4515971"/>
          </a:xfrm>
          <a:prstGeom prst="rect">
            <a:avLst/>
          </a:prstGeom>
        </p:spPr>
      </p:pic>
    </p:spTree>
    <p:extLst>
      <p:ext uri="{BB962C8B-B14F-4D97-AF65-F5344CB8AC3E}">
        <p14:creationId xmlns:p14="http://schemas.microsoft.com/office/powerpoint/2010/main" val="1764201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cap="all" dirty="0">
                <a:ln w="3175" cmpd="sng">
                  <a:noFill/>
                </a:ln>
                <a:latin typeface="Calibri Light" panose="020F0302020204030204"/>
                <a:cs typeface="+mj-cs"/>
              </a:rPr>
              <a:t>Cannabidiol (CBD)</a:t>
            </a:r>
            <a:endParaRPr lang="en-US" dirty="0"/>
          </a:p>
        </p:txBody>
      </p:sp>
      <p:sp>
        <p:nvSpPr>
          <p:cNvPr id="3" name="Content Placeholder 2"/>
          <p:cNvSpPr>
            <a:spLocks noGrp="1"/>
          </p:cNvSpPr>
          <p:nvPr>
            <p:ph idx="1"/>
          </p:nvPr>
        </p:nvSpPr>
        <p:spPr>
          <a:xfrm>
            <a:off x="457200" y="1600201"/>
            <a:ext cx="5261675" cy="4569690"/>
          </a:xfrm>
        </p:spPr>
        <p:txBody>
          <a:bodyPr>
            <a:normAutofit/>
          </a:bodyPr>
          <a:lstStyle/>
          <a:p>
            <a:pPr>
              <a:buClr>
                <a:schemeClr val="tx2">
                  <a:lumMod val="75000"/>
                </a:schemeClr>
              </a:buClr>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CBD  -  non-psychoactive cannabinoid.</a:t>
            </a:r>
          </a:p>
          <a:p>
            <a:pPr lvl="1">
              <a:buClr>
                <a:schemeClr val="tx2">
                  <a:lumMod val="75000"/>
                </a:schemeClr>
              </a:buClr>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Low affinity for CB receptors in the brain </a:t>
            </a:r>
          </a:p>
          <a:p>
            <a:pPr lvl="2">
              <a:buClr>
                <a:schemeClr val="tx2">
                  <a:lumMod val="75000"/>
                </a:schemeClr>
              </a:buClr>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antagonist, potentiates CB receptors</a:t>
            </a:r>
          </a:p>
          <a:p>
            <a:pPr lvl="1">
              <a:buClr>
                <a:schemeClr val="tx2">
                  <a:lumMod val="75000"/>
                </a:schemeClr>
              </a:buClr>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Can interfere with endocannabinoid degradation; </a:t>
            </a:r>
          </a:p>
          <a:p>
            <a:pPr lvl="1">
              <a:buClr>
                <a:schemeClr val="tx2">
                  <a:lumMod val="75000"/>
                </a:schemeClr>
              </a:buClr>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Agonist of serotonin 5HT1A receptors </a:t>
            </a:r>
            <a:r>
              <a:rPr lang="en-US" sz="1800" dirty="0">
                <a:latin typeface="Calibri Light" panose="020F0302020204030204" pitchFamily="34" charset="0"/>
                <a:cs typeface="Calibri Light" panose="020F0302020204030204" pitchFamily="34" charset="0"/>
                <a:sym typeface="Wingdings" panose="05000000000000000000" pitchFamily="2" charset="2"/>
              </a:rPr>
              <a:t> neuroprotection? 	</a:t>
            </a:r>
          </a:p>
          <a:p>
            <a:pPr lvl="1">
              <a:buClr>
                <a:schemeClr val="tx2">
                  <a:lumMod val="75000"/>
                </a:schemeClr>
              </a:buClr>
              <a:buFont typeface="Arial" panose="020B0604020202020204" pitchFamily="34" charset="0"/>
              <a:buChar char="•"/>
            </a:pPr>
            <a:r>
              <a:rPr lang="en-US" sz="1800" dirty="0">
                <a:latin typeface="Calibri Light" panose="020F0302020204030204" pitchFamily="34" charset="0"/>
                <a:cs typeface="Calibri Light" panose="020F0302020204030204" pitchFamily="34" charset="0"/>
                <a:sym typeface="Wingdings" panose="05000000000000000000" pitchFamily="2" charset="2"/>
              </a:rPr>
              <a:t>Potent antioxidant and anti-inflammatory</a:t>
            </a:r>
          </a:p>
          <a:p>
            <a:pPr lvl="2">
              <a:buClr>
                <a:schemeClr val="tx2">
                  <a:lumMod val="75000"/>
                </a:schemeClr>
              </a:buClr>
              <a:buFont typeface="Arial" panose="020B0604020202020204" pitchFamily="34" charset="0"/>
              <a:buChar char="•"/>
            </a:pPr>
            <a:r>
              <a:rPr lang="en-US" sz="1600" dirty="0">
                <a:latin typeface="Calibri Light" panose="020F0302020204030204" pitchFamily="34" charset="0"/>
                <a:cs typeface="Calibri Light" panose="020F0302020204030204" pitchFamily="34" charset="0"/>
              </a:rPr>
              <a:t>Focus on CBD for medical effects</a:t>
            </a:r>
          </a:p>
          <a:p>
            <a:pPr>
              <a:buClr>
                <a:schemeClr val="tx2">
                  <a:lumMod val="75000"/>
                </a:schemeClr>
              </a:buClr>
              <a:buFont typeface="Arial" panose="020B0604020202020204" pitchFamily="34" charset="0"/>
              <a:buChar char="•"/>
            </a:pPr>
            <a:r>
              <a:rPr lang="en-US" sz="1800" dirty="0" smtClean="0">
                <a:latin typeface="Calibri Light" panose="020F0302020204030204" pitchFamily="34" charset="0"/>
                <a:cs typeface="Calibri Light" panose="020F0302020204030204" pitchFamily="34" charset="0"/>
              </a:rPr>
              <a:t>Less </a:t>
            </a:r>
            <a:r>
              <a:rPr lang="en-US" sz="1800" dirty="0">
                <a:latin typeface="Calibri Light" panose="020F0302020204030204" pitchFamily="34" charset="0"/>
                <a:cs typeface="Calibri Light" panose="020F0302020204030204" pitchFamily="34" charset="0"/>
              </a:rPr>
              <a:t>is known about dose-response relationships of CBD and mechanisms of action for specific conditions</a:t>
            </a:r>
          </a:p>
          <a:p>
            <a:endParaRPr lang="en-US" dirty="0"/>
          </a:p>
        </p:txBody>
      </p:sp>
      <p:pic>
        <p:nvPicPr>
          <p:cNvPr id="4" name="Picture 3"/>
          <p:cNvPicPr>
            <a:picLocks noChangeAspect="1"/>
          </p:cNvPicPr>
          <p:nvPr/>
        </p:nvPicPr>
        <p:blipFill>
          <a:blip r:embed="rId2"/>
          <a:stretch>
            <a:fillRect/>
          </a:stretch>
        </p:blipFill>
        <p:spPr>
          <a:xfrm>
            <a:off x="6028841" y="1939648"/>
            <a:ext cx="2738298" cy="2761727"/>
          </a:xfrm>
          <a:prstGeom prst="rect">
            <a:avLst/>
          </a:prstGeom>
        </p:spPr>
      </p:pic>
    </p:spTree>
    <p:extLst>
      <p:ext uri="{BB962C8B-B14F-4D97-AF65-F5344CB8AC3E}">
        <p14:creationId xmlns:p14="http://schemas.microsoft.com/office/powerpoint/2010/main" val="119546876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PSHMC_Magnet.potx</Template>
  <TotalTime>10089</TotalTime>
  <Words>3936</Words>
  <Application>Microsoft Office PowerPoint</Application>
  <PresentationFormat>On-screen Show (4:3)</PresentationFormat>
  <Paragraphs>509</Paragraphs>
  <Slides>54</Slides>
  <Notes>10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54</vt:i4>
      </vt:variant>
    </vt:vector>
  </HeadingPairs>
  <TitlesOfParts>
    <vt:vector size="68" baseType="lpstr">
      <vt:lpstr>ＭＳ Ｐゴシック</vt:lpstr>
      <vt:lpstr>ＭＳ Ｐゴシック</vt:lpstr>
      <vt:lpstr>Arial</vt:lpstr>
      <vt:lpstr>Arial Narrow</vt:lpstr>
      <vt:lpstr>Calibri</vt:lpstr>
      <vt:lpstr>Calibri Light</vt:lpstr>
      <vt:lpstr>Frutiger LT Std 55 Roman</vt:lpstr>
      <vt:lpstr>HelveticaNeue HeavyCond</vt:lpstr>
      <vt:lpstr>Sitka Heading</vt:lpstr>
      <vt:lpstr>Times New Roman</vt:lpstr>
      <vt:lpstr>Verdana</vt:lpstr>
      <vt:lpstr>Wingdings</vt:lpstr>
      <vt:lpstr>1_Office Theme</vt:lpstr>
      <vt:lpstr>TitlePage</vt:lpstr>
      <vt:lpstr>Marijuana and the Pediatric Population: Weeding through the Weeds</vt:lpstr>
      <vt:lpstr>Disclosures</vt:lpstr>
      <vt:lpstr>Objectives</vt:lpstr>
      <vt:lpstr>Monitoring the Future Study:  Marijuana – 2020 data</vt:lpstr>
      <vt:lpstr>Monitoring the Future Study:  Marijuana Vaping – 2020 data</vt:lpstr>
      <vt:lpstr>Terminology</vt:lpstr>
      <vt:lpstr>Marijuana Biology</vt:lpstr>
      <vt:lpstr>Marijuana Strength</vt:lpstr>
      <vt:lpstr>Cannabidiol (CBD)</vt:lpstr>
      <vt:lpstr>The Endocannabinoid System: ECS</vt:lpstr>
      <vt:lpstr>Why is the ECS important?</vt:lpstr>
      <vt:lpstr>BRAIN RECEPTORS</vt:lpstr>
      <vt:lpstr>Cannabinoid Sites of action</vt:lpstr>
      <vt:lpstr>ECS – Importance IN adolescence</vt:lpstr>
      <vt:lpstr>Short and Long Term Effects of marijuana</vt:lpstr>
      <vt:lpstr>Acute Effects</vt:lpstr>
      <vt:lpstr>Effects with Regular Use</vt:lpstr>
      <vt:lpstr>EVALI – E-cigarette-Vaping Lung Injury</vt:lpstr>
      <vt:lpstr>Long Term Effects</vt:lpstr>
      <vt:lpstr>PowerPoint Presentation</vt:lpstr>
      <vt:lpstr>PowerPoint Presentation</vt:lpstr>
      <vt:lpstr>ASSOCIATION BETWEEN CANNABIS USE AND SCHIZOAFFECTIVE DISORDER </vt:lpstr>
      <vt:lpstr>Developmental effects associated with prenatal cannabis exposure </vt:lpstr>
      <vt:lpstr>What about K2/Spice?</vt:lpstr>
      <vt:lpstr>Unintentional Ingestions in Children </vt:lpstr>
      <vt:lpstr>Medicinal Cannabis Products</vt:lpstr>
      <vt:lpstr>PowerPoint Presentation</vt:lpstr>
      <vt:lpstr>Medical Marijuana</vt:lpstr>
      <vt:lpstr>FDA Approved Medical Marijuana Products</vt:lpstr>
      <vt:lpstr>FDA Approved Medical Marijuana Products</vt:lpstr>
      <vt:lpstr>“Medical Marijuana” Products Available</vt:lpstr>
      <vt:lpstr>Chronic and Neuropathic Pain</vt:lpstr>
      <vt:lpstr>Chemotherapy Induced Nausea and Vomiting</vt:lpstr>
      <vt:lpstr>Pathologic Weight Loss</vt:lpstr>
      <vt:lpstr>Anxiety</vt:lpstr>
      <vt:lpstr>The jury is out on…</vt:lpstr>
      <vt:lpstr>Doesn’t seem to help…</vt:lpstr>
      <vt:lpstr>Possible Adverse effects</vt:lpstr>
      <vt:lpstr>Risks</vt:lpstr>
      <vt:lpstr>Additional Risks of medicinal products</vt:lpstr>
      <vt:lpstr>Lack of Standardization: Implications for consumers</vt:lpstr>
      <vt:lpstr>Pennsylvania Medical Marijuana Law: 2017</vt:lpstr>
      <vt:lpstr>Pennsylvania - Qualifying Conditions: “serious medical conditions”  - 23 listed  </vt:lpstr>
      <vt:lpstr>Why are we seeing increasing acceptance of marijuana use?</vt:lpstr>
      <vt:lpstr>Continuing Challenges:</vt:lpstr>
      <vt:lpstr>Take-Away Messages</vt:lpstr>
      <vt:lpstr>Questions? </vt:lpstr>
      <vt:lpstr>REFERENCES:</vt:lpstr>
      <vt:lpstr>What to we know about Effectiveness in adults?</vt:lpstr>
      <vt:lpstr>How about children and teens?</vt:lpstr>
      <vt:lpstr>1979-1980 Drug Use Peaked!</vt:lpstr>
      <vt:lpstr>Perceived Great Risk from Substance Use among Youths Aged 12 to 17: 2015-2019</vt:lpstr>
      <vt:lpstr>Neuroimaging studies with adolescents </vt:lpstr>
      <vt:lpstr>PowerPoint Presentation</vt:lpstr>
    </vt:vector>
  </TitlesOfParts>
  <Company>PSHMC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Point Presentation</dc:title>
  <dc:creator>Barbara E Ostrov</dc:creator>
  <cp:lastModifiedBy>Ryan, Sheryl</cp:lastModifiedBy>
  <cp:revision>677</cp:revision>
  <cp:lastPrinted>2001-07-05T18:23:21Z</cp:lastPrinted>
  <dcterms:created xsi:type="dcterms:W3CDTF">2010-02-05T20:17:04Z</dcterms:created>
  <dcterms:modified xsi:type="dcterms:W3CDTF">2021-05-11T15:43:09Z</dcterms:modified>
</cp:coreProperties>
</file>