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388" r:id="rId2"/>
    <p:sldId id="404" r:id="rId3"/>
    <p:sldId id="317" r:id="rId4"/>
    <p:sldId id="260" r:id="rId5"/>
    <p:sldId id="432" r:id="rId6"/>
    <p:sldId id="433" r:id="rId7"/>
    <p:sldId id="407" r:id="rId8"/>
    <p:sldId id="337" r:id="rId9"/>
    <p:sldId id="374" r:id="rId10"/>
    <p:sldId id="409" r:id="rId11"/>
    <p:sldId id="416" r:id="rId12"/>
    <p:sldId id="410" r:id="rId13"/>
    <p:sldId id="434" r:id="rId14"/>
    <p:sldId id="322" r:id="rId15"/>
    <p:sldId id="413" r:id="rId16"/>
    <p:sldId id="435" r:id="rId17"/>
    <p:sldId id="412" r:id="rId18"/>
    <p:sldId id="418" r:id="rId19"/>
    <p:sldId id="436" r:id="rId20"/>
    <p:sldId id="419" r:id="rId21"/>
    <p:sldId id="262" r:id="rId22"/>
    <p:sldId id="397" r:id="rId23"/>
    <p:sldId id="401" r:id="rId24"/>
    <p:sldId id="403" r:id="rId25"/>
    <p:sldId id="417" r:id="rId26"/>
    <p:sldId id="421" r:id="rId27"/>
    <p:sldId id="422" r:id="rId28"/>
    <p:sldId id="430" r:id="rId29"/>
    <p:sldId id="405" r:id="rId30"/>
    <p:sldId id="263" r:id="rId31"/>
    <p:sldId id="406" r:id="rId32"/>
    <p:sldId id="431" r:id="rId33"/>
    <p:sldId id="414" r:id="rId34"/>
    <p:sldId id="415" r:id="rId35"/>
    <p:sldId id="426" r:id="rId36"/>
    <p:sldId id="429" r:id="rId37"/>
    <p:sldId id="420" r:id="rId38"/>
    <p:sldId id="427" r:id="rId39"/>
    <p:sldId id="425" r:id="rId40"/>
    <p:sldId id="428" r:id="rId41"/>
    <p:sldId id="308"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lis, Kate E" initials="WKE" lastIdx="2" clrIdx="0">
    <p:extLst>
      <p:ext uri="{19B8F6BF-5375-455C-9EA6-DF929625EA0E}">
        <p15:presenceInfo xmlns:p15="http://schemas.microsoft.com/office/powerpoint/2012/main" userId="S-1-5-21-1275210071-220523388-725345543-1852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1EDEA"/>
    <a:srgbClr val="EDE8E2"/>
    <a:srgbClr val="F3EE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02" autoAdjust="0"/>
    <p:restoredTop sz="89437" autoAdjust="0"/>
  </p:normalViewPr>
  <p:slideViewPr>
    <p:cSldViewPr snapToGrid="0" snapToObjects="1">
      <p:cViewPr varScale="1">
        <p:scale>
          <a:sx n="60" d="100"/>
          <a:sy n="60" d="100"/>
        </p:scale>
        <p:origin x="66" y="32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allisk\Dropbox\1-%20M-CHAT\COVID%20Screening%20procedures\Monthly%20Summary-%202-2-21b.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M-CHAT/F Completion Rates in Eligible Visits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'[Monthly Summary- 2-2-21b.xlsx]Sheet1'!$D$1</c:f>
              <c:strCache>
                <c:ptCount val="1"/>
                <c:pt idx="0">
                  <c:v>Number M-CHAT/F Complete</c:v>
                </c:pt>
              </c:strCache>
            </c:strRef>
          </c:tx>
          <c:spPr>
            <a:solidFill>
              <a:schemeClr val="accent1"/>
            </a:solidFill>
            <a:ln>
              <a:noFill/>
            </a:ln>
            <a:effectLst/>
          </c:spPr>
          <c:invertIfNegative val="0"/>
          <c:dPt>
            <c:idx val="0"/>
            <c:invertIfNegative val="0"/>
            <c:bubble3D val="0"/>
            <c:spPr>
              <a:solidFill>
                <a:srgbClr val="003399"/>
              </a:solidFill>
              <a:ln>
                <a:noFill/>
              </a:ln>
              <a:effectLst/>
            </c:spPr>
            <c:extLst>
              <c:ext xmlns:c16="http://schemas.microsoft.com/office/drawing/2014/chart" uri="{C3380CC4-5D6E-409C-BE32-E72D297353CC}">
                <c16:uniqueId val="{00000001-72D0-44C3-A0A7-01C2290A152D}"/>
              </c:ext>
            </c:extLst>
          </c:dPt>
          <c:dPt>
            <c:idx val="1"/>
            <c:invertIfNegative val="0"/>
            <c:bubble3D val="0"/>
            <c:spPr>
              <a:solidFill>
                <a:srgbClr val="003399"/>
              </a:solidFill>
              <a:ln>
                <a:noFill/>
              </a:ln>
              <a:effectLst/>
            </c:spPr>
            <c:extLst>
              <c:ext xmlns:c16="http://schemas.microsoft.com/office/drawing/2014/chart" uri="{C3380CC4-5D6E-409C-BE32-E72D297353CC}">
                <c16:uniqueId val="{00000003-72D0-44C3-A0A7-01C2290A152D}"/>
              </c:ext>
            </c:extLst>
          </c:dPt>
          <c:dPt>
            <c:idx val="2"/>
            <c:invertIfNegative val="0"/>
            <c:bubble3D val="0"/>
            <c:spPr>
              <a:solidFill>
                <a:srgbClr val="003399"/>
              </a:solidFill>
              <a:ln>
                <a:noFill/>
              </a:ln>
              <a:effectLst/>
            </c:spPr>
            <c:extLst>
              <c:ext xmlns:c16="http://schemas.microsoft.com/office/drawing/2014/chart" uri="{C3380CC4-5D6E-409C-BE32-E72D297353CC}">
                <c16:uniqueId val="{00000005-72D0-44C3-A0A7-01C2290A152D}"/>
              </c:ext>
            </c:extLst>
          </c:dPt>
          <c:dPt>
            <c:idx val="3"/>
            <c:invertIfNegative val="0"/>
            <c:bubble3D val="0"/>
            <c:spPr>
              <a:solidFill>
                <a:srgbClr val="003399"/>
              </a:solidFill>
              <a:ln>
                <a:noFill/>
              </a:ln>
              <a:effectLst/>
            </c:spPr>
            <c:extLst>
              <c:ext xmlns:c16="http://schemas.microsoft.com/office/drawing/2014/chart" uri="{C3380CC4-5D6E-409C-BE32-E72D297353CC}">
                <c16:uniqueId val="{00000007-72D0-44C3-A0A7-01C2290A152D}"/>
              </c:ext>
            </c:extLst>
          </c:dPt>
          <c:dPt>
            <c:idx val="4"/>
            <c:invertIfNegative val="0"/>
            <c:bubble3D val="0"/>
            <c:spPr>
              <a:solidFill>
                <a:srgbClr val="003399"/>
              </a:solidFill>
              <a:ln>
                <a:noFill/>
              </a:ln>
              <a:effectLst/>
            </c:spPr>
            <c:extLst>
              <c:ext xmlns:c16="http://schemas.microsoft.com/office/drawing/2014/chart" uri="{C3380CC4-5D6E-409C-BE32-E72D297353CC}">
                <c16:uniqueId val="{00000009-72D0-44C3-A0A7-01C2290A152D}"/>
              </c:ext>
            </c:extLst>
          </c:dPt>
          <c:dPt>
            <c:idx val="5"/>
            <c:invertIfNegative val="0"/>
            <c:bubble3D val="0"/>
            <c:spPr>
              <a:solidFill>
                <a:srgbClr val="003399"/>
              </a:solidFill>
              <a:ln>
                <a:noFill/>
              </a:ln>
              <a:effectLst/>
            </c:spPr>
            <c:extLst>
              <c:ext xmlns:c16="http://schemas.microsoft.com/office/drawing/2014/chart" uri="{C3380CC4-5D6E-409C-BE32-E72D297353CC}">
                <c16:uniqueId val="{0000000B-72D0-44C3-A0A7-01C2290A152D}"/>
              </c:ext>
            </c:extLst>
          </c:dPt>
          <c:dPt>
            <c:idx val="6"/>
            <c:invertIfNegative val="0"/>
            <c:bubble3D val="0"/>
            <c:spPr>
              <a:solidFill>
                <a:srgbClr val="003399"/>
              </a:solidFill>
              <a:ln>
                <a:noFill/>
              </a:ln>
              <a:effectLst/>
            </c:spPr>
            <c:extLst>
              <c:ext xmlns:c16="http://schemas.microsoft.com/office/drawing/2014/chart" uri="{C3380CC4-5D6E-409C-BE32-E72D297353CC}">
                <c16:uniqueId val="{0000000D-72D0-44C3-A0A7-01C2290A152D}"/>
              </c:ext>
            </c:extLst>
          </c:dPt>
          <c:dPt>
            <c:idx val="7"/>
            <c:invertIfNegative val="0"/>
            <c:bubble3D val="0"/>
            <c:spPr>
              <a:solidFill>
                <a:srgbClr val="003399"/>
              </a:solidFill>
              <a:ln>
                <a:noFill/>
              </a:ln>
              <a:effectLst/>
            </c:spPr>
            <c:extLst>
              <c:ext xmlns:c16="http://schemas.microsoft.com/office/drawing/2014/chart" uri="{C3380CC4-5D6E-409C-BE32-E72D297353CC}">
                <c16:uniqueId val="{0000000F-72D0-44C3-A0A7-01C2290A152D}"/>
              </c:ext>
            </c:extLst>
          </c:dPt>
          <c:dPt>
            <c:idx val="8"/>
            <c:invertIfNegative val="0"/>
            <c:bubble3D val="0"/>
            <c:spPr>
              <a:solidFill>
                <a:srgbClr val="003399"/>
              </a:solidFill>
              <a:ln>
                <a:noFill/>
              </a:ln>
              <a:effectLst/>
            </c:spPr>
            <c:extLst>
              <c:ext xmlns:c16="http://schemas.microsoft.com/office/drawing/2014/chart" uri="{C3380CC4-5D6E-409C-BE32-E72D297353CC}">
                <c16:uniqueId val="{00000011-72D0-44C3-A0A7-01C2290A152D}"/>
              </c:ext>
            </c:extLst>
          </c:dPt>
          <c:dPt>
            <c:idx val="9"/>
            <c:invertIfNegative val="0"/>
            <c:bubble3D val="0"/>
            <c:spPr>
              <a:solidFill>
                <a:srgbClr val="003399"/>
              </a:solidFill>
              <a:ln>
                <a:noFill/>
              </a:ln>
              <a:effectLst/>
            </c:spPr>
            <c:extLst>
              <c:ext xmlns:c16="http://schemas.microsoft.com/office/drawing/2014/chart" uri="{C3380CC4-5D6E-409C-BE32-E72D297353CC}">
                <c16:uniqueId val="{00000013-72D0-44C3-A0A7-01C2290A152D}"/>
              </c:ext>
            </c:extLst>
          </c:dPt>
          <c:dPt>
            <c:idx val="10"/>
            <c:invertIfNegative val="0"/>
            <c:bubble3D val="0"/>
            <c:spPr>
              <a:solidFill>
                <a:srgbClr val="003399"/>
              </a:solidFill>
              <a:ln>
                <a:noFill/>
              </a:ln>
              <a:effectLst/>
            </c:spPr>
            <c:extLst>
              <c:ext xmlns:c16="http://schemas.microsoft.com/office/drawing/2014/chart" uri="{C3380CC4-5D6E-409C-BE32-E72D297353CC}">
                <c16:uniqueId val="{00000015-72D0-44C3-A0A7-01C2290A152D}"/>
              </c:ext>
            </c:extLst>
          </c:dPt>
          <c:dPt>
            <c:idx val="11"/>
            <c:invertIfNegative val="0"/>
            <c:bubble3D val="0"/>
            <c:spPr>
              <a:solidFill>
                <a:srgbClr val="003399"/>
              </a:solidFill>
              <a:ln>
                <a:noFill/>
              </a:ln>
              <a:effectLst/>
            </c:spPr>
            <c:extLst>
              <c:ext xmlns:c16="http://schemas.microsoft.com/office/drawing/2014/chart" uri="{C3380CC4-5D6E-409C-BE32-E72D297353CC}">
                <c16:uniqueId val="{00000017-72D0-44C3-A0A7-01C2290A152D}"/>
              </c:ext>
            </c:extLst>
          </c:dPt>
          <c:cat>
            <c:numRef>
              <c:f>'[Monthly Summary- 2-2-21b.xlsx]Sheet1'!$C$2:$C$13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'[Monthly Summary- 2-2-21b.xlsx]Sheet1'!$D$2:$D$13</c:f>
              <c:numCache>
                <c:formatCode>General</c:formatCode>
                <c:ptCount val="12"/>
                <c:pt idx="0">
                  <c:v>2273</c:v>
                </c:pt>
                <c:pt idx="1">
                  <c:v>1970</c:v>
                </c:pt>
                <c:pt idx="2">
                  <c:v>1503</c:v>
                </c:pt>
                <c:pt idx="3">
                  <c:v>1044</c:v>
                </c:pt>
                <c:pt idx="4">
                  <c:v>1534</c:v>
                </c:pt>
                <c:pt idx="5">
                  <c:v>1982</c:v>
                </c:pt>
                <c:pt idx="6">
                  <c:v>2021</c:v>
                </c:pt>
                <c:pt idx="7">
                  <c:v>1812</c:v>
                </c:pt>
                <c:pt idx="8">
                  <c:v>2026</c:v>
                </c:pt>
                <c:pt idx="9">
                  <c:v>1917</c:v>
                </c:pt>
                <c:pt idx="10">
                  <c:v>1737</c:v>
                </c:pt>
                <c:pt idx="11">
                  <c:v>1970</c:v>
                </c:pt>
              </c:numCache>
            </c:numRef>
          </c:val>
          <c:extLst>
            <c:ext xmlns:c16="http://schemas.microsoft.com/office/drawing/2014/chart" uri="{C3380CC4-5D6E-409C-BE32-E72D297353CC}">
              <c16:uniqueId val="{00000018-72D0-44C3-A0A7-01C2290A152D}"/>
            </c:ext>
          </c:extLst>
        </c:ser>
        <c:ser>
          <c:idx val="1"/>
          <c:order val="1"/>
          <c:tx>
            <c:strRef>
              <c:f>'[Monthly Summary- 2-2-21b.xlsx]Sheet1'!$E$1</c:f>
              <c:strCache>
                <c:ptCount val="1"/>
                <c:pt idx="0">
                  <c:v>Number M-CHAT-F Incomplete</c:v>
                </c:pt>
              </c:strCache>
            </c:strRef>
          </c:tx>
          <c:spPr>
            <a:solidFill>
              <a:srgbClr val="FF5050"/>
            </a:solidFill>
            <a:ln>
              <a:noFill/>
            </a:ln>
            <a:effectLst/>
          </c:spPr>
          <c:invertIfNegative val="0"/>
          <c:dPt>
            <c:idx val="0"/>
            <c:invertIfNegative val="0"/>
            <c:bubble3D val="0"/>
            <c:spPr>
              <a:solidFill>
                <a:srgbClr val="CCFF66"/>
              </a:solidFill>
              <a:ln>
                <a:noFill/>
              </a:ln>
              <a:effectLst/>
            </c:spPr>
            <c:extLst>
              <c:ext xmlns:c16="http://schemas.microsoft.com/office/drawing/2014/chart" uri="{C3380CC4-5D6E-409C-BE32-E72D297353CC}">
                <c16:uniqueId val="{0000001A-72D0-44C3-A0A7-01C2290A152D}"/>
              </c:ext>
            </c:extLst>
          </c:dPt>
          <c:dPt>
            <c:idx val="1"/>
            <c:invertIfNegative val="0"/>
            <c:bubble3D val="0"/>
            <c:spPr>
              <a:solidFill>
                <a:srgbClr val="CCFF66"/>
              </a:solidFill>
              <a:ln>
                <a:noFill/>
              </a:ln>
              <a:effectLst/>
            </c:spPr>
            <c:extLst>
              <c:ext xmlns:c16="http://schemas.microsoft.com/office/drawing/2014/chart" uri="{C3380CC4-5D6E-409C-BE32-E72D297353CC}">
                <c16:uniqueId val="{0000001C-72D0-44C3-A0A7-01C2290A152D}"/>
              </c:ext>
            </c:extLst>
          </c:dPt>
          <c:dPt>
            <c:idx val="2"/>
            <c:invertIfNegative val="0"/>
            <c:bubble3D val="0"/>
            <c:spPr>
              <a:solidFill>
                <a:srgbClr val="CCFF66"/>
              </a:solidFill>
              <a:ln>
                <a:noFill/>
              </a:ln>
              <a:effectLst/>
            </c:spPr>
            <c:extLst>
              <c:ext xmlns:c16="http://schemas.microsoft.com/office/drawing/2014/chart" uri="{C3380CC4-5D6E-409C-BE32-E72D297353CC}">
                <c16:uniqueId val="{0000001E-72D0-44C3-A0A7-01C2290A152D}"/>
              </c:ext>
            </c:extLst>
          </c:dPt>
          <c:dPt>
            <c:idx val="3"/>
            <c:invertIfNegative val="0"/>
            <c:bubble3D val="0"/>
            <c:spPr>
              <a:solidFill>
                <a:srgbClr val="CCFF66"/>
              </a:solidFill>
              <a:ln>
                <a:noFill/>
              </a:ln>
              <a:effectLst/>
            </c:spPr>
            <c:extLst>
              <c:ext xmlns:c16="http://schemas.microsoft.com/office/drawing/2014/chart" uri="{C3380CC4-5D6E-409C-BE32-E72D297353CC}">
                <c16:uniqueId val="{00000020-72D0-44C3-A0A7-01C2290A152D}"/>
              </c:ext>
            </c:extLst>
          </c:dPt>
          <c:dPt>
            <c:idx val="4"/>
            <c:invertIfNegative val="0"/>
            <c:bubble3D val="0"/>
            <c:spPr>
              <a:solidFill>
                <a:srgbClr val="CCFF66"/>
              </a:solidFill>
              <a:ln>
                <a:noFill/>
              </a:ln>
              <a:effectLst/>
            </c:spPr>
            <c:extLst>
              <c:ext xmlns:c16="http://schemas.microsoft.com/office/drawing/2014/chart" uri="{C3380CC4-5D6E-409C-BE32-E72D297353CC}">
                <c16:uniqueId val="{00000022-72D0-44C3-A0A7-01C2290A152D}"/>
              </c:ext>
            </c:extLst>
          </c:dPt>
          <c:dPt>
            <c:idx val="5"/>
            <c:invertIfNegative val="0"/>
            <c:bubble3D val="0"/>
            <c:spPr>
              <a:solidFill>
                <a:srgbClr val="CCFF66"/>
              </a:solidFill>
              <a:ln>
                <a:noFill/>
              </a:ln>
              <a:effectLst/>
            </c:spPr>
            <c:extLst>
              <c:ext xmlns:c16="http://schemas.microsoft.com/office/drawing/2014/chart" uri="{C3380CC4-5D6E-409C-BE32-E72D297353CC}">
                <c16:uniqueId val="{00000024-72D0-44C3-A0A7-01C2290A152D}"/>
              </c:ext>
            </c:extLst>
          </c:dPt>
          <c:dPt>
            <c:idx val="6"/>
            <c:invertIfNegative val="0"/>
            <c:bubble3D val="0"/>
            <c:spPr>
              <a:solidFill>
                <a:srgbClr val="CCFF66"/>
              </a:solidFill>
              <a:ln>
                <a:noFill/>
              </a:ln>
              <a:effectLst/>
            </c:spPr>
            <c:extLst>
              <c:ext xmlns:c16="http://schemas.microsoft.com/office/drawing/2014/chart" uri="{C3380CC4-5D6E-409C-BE32-E72D297353CC}">
                <c16:uniqueId val="{00000026-72D0-44C3-A0A7-01C2290A152D}"/>
              </c:ext>
            </c:extLst>
          </c:dPt>
          <c:dPt>
            <c:idx val="7"/>
            <c:invertIfNegative val="0"/>
            <c:bubble3D val="0"/>
            <c:spPr>
              <a:solidFill>
                <a:srgbClr val="CCFF66"/>
              </a:solidFill>
              <a:ln>
                <a:noFill/>
              </a:ln>
              <a:effectLst/>
            </c:spPr>
            <c:extLst>
              <c:ext xmlns:c16="http://schemas.microsoft.com/office/drawing/2014/chart" uri="{C3380CC4-5D6E-409C-BE32-E72D297353CC}">
                <c16:uniqueId val="{00000028-72D0-44C3-A0A7-01C2290A152D}"/>
              </c:ext>
            </c:extLst>
          </c:dPt>
          <c:dPt>
            <c:idx val="8"/>
            <c:invertIfNegative val="0"/>
            <c:bubble3D val="0"/>
            <c:spPr>
              <a:solidFill>
                <a:srgbClr val="CCFF66"/>
              </a:solidFill>
              <a:ln>
                <a:noFill/>
              </a:ln>
              <a:effectLst/>
            </c:spPr>
            <c:extLst>
              <c:ext xmlns:c16="http://schemas.microsoft.com/office/drawing/2014/chart" uri="{C3380CC4-5D6E-409C-BE32-E72D297353CC}">
                <c16:uniqueId val="{0000002A-72D0-44C3-A0A7-01C2290A152D}"/>
              </c:ext>
            </c:extLst>
          </c:dPt>
          <c:dPt>
            <c:idx val="9"/>
            <c:invertIfNegative val="0"/>
            <c:bubble3D val="0"/>
            <c:spPr>
              <a:solidFill>
                <a:srgbClr val="CCFF66"/>
              </a:solidFill>
              <a:ln>
                <a:noFill/>
              </a:ln>
              <a:effectLst/>
            </c:spPr>
            <c:extLst>
              <c:ext xmlns:c16="http://schemas.microsoft.com/office/drawing/2014/chart" uri="{C3380CC4-5D6E-409C-BE32-E72D297353CC}">
                <c16:uniqueId val="{0000002C-72D0-44C3-A0A7-01C2290A152D}"/>
              </c:ext>
            </c:extLst>
          </c:dPt>
          <c:dPt>
            <c:idx val="10"/>
            <c:invertIfNegative val="0"/>
            <c:bubble3D val="0"/>
            <c:spPr>
              <a:solidFill>
                <a:srgbClr val="CCFF66"/>
              </a:solidFill>
              <a:ln>
                <a:noFill/>
              </a:ln>
              <a:effectLst/>
            </c:spPr>
            <c:extLst>
              <c:ext xmlns:c16="http://schemas.microsoft.com/office/drawing/2014/chart" uri="{C3380CC4-5D6E-409C-BE32-E72D297353CC}">
                <c16:uniqueId val="{0000002E-72D0-44C3-A0A7-01C2290A152D}"/>
              </c:ext>
            </c:extLst>
          </c:dPt>
          <c:dPt>
            <c:idx val="11"/>
            <c:invertIfNegative val="0"/>
            <c:bubble3D val="0"/>
            <c:spPr>
              <a:solidFill>
                <a:srgbClr val="CCFF66"/>
              </a:solidFill>
              <a:ln>
                <a:noFill/>
              </a:ln>
              <a:effectLst/>
            </c:spPr>
            <c:extLst>
              <c:ext xmlns:c16="http://schemas.microsoft.com/office/drawing/2014/chart" uri="{C3380CC4-5D6E-409C-BE32-E72D297353CC}">
                <c16:uniqueId val="{00000030-72D0-44C3-A0A7-01C2290A152D}"/>
              </c:ext>
            </c:extLst>
          </c:dPt>
          <c:cat>
            <c:numRef>
              <c:f>'[Monthly Summary- 2-2-21b.xlsx]Sheet1'!$C$2:$C$13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'[Monthly Summary- 2-2-21b.xlsx]Sheet1'!$E$2:$E$13</c:f>
              <c:numCache>
                <c:formatCode>General</c:formatCode>
                <c:ptCount val="12"/>
                <c:pt idx="0">
                  <c:v>303</c:v>
                </c:pt>
                <c:pt idx="1">
                  <c:v>246</c:v>
                </c:pt>
                <c:pt idx="2">
                  <c:v>230</c:v>
                </c:pt>
                <c:pt idx="3">
                  <c:v>330</c:v>
                </c:pt>
                <c:pt idx="4">
                  <c:v>481</c:v>
                </c:pt>
                <c:pt idx="5">
                  <c:v>437</c:v>
                </c:pt>
                <c:pt idx="6">
                  <c:v>304</c:v>
                </c:pt>
                <c:pt idx="7">
                  <c:v>286</c:v>
                </c:pt>
                <c:pt idx="8">
                  <c:v>265</c:v>
                </c:pt>
                <c:pt idx="9">
                  <c:v>288</c:v>
                </c:pt>
                <c:pt idx="10">
                  <c:v>224</c:v>
                </c:pt>
                <c:pt idx="11">
                  <c:v>200</c:v>
                </c:pt>
              </c:numCache>
            </c:numRef>
          </c:val>
          <c:extLst>
            <c:ext xmlns:c16="http://schemas.microsoft.com/office/drawing/2014/chart" uri="{C3380CC4-5D6E-409C-BE32-E72D297353CC}">
              <c16:uniqueId val="{00000031-72D0-44C3-A0A7-01C2290A152D}"/>
            </c:ext>
          </c:extLst>
        </c:ser>
        <c:dLbls>
          <c:showLegendKey val="0"/>
          <c:showVal val="0"/>
          <c:showCatName val="0"/>
          <c:showSerName val="0"/>
          <c:showPercent val="0"/>
          <c:showBubbleSize val="0"/>
        </c:dLbls>
        <c:gapWidth val="219"/>
        <c:overlap val="100"/>
        <c:axId val="558577096"/>
        <c:axId val="558578408"/>
      </c:barChart>
      <c:lineChart>
        <c:grouping val="standard"/>
        <c:varyColors val="0"/>
        <c:ser>
          <c:idx val="2"/>
          <c:order val="2"/>
          <c:tx>
            <c:strRef>
              <c:f>'[Monthly Summary- 2-2-21b.xlsx]Sheet1'!$G$1</c:f>
              <c:strCache>
                <c:ptCount val="1"/>
                <c:pt idx="0">
                  <c:v>Percent M-CHAT/F Complete</c:v>
                </c:pt>
              </c:strCache>
            </c:strRef>
          </c:tx>
          <c:spPr>
            <a:ln w="28575" cap="rnd">
              <a:solidFill>
                <a:schemeClr val="accent3"/>
              </a:solidFill>
              <a:round/>
            </a:ln>
            <a:effectLst/>
          </c:spPr>
          <c:marker>
            <c:symbol val="none"/>
          </c:marker>
          <c:dLbls>
            <c:dLbl>
              <c:idx val="0"/>
              <c:layout>
                <c:manualLayout>
                  <c:x val="-3.0909701441863623E-2"/>
                  <c:y val="-7.6600745769124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72D0-44C3-A0A7-01C2290A152D}"/>
                </c:ext>
              </c:extLst>
            </c:dLbl>
            <c:dLbl>
              <c:idx val="1"/>
              <c:layout>
                <c:manualLayout>
                  <c:x val="-2.2288262033901142E-2"/>
                  <c:y val="-3.3293372421894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72D0-44C3-A0A7-01C2290A152D}"/>
                </c:ext>
              </c:extLst>
            </c:dLbl>
            <c:dLbl>
              <c:idx val="2"/>
              <c:layout>
                <c:manualLayout>
                  <c:x val="-3.6816426325056953E-2"/>
                  <c:y val="4.8070045121479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72D0-44C3-A0A7-01C2290A152D}"/>
                </c:ext>
              </c:extLst>
            </c:dLbl>
            <c:dLbl>
              <c:idx val="3"/>
              <c:layout>
                <c:manualLayout>
                  <c:x val="-3.0194513458230977E-2"/>
                  <c:y val="-0.105266227610380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72D0-44C3-A0A7-01C2290A152D}"/>
                </c:ext>
              </c:extLst>
            </c:dLbl>
            <c:dLbl>
              <c:idx val="4"/>
              <c:layout>
                <c:manualLayout>
                  <c:x val="-2.795639713617849E-2"/>
                  <c:y val="-0.201404806853412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72D0-44C3-A0A7-01C2290A152D}"/>
                </c:ext>
              </c:extLst>
            </c:dLbl>
            <c:dLbl>
              <c:idx val="5"/>
              <c:layout>
                <c:manualLayout>
                  <c:x val="-2.9194692051751302E-2"/>
                  <c:y val="-0.179025386914196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72D0-44C3-A0A7-01C2290A152D}"/>
                </c:ext>
              </c:extLst>
            </c:dLbl>
            <c:dLbl>
              <c:idx val="6"/>
              <c:layout>
                <c:manualLayout>
                  <c:x val="-3.3863005747548761E-2"/>
                  <c:y val="-6.0475052333482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72D0-44C3-A0A7-01C2290A152D}"/>
                </c:ext>
              </c:extLst>
            </c:dLbl>
            <c:dLbl>
              <c:idx val="7"/>
              <c:layout>
                <c:manualLayout>
                  <c:x val="-3.1243866661333775E-2"/>
                  <c:y val="-3.3751507600178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72D0-44C3-A0A7-01C2290A152D}"/>
                </c:ext>
              </c:extLst>
            </c:dLbl>
            <c:dLbl>
              <c:idx val="8"/>
              <c:layout>
                <c:manualLayout>
                  <c:x val="-2.5620961298226063E-2"/>
                  <c:y val="-3.4525441763494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72D0-44C3-A0A7-01C2290A152D}"/>
                </c:ext>
              </c:extLst>
            </c:dLbl>
            <c:dLbl>
              <c:idx val="9"/>
              <c:layout>
                <c:manualLayout>
                  <c:x val="-3.1527569909596334E-2"/>
                  <c:y val="-4.7113279966830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72D0-44C3-A0A7-01C2290A152D}"/>
                </c:ext>
              </c:extLst>
            </c:dLbl>
            <c:dLbl>
              <c:idx val="10"/>
              <c:layout>
                <c:manualLayout>
                  <c:x val="-2.8574265603911089E-2"/>
                  <c:y val="-2.70922287158283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72D0-44C3-A0A7-01C2290A152D}"/>
                </c:ext>
              </c:extLst>
            </c:dLbl>
            <c:dLbl>
              <c:idx val="11"/>
              <c:layout>
                <c:manualLayout>
                  <c:x val="-3.5390236143421974E-2"/>
                  <c:y val="-2.0806469013773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72D0-44C3-A0A7-01C2290A152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'[Monthly Summary- 2-2-21b.xlsx]Sheet1'!$C$2:$C$13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'[Monthly Summary- 2-2-21b.xlsx]Sheet1'!$G$2:$G$13</c:f>
              <c:numCache>
                <c:formatCode>0.0%</c:formatCode>
                <c:ptCount val="12"/>
                <c:pt idx="0">
                  <c:v>0.88237577639751552</c:v>
                </c:pt>
                <c:pt idx="1">
                  <c:v>0.88898916967509023</c:v>
                </c:pt>
                <c:pt idx="2">
                  <c:v>0.86728216964800919</c:v>
                </c:pt>
                <c:pt idx="3">
                  <c:v>0.75982532751091703</c:v>
                </c:pt>
                <c:pt idx="4">
                  <c:v>0.76129032258064511</c:v>
                </c:pt>
                <c:pt idx="5">
                  <c:v>0.81934683753617199</c:v>
                </c:pt>
                <c:pt idx="6">
                  <c:v>0.869247311827957</c:v>
                </c:pt>
                <c:pt idx="7">
                  <c:v>0.86367969494756913</c:v>
                </c:pt>
                <c:pt idx="8">
                  <c:v>0.88432998690528153</c:v>
                </c:pt>
                <c:pt idx="9">
                  <c:v>0.8693877551020408</c:v>
                </c:pt>
                <c:pt idx="10">
                  <c:v>0.88577256501784807</c:v>
                </c:pt>
                <c:pt idx="11">
                  <c:v>0.90783410138248843</c:v>
                </c:pt>
              </c:numCache>
            </c:numRef>
          </c:val>
          <c:smooth val="0"/>
          <c:extLst>
            <c:ext xmlns:c16="http://schemas.microsoft.com/office/drawing/2014/chart" uri="{C3380CC4-5D6E-409C-BE32-E72D297353CC}">
              <c16:uniqueId val="{0000003E-72D0-44C3-A0A7-01C2290A152D}"/>
            </c:ext>
          </c:extLst>
        </c:ser>
        <c:dLbls>
          <c:showLegendKey val="0"/>
          <c:showVal val="0"/>
          <c:showCatName val="0"/>
          <c:showSerName val="0"/>
          <c:showPercent val="0"/>
          <c:showBubbleSize val="0"/>
        </c:dLbls>
        <c:marker val="1"/>
        <c:smooth val="0"/>
        <c:axId val="576039976"/>
        <c:axId val="576031448"/>
      </c:lineChart>
      <c:catAx>
        <c:axId val="558577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578408"/>
        <c:crosses val="autoZero"/>
        <c:auto val="0"/>
        <c:lblAlgn val="ctr"/>
        <c:lblOffset val="100"/>
        <c:noMultiLvlLbl val="0"/>
      </c:catAx>
      <c:valAx>
        <c:axId val="558578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Screens</a:t>
                </a:r>
              </a:p>
            </c:rich>
          </c:tx>
          <c:layout>
            <c:manualLayout>
              <c:xMode val="edge"/>
              <c:yMode val="edge"/>
              <c:x val="0.15073560531576172"/>
              <c:y val="0.2228981764346264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577096"/>
        <c:crosses val="autoZero"/>
        <c:crossBetween val="between"/>
      </c:valAx>
      <c:valAx>
        <c:axId val="57603144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Complete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6039976"/>
        <c:crosses val="max"/>
        <c:crossBetween val="between"/>
      </c:valAx>
      <c:catAx>
        <c:axId val="576039976"/>
        <c:scaling>
          <c:orientation val="minMax"/>
        </c:scaling>
        <c:delete val="1"/>
        <c:axPos val="b"/>
        <c:numFmt formatCode="mmm\-yy" sourceLinked="1"/>
        <c:majorTickMark val="out"/>
        <c:minorTickMark val="none"/>
        <c:tickLblPos val="nextTo"/>
        <c:crossAx val="576031448"/>
        <c:crosses val="autoZero"/>
        <c:auto val="0"/>
        <c:lblAlgn val="ctr"/>
        <c:lblOffset val="100"/>
        <c:noMultiLvlLbl val="0"/>
      </c:cat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CD5ABD-BA6C-447F-B321-C5640E606790}" type="doc">
      <dgm:prSet loTypeId="urn:microsoft.com/office/officeart/2005/8/layout/hProcess9" loCatId="process" qsTypeId="urn:microsoft.com/office/officeart/2005/8/quickstyle/simple1" qsCatId="simple" csTypeId="urn:microsoft.com/office/officeart/2005/8/colors/accent1_2" csCatId="accent1" phldr="1"/>
      <dgm:spPr/>
    </dgm:pt>
    <dgm:pt modelId="{D194F62B-84E8-42DA-87BC-EC6D8717D12D}">
      <dgm:prSet phldrT="[Text]"/>
      <dgm:spPr>
        <a:solidFill>
          <a:schemeClr val="accent5"/>
        </a:solidFill>
      </dgm:spPr>
      <dgm:t>
        <a:bodyPr/>
        <a:lstStyle/>
        <a:p>
          <a:r>
            <a:rPr lang="en-US" dirty="0"/>
            <a:t>9 months</a:t>
          </a:r>
        </a:p>
      </dgm:t>
    </dgm:pt>
    <dgm:pt modelId="{D4B607D6-0F43-4881-A31E-BBC3A1308F4C}" type="parTrans" cxnId="{6F5EE7B4-0981-4A39-A9B3-7DEADB67330B}">
      <dgm:prSet/>
      <dgm:spPr/>
      <dgm:t>
        <a:bodyPr/>
        <a:lstStyle/>
        <a:p>
          <a:endParaRPr lang="en-US"/>
        </a:p>
      </dgm:t>
    </dgm:pt>
    <dgm:pt modelId="{3AA19364-C839-474B-BC5B-67DAF888A0C6}" type="sibTrans" cxnId="{6F5EE7B4-0981-4A39-A9B3-7DEADB67330B}">
      <dgm:prSet/>
      <dgm:spPr/>
      <dgm:t>
        <a:bodyPr/>
        <a:lstStyle/>
        <a:p>
          <a:endParaRPr lang="en-US"/>
        </a:p>
      </dgm:t>
    </dgm:pt>
    <dgm:pt modelId="{478D9D4B-D85F-4B40-874C-2C6A0D57D964}">
      <dgm:prSet phldrT="[Text]"/>
      <dgm:spPr>
        <a:solidFill>
          <a:schemeClr val="accent5"/>
        </a:solidFill>
      </dgm:spPr>
      <dgm:t>
        <a:bodyPr/>
        <a:lstStyle/>
        <a:p>
          <a:r>
            <a:rPr lang="en-US" dirty="0"/>
            <a:t>18 months</a:t>
          </a:r>
        </a:p>
      </dgm:t>
    </dgm:pt>
    <dgm:pt modelId="{AB635605-7C52-406F-9E8D-D8D1B84C2007}" type="parTrans" cxnId="{9585B515-98B2-43D3-963A-4AF4E3857FE2}">
      <dgm:prSet/>
      <dgm:spPr/>
      <dgm:t>
        <a:bodyPr/>
        <a:lstStyle/>
        <a:p>
          <a:endParaRPr lang="en-US"/>
        </a:p>
      </dgm:t>
    </dgm:pt>
    <dgm:pt modelId="{524E9489-CD25-478E-8112-B7E10B778A79}" type="sibTrans" cxnId="{9585B515-98B2-43D3-963A-4AF4E3857FE2}">
      <dgm:prSet/>
      <dgm:spPr/>
      <dgm:t>
        <a:bodyPr/>
        <a:lstStyle/>
        <a:p>
          <a:endParaRPr lang="en-US"/>
        </a:p>
      </dgm:t>
    </dgm:pt>
    <dgm:pt modelId="{B193112A-7D69-4C8A-B753-C56B1AD4182B}">
      <dgm:prSet phldrT="[Text]"/>
      <dgm:spPr>
        <a:solidFill>
          <a:schemeClr val="accent5"/>
        </a:solidFill>
      </dgm:spPr>
      <dgm:t>
        <a:bodyPr/>
        <a:lstStyle/>
        <a:p>
          <a:r>
            <a:rPr lang="en-US" dirty="0"/>
            <a:t>30 months</a:t>
          </a:r>
        </a:p>
      </dgm:t>
    </dgm:pt>
    <dgm:pt modelId="{044E6642-82BB-42CA-BFFF-ABC50397F02A}" type="parTrans" cxnId="{4398D9F5-3619-42E6-9784-E3A2BF9609F3}">
      <dgm:prSet/>
      <dgm:spPr/>
      <dgm:t>
        <a:bodyPr/>
        <a:lstStyle/>
        <a:p>
          <a:endParaRPr lang="en-US"/>
        </a:p>
      </dgm:t>
    </dgm:pt>
    <dgm:pt modelId="{4569A949-9BC9-4685-BC98-7F34FFF973CD}" type="sibTrans" cxnId="{4398D9F5-3619-42E6-9784-E3A2BF9609F3}">
      <dgm:prSet/>
      <dgm:spPr/>
      <dgm:t>
        <a:bodyPr/>
        <a:lstStyle/>
        <a:p>
          <a:endParaRPr lang="en-US"/>
        </a:p>
      </dgm:t>
    </dgm:pt>
    <dgm:pt modelId="{046E281B-EC8B-4692-B0A4-426922D9648B}" type="pres">
      <dgm:prSet presAssocID="{9CCD5ABD-BA6C-447F-B321-C5640E606790}" presName="CompostProcess" presStyleCnt="0">
        <dgm:presLayoutVars>
          <dgm:dir/>
          <dgm:resizeHandles val="exact"/>
        </dgm:presLayoutVars>
      </dgm:prSet>
      <dgm:spPr/>
    </dgm:pt>
    <dgm:pt modelId="{560D7DAD-DD6C-466D-B7C4-037F6D0C0DE4}" type="pres">
      <dgm:prSet presAssocID="{9CCD5ABD-BA6C-447F-B321-C5640E606790}" presName="arrow" presStyleLbl="bgShp" presStyleIdx="0" presStyleCnt="1"/>
      <dgm:spPr/>
    </dgm:pt>
    <dgm:pt modelId="{FFE089C3-61B1-48FC-9061-D0D37943FFB7}" type="pres">
      <dgm:prSet presAssocID="{9CCD5ABD-BA6C-447F-B321-C5640E606790}" presName="linearProcess" presStyleCnt="0"/>
      <dgm:spPr/>
    </dgm:pt>
    <dgm:pt modelId="{497CACCF-F605-43FE-9917-3F4FB69E3D7D}" type="pres">
      <dgm:prSet presAssocID="{D194F62B-84E8-42DA-87BC-EC6D8717D12D}" presName="textNode" presStyleLbl="node1" presStyleIdx="0" presStyleCnt="3">
        <dgm:presLayoutVars>
          <dgm:bulletEnabled val="1"/>
        </dgm:presLayoutVars>
      </dgm:prSet>
      <dgm:spPr/>
    </dgm:pt>
    <dgm:pt modelId="{8DDCBCB7-45C3-425D-8496-AD5A12DB937B}" type="pres">
      <dgm:prSet presAssocID="{3AA19364-C839-474B-BC5B-67DAF888A0C6}" presName="sibTrans" presStyleCnt="0"/>
      <dgm:spPr/>
    </dgm:pt>
    <dgm:pt modelId="{914DA911-B92B-4E6B-8654-B21B68C283CA}" type="pres">
      <dgm:prSet presAssocID="{478D9D4B-D85F-4B40-874C-2C6A0D57D964}" presName="textNode" presStyleLbl="node1" presStyleIdx="1" presStyleCnt="3">
        <dgm:presLayoutVars>
          <dgm:bulletEnabled val="1"/>
        </dgm:presLayoutVars>
      </dgm:prSet>
      <dgm:spPr/>
    </dgm:pt>
    <dgm:pt modelId="{8125CDF4-662F-4A81-88F4-48DCF499B8DD}" type="pres">
      <dgm:prSet presAssocID="{524E9489-CD25-478E-8112-B7E10B778A79}" presName="sibTrans" presStyleCnt="0"/>
      <dgm:spPr/>
    </dgm:pt>
    <dgm:pt modelId="{2CC7FCA2-E931-41F1-B98D-DC9D6A3152D2}" type="pres">
      <dgm:prSet presAssocID="{B193112A-7D69-4C8A-B753-C56B1AD4182B}" presName="textNode" presStyleLbl="node1" presStyleIdx="2" presStyleCnt="3">
        <dgm:presLayoutVars>
          <dgm:bulletEnabled val="1"/>
        </dgm:presLayoutVars>
      </dgm:prSet>
      <dgm:spPr/>
    </dgm:pt>
  </dgm:ptLst>
  <dgm:cxnLst>
    <dgm:cxn modelId="{9585B515-98B2-43D3-963A-4AF4E3857FE2}" srcId="{9CCD5ABD-BA6C-447F-B321-C5640E606790}" destId="{478D9D4B-D85F-4B40-874C-2C6A0D57D964}" srcOrd="1" destOrd="0" parTransId="{AB635605-7C52-406F-9E8D-D8D1B84C2007}" sibTransId="{524E9489-CD25-478E-8112-B7E10B778A79}"/>
    <dgm:cxn modelId="{0F0DF01B-23E3-4FEE-AAE7-ACE2B6048D1F}" type="presOf" srcId="{9CCD5ABD-BA6C-447F-B321-C5640E606790}" destId="{046E281B-EC8B-4692-B0A4-426922D9648B}" srcOrd="0" destOrd="0" presId="urn:microsoft.com/office/officeart/2005/8/layout/hProcess9"/>
    <dgm:cxn modelId="{82688A20-73F3-4717-9E1E-C4FFA6532576}" type="presOf" srcId="{B193112A-7D69-4C8A-B753-C56B1AD4182B}" destId="{2CC7FCA2-E931-41F1-B98D-DC9D6A3152D2}" srcOrd="0" destOrd="0" presId="urn:microsoft.com/office/officeart/2005/8/layout/hProcess9"/>
    <dgm:cxn modelId="{0C8D5067-D0E0-4BC2-9235-A94F4B704420}" type="presOf" srcId="{478D9D4B-D85F-4B40-874C-2C6A0D57D964}" destId="{914DA911-B92B-4E6B-8654-B21B68C283CA}" srcOrd="0" destOrd="0" presId="urn:microsoft.com/office/officeart/2005/8/layout/hProcess9"/>
    <dgm:cxn modelId="{C3287E4F-3057-4623-851B-B6A342B3E2EE}" type="presOf" srcId="{D194F62B-84E8-42DA-87BC-EC6D8717D12D}" destId="{497CACCF-F605-43FE-9917-3F4FB69E3D7D}" srcOrd="0" destOrd="0" presId="urn:microsoft.com/office/officeart/2005/8/layout/hProcess9"/>
    <dgm:cxn modelId="{6F5EE7B4-0981-4A39-A9B3-7DEADB67330B}" srcId="{9CCD5ABD-BA6C-447F-B321-C5640E606790}" destId="{D194F62B-84E8-42DA-87BC-EC6D8717D12D}" srcOrd="0" destOrd="0" parTransId="{D4B607D6-0F43-4881-A31E-BBC3A1308F4C}" sibTransId="{3AA19364-C839-474B-BC5B-67DAF888A0C6}"/>
    <dgm:cxn modelId="{4398D9F5-3619-42E6-9784-E3A2BF9609F3}" srcId="{9CCD5ABD-BA6C-447F-B321-C5640E606790}" destId="{B193112A-7D69-4C8A-B753-C56B1AD4182B}" srcOrd="2" destOrd="0" parTransId="{044E6642-82BB-42CA-BFFF-ABC50397F02A}" sibTransId="{4569A949-9BC9-4685-BC98-7F34FFF973CD}"/>
    <dgm:cxn modelId="{4BA4CF62-4BB4-4F7A-841F-E9F82D8DDF66}" type="presParOf" srcId="{046E281B-EC8B-4692-B0A4-426922D9648B}" destId="{560D7DAD-DD6C-466D-B7C4-037F6D0C0DE4}" srcOrd="0" destOrd="0" presId="urn:microsoft.com/office/officeart/2005/8/layout/hProcess9"/>
    <dgm:cxn modelId="{F02A2063-BD45-483E-9AEC-6332841A8D57}" type="presParOf" srcId="{046E281B-EC8B-4692-B0A4-426922D9648B}" destId="{FFE089C3-61B1-48FC-9061-D0D37943FFB7}" srcOrd="1" destOrd="0" presId="urn:microsoft.com/office/officeart/2005/8/layout/hProcess9"/>
    <dgm:cxn modelId="{55E3A784-6360-486F-A23D-2E3465FB520D}" type="presParOf" srcId="{FFE089C3-61B1-48FC-9061-D0D37943FFB7}" destId="{497CACCF-F605-43FE-9917-3F4FB69E3D7D}" srcOrd="0" destOrd="0" presId="urn:microsoft.com/office/officeart/2005/8/layout/hProcess9"/>
    <dgm:cxn modelId="{E8686695-91F0-44EF-B93B-5B50674B0C9B}" type="presParOf" srcId="{FFE089C3-61B1-48FC-9061-D0D37943FFB7}" destId="{8DDCBCB7-45C3-425D-8496-AD5A12DB937B}" srcOrd="1" destOrd="0" presId="urn:microsoft.com/office/officeart/2005/8/layout/hProcess9"/>
    <dgm:cxn modelId="{0BF574A8-F676-4E54-9B5B-17937F90E7B2}" type="presParOf" srcId="{FFE089C3-61B1-48FC-9061-D0D37943FFB7}" destId="{914DA911-B92B-4E6B-8654-B21B68C283CA}" srcOrd="2" destOrd="0" presId="urn:microsoft.com/office/officeart/2005/8/layout/hProcess9"/>
    <dgm:cxn modelId="{DE1F6232-C557-436D-AC55-0F02289499B9}" type="presParOf" srcId="{FFE089C3-61B1-48FC-9061-D0D37943FFB7}" destId="{8125CDF4-662F-4A81-88F4-48DCF499B8DD}" srcOrd="3" destOrd="0" presId="urn:microsoft.com/office/officeart/2005/8/layout/hProcess9"/>
    <dgm:cxn modelId="{8AB0D062-F354-425E-8287-324B08D049EE}" type="presParOf" srcId="{FFE089C3-61B1-48FC-9061-D0D37943FFB7}" destId="{2CC7FCA2-E931-41F1-B98D-DC9D6A3152D2}"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D7DAD-DD6C-466D-B7C4-037F6D0C0DE4}">
      <dsp:nvSpPr>
        <dsp:cNvPr id="0" name=""/>
        <dsp:cNvSpPr/>
      </dsp:nvSpPr>
      <dsp:spPr>
        <a:xfrm>
          <a:off x="312004" y="0"/>
          <a:ext cx="3536049" cy="26939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CACCF-F605-43FE-9917-3F4FB69E3D7D}">
      <dsp:nvSpPr>
        <dsp:cNvPr id="0" name=""/>
        <dsp:cNvSpPr/>
      </dsp:nvSpPr>
      <dsp:spPr>
        <a:xfrm>
          <a:off x="4468" y="808196"/>
          <a:ext cx="1339018" cy="1077594"/>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9 months</a:t>
          </a:r>
        </a:p>
      </dsp:txBody>
      <dsp:txXfrm>
        <a:off x="57072" y="860800"/>
        <a:ext cx="1233810" cy="972386"/>
      </dsp:txXfrm>
    </dsp:sp>
    <dsp:sp modelId="{914DA911-B92B-4E6B-8654-B21B68C283CA}">
      <dsp:nvSpPr>
        <dsp:cNvPr id="0" name=""/>
        <dsp:cNvSpPr/>
      </dsp:nvSpPr>
      <dsp:spPr>
        <a:xfrm>
          <a:off x="1410519" y="808196"/>
          <a:ext cx="1339018" cy="1077594"/>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18 months</a:t>
          </a:r>
        </a:p>
      </dsp:txBody>
      <dsp:txXfrm>
        <a:off x="1463123" y="860800"/>
        <a:ext cx="1233810" cy="972386"/>
      </dsp:txXfrm>
    </dsp:sp>
    <dsp:sp modelId="{2CC7FCA2-E931-41F1-B98D-DC9D6A3152D2}">
      <dsp:nvSpPr>
        <dsp:cNvPr id="0" name=""/>
        <dsp:cNvSpPr/>
      </dsp:nvSpPr>
      <dsp:spPr>
        <a:xfrm>
          <a:off x="2816570" y="808196"/>
          <a:ext cx="1339018" cy="1077594"/>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30 months</a:t>
          </a:r>
        </a:p>
      </dsp:txBody>
      <dsp:txXfrm>
        <a:off x="2869174" y="860800"/>
        <a:ext cx="1233810" cy="97238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0.70938</cdr:x>
      <cdr:y>0.03814</cdr:y>
    </cdr:from>
    <cdr:to>
      <cdr:x>0.8869</cdr:x>
      <cdr:y>0.15257</cdr:y>
    </cdr:to>
    <cdr:sp macro="" textlink="">
      <cdr:nvSpPr>
        <cdr:cNvPr id="2" name="TextBox 1"/>
        <cdr:cNvSpPr txBox="1"/>
      </cdr:nvSpPr>
      <cdr:spPr>
        <a:xfrm xmlns:a="http://schemas.openxmlformats.org/drawingml/2006/main">
          <a:off x="7551420" y="175260"/>
          <a:ext cx="1889760" cy="5257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2020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D32ACB-95A7-BD4F-AB57-5B77F6F2DB35}" type="datetimeFigureOut">
              <a:rPr lang="en-US" smtClean="0"/>
              <a:t>5/26/2021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4B7CF6-80C1-754A-B996-10E330BC51F5}" type="slidenum">
              <a:rPr lang="en-US" smtClean="0"/>
              <a:t>‹#›</a:t>
            </a:fld>
            <a:endParaRPr lang="en-US"/>
          </a:p>
        </p:txBody>
      </p:sp>
    </p:spTree>
    <p:extLst>
      <p:ext uri="{BB962C8B-B14F-4D97-AF65-F5344CB8AC3E}">
        <p14:creationId xmlns:p14="http://schemas.microsoft.com/office/powerpoint/2010/main" val="18545052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1EAE46-02DC-EB41-AA62-2A0766FD5782}" type="datetimeFigureOut">
              <a:rPr lang="en-US" smtClean="0"/>
              <a:t>5/26/2021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76A64E-363E-9C4D-9453-60786B628C48}" type="slidenum">
              <a:rPr lang="en-US" smtClean="0"/>
              <a:t>‹#›</a:t>
            </a:fld>
            <a:endParaRPr lang="en-US"/>
          </a:p>
        </p:txBody>
      </p:sp>
    </p:spTree>
    <p:extLst>
      <p:ext uri="{BB962C8B-B14F-4D97-AF65-F5344CB8AC3E}">
        <p14:creationId xmlns:p14="http://schemas.microsoft.com/office/powerpoint/2010/main" val="31300825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76A64E-363E-9C4D-9453-60786B628C48}" type="slidenum">
              <a:rPr lang="en-US" smtClean="0"/>
              <a:t>2</a:t>
            </a:fld>
            <a:endParaRPr lang="en-US"/>
          </a:p>
        </p:txBody>
      </p:sp>
    </p:spTree>
    <p:extLst>
      <p:ext uri="{BB962C8B-B14F-4D97-AF65-F5344CB8AC3E}">
        <p14:creationId xmlns:p14="http://schemas.microsoft.com/office/powerpoint/2010/main" val="2885086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had the opportunity to examine screening rates again during the pandemic. We feared that screening numbers and completion rates would be much lower—because of the dip we know that occurred in seeking well child care, and in concerns about use of shared tablets in the waiting room that was stopped. </a:t>
            </a:r>
          </a:p>
          <a:p>
            <a:r>
              <a:rPr lang="en-US" dirty="0"/>
              <a:t>Overall, the number of well child visits for children ages 16-26 months (screening ages) dipped nearly 7% between 2019 and 2020. </a:t>
            </a:r>
          </a:p>
          <a:p>
            <a:r>
              <a:rPr lang="en-US" dirty="0"/>
              <a:t>Here, we see monthly numbers of completed screens among children who presented for care. </a:t>
            </a:r>
          </a:p>
          <a:p>
            <a:r>
              <a:rPr lang="en-US" dirty="0"/>
              <a:t>Unsurprisingly, the number and percentage of children screened in March, April, May and June dipped.  But screening rates nearly rebounded to pre-pandemic levels. 90% of children were screened in 2019 and 86% were screened in 2020.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amounted to 2000 fewer M-CHATs administered, which means 2000 fewer opportunities to identify risk. 2000 fewer opportunities to engage families in discussions of developmental concerns. . </a:t>
            </a:r>
          </a:p>
          <a:p>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12</a:t>
            </a:fld>
            <a:endParaRPr lang="en-US"/>
          </a:p>
        </p:txBody>
      </p:sp>
    </p:spTree>
    <p:extLst>
      <p:ext uri="{BB962C8B-B14F-4D97-AF65-F5344CB8AC3E}">
        <p14:creationId xmlns:p14="http://schemas.microsoft.com/office/powerpoint/2010/main" val="3930678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So while this certainly isn’t as negative a picture as we might have feared, we still need to be cognizant that some children may have missed screening opportunities. When children present again for care, pediatricians can consider screening them, even if outside of the typical screening window. The M-CHAT is validated for children up to 30 months, and other tools are validated up to 36 months or beyond. </a:t>
            </a:r>
          </a:p>
          <a:p>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13</a:t>
            </a:fld>
            <a:endParaRPr lang="en-US"/>
          </a:p>
        </p:txBody>
      </p:sp>
    </p:spTree>
    <p:extLst>
      <p:ext uri="{BB962C8B-B14F-4D97-AF65-F5344CB8AC3E}">
        <p14:creationId xmlns:p14="http://schemas.microsoft.com/office/powerpoint/2010/main" val="187289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76A64E-363E-9C4D-9453-60786B628C48}" type="slidenum">
              <a:rPr lang="en-US" smtClean="0"/>
              <a:t>14</a:t>
            </a:fld>
            <a:endParaRPr lang="en-US"/>
          </a:p>
        </p:txBody>
      </p:sp>
    </p:spTree>
    <p:extLst>
      <p:ext uri="{BB962C8B-B14F-4D97-AF65-F5344CB8AC3E}">
        <p14:creationId xmlns:p14="http://schemas.microsoft.com/office/powerpoint/2010/main" val="1085923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we all experienced last March, very quickly non-urgent care in-person was discouraged by our institutions. As clinicians, we all worried about what this would mean for our already lengthy waiting lists, if we weren’t able to provide assessments or ongoing care to patients. Another concern was about the validity of our assessments, given the unknown impact of personal protective equipment on the children we are observing for developmental and behavioral concerns. For example, some of the assessments we traditionally conduct were deemed not valid or standardized if administered with face masks or other PPE. </a:t>
            </a:r>
          </a:p>
        </p:txBody>
      </p:sp>
      <p:sp>
        <p:nvSpPr>
          <p:cNvPr id="4" name="Slide Number Placeholder 3"/>
          <p:cNvSpPr>
            <a:spLocks noGrp="1"/>
          </p:cNvSpPr>
          <p:nvPr>
            <p:ph type="sldNum" sz="quarter" idx="5"/>
          </p:nvPr>
        </p:nvSpPr>
        <p:spPr/>
        <p:txBody>
          <a:bodyPr/>
          <a:lstStyle/>
          <a:p>
            <a:fld id="{0776A64E-363E-9C4D-9453-60786B628C48}" type="slidenum">
              <a:rPr lang="en-US" smtClean="0"/>
              <a:t>15</a:t>
            </a:fld>
            <a:endParaRPr lang="en-US"/>
          </a:p>
        </p:txBody>
      </p:sp>
    </p:spTree>
    <p:extLst>
      <p:ext uri="{BB962C8B-B14F-4D97-AF65-F5344CB8AC3E}">
        <p14:creationId xmlns:p14="http://schemas.microsoft.com/office/powerpoint/2010/main" val="2070862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Very quickly, many subspecialists who evaluate children for DD, ASD transitioned to telehealth care. For example, in a survey we conducted, 100% of DBP practices with an associated fellowship program moved to video-based telehealth in March of 2020. </a:t>
            </a:r>
          </a:p>
        </p:txBody>
      </p:sp>
      <p:sp>
        <p:nvSpPr>
          <p:cNvPr id="4" name="Slide Number Placeholder 3"/>
          <p:cNvSpPr>
            <a:spLocks noGrp="1"/>
          </p:cNvSpPr>
          <p:nvPr>
            <p:ph type="sldNum" sz="quarter" idx="5"/>
          </p:nvPr>
        </p:nvSpPr>
        <p:spPr/>
        <p:txBody>
          <a:bodyPr/>
          <a:lstStyle/>
          <a:p>
            <a:fld id="{0776A64E-363E-9C4D-9453-60786B628C48}" type="slidenum">
              <a:rPr lang="en-US" smtClean="0"/>
              <a:t>16</a:t>
            </a:fld>
            <a:endParaRPr lang="en-US"/>
          </a:p>
        </p:txBody>
      </p:sp>
    </p:spTree>
    <p:extLst>
      <p:ext uri="{BB962C8B-B14F-4D97-AF65-F5344CB8AC3E}">
        <p14:creationId xmlns:p14="http://schemas.microsoft.com/office/powerpoint/2010/main" val="354187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that most of these programs were conducting new assessments for the most common issues that we see in DBP, including: </a:t>
            </a:r>
          </a:p>
        </p:txBody>
      </p:sp>
      <p:sp>
        <p:nvSpPr>
          <p:cNvPr id="4" name="Slide Number Placeholder 3"/>
          <p:cNvSpPr>
            <a:spLocks noGrp="1"/>
          </p:cNvSpPr>
          <p:nvPr>
            <p:ph type="sldNum" sz="quarter" idx="5"/>
          </p:nvPr>
        </p:nvSpPr>
        <p:spPr/>
        <p:txBody>
          <a:bodyPr/>
          <a:lstStyle/>
          <a:p>
            <a:fld id="{0776A64E-363E-9C4D-9453-60786B628C48}" type="slidenum">
              <a:rPr lang="en-US" smtClean="0"/>
              <a:t>17</a:t>
            </a:fld>
            <a:endParaRPr lang="en-US"/>
          </a:p>
        </p:txBody>
      </p:sp>
    </p:spTree>
    <p:extLst>
      <p:ext uri="{BB962C8B-B14F-4D97-AF65-F5344CB8AC3E}">
        <p14:creationId xmlns:p14="http://schemas.microsoft.com/office/powerpoint/2010/main" val="2015280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has telehealth in DBP practice been like for providers and families? We are in the midst of a mixed methods study to find out. Here, I present some illustrative quotes from providers about the benefits they are seeing with telehealth, specifically for DBP care.</a:t>
            </a:r>
          </a:p>
        </p:txBody>
      </p:sp>
      <p:sp>
        <p:nvSpPr>
          <p:cNvPr id="4" name="Slide Number Placeholder 3"/>
          <p:cNvSpPr>
            <a:spLocks noGrp="1"/>
          </p:cNvSpPr>
          <p:nvPr>
            <p:ph type="sldNum" sz="quarter" idx="5"/>
          </p:nvPr>
        </p:nvSpPr>
        <p:spPr/>
        <p:txBody>
          <a:bodyPr/>
          <a:lstStyle/>
          <a:p>
            <a:fld id="{0776A64E-363E-9C4D-9453-60786B628C48}" type="slidenum">
              <a:rPr lang="en-US" smtClean="0"/>
              <a:t>18</a:t>
            </a:fld>
            <a:endParaRPr lang="en-US"/>
          </a:p>
        </p:txBody>
      </p:sp>
    </p:spTree>
    <p:extLst>
      <p:ext uri="{BB962C8B-B14F-4D97-AF65-F5344CB8AC3E}">
        <p14:creationId xmlns:p14="http://schemas.microsoft.com/office/powerpoint/2010/main" val="640286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present some of the challenges that have been reported.</a:t>
            </a:r>
          </a:p>
          <a:p>
            <a:r>
              <a:rPr lang="en-US" dirty="0"/>
              <a:t>But overall, with some tweaks, it seems that all participants in our study so far would like to continue to use telehealth in DBP in the future. So our job is the figure out its best uses and how to make it work </a:t>
            </a:r>
            <a:r>
              <a:rPr lang="en-US"/>
              <a:t>for everyone who wants it. </a:t>
            </a:r>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19</a:t>
            </a:fld>
            <a:endParaRPr lang="en-US"/>
          </a:p>
        </p:txBody>
      </p:sp>
    </p:spTree>
    <p:extLst>
      <p:ext uri="{BB962C8B-B14F-4D97-AF65-F5344CB8AC3E}">
        <p14:creationId xmlns:p14="http://schemas.microsoft.com/office/powerpoint/2010/main" val="3176578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20</a:t>
            </a:fld>
            <a:endParaRPr lang="en-US"/>
          </a:p>
        </p:txBody>
      </p:sp>
    </p:spTree>
    <p:extLst>
      <p:ext uri="{BB962C8B-B14F-4D97-AF65-F5344CB8AC3E}">
        <p14:creationId xmlns:p14="http://schemas.microsoft.com/office/powerpoint/2010/main" val="1892103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everyone, my name is Sandhyaa Iyengar and I am so glad you all could join for this evening’s discussion. Let’s talk first about how we can evaluate the impact of COVID on emotional and behavioral health. </a:t>
            </a:r>
          </a:p>
        </p:txBody>
      </p:sp>
      <p:sp>
        <p:nvSpPr>
          <p:cNvPr id="4" name="Slide Number Placeholder 3"/>
          <p:cNvSpPr>
            <a:spLocks noGrp="1"/>
          </p:cNvSpPr>
          <p:nvPr>
            <p:ph type="sldNum" sz="quarter" idx="5"/>
          </p:nvPr>
        </p:nvSpPr>
        <p:spPr/>
        <p:txBody>
          <a:bodyPr/>
          <a:lstStyle/>
          <a:p>
            <a:fld id="{0776A64E-363E-9C4D-9453-60786B628C48}" type="slidenum">
              <a:rPr lang="en-US" smtClean="0"/>
              <a:t>21</a:t>
            </a:fld>
            <a:endParaRPr lang="en-US"/>
          </a:p>
        </p:txBody>
      </p:sp>
    </p:spTree>
    <p:extLst>
      <p:ext uri="{BB962C8B-B14F-4D97-AF65-F5344CB8AC3E}">
        <p14:creationId xmlns:p14="http://schemas.microsoft.com/office/powerpoint/2010/main" val="243565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76A64E-363E-9C4D-9453-60786B628C48}" type="slidenum">
              <a:rPr lang="en-US" smtClean="0"/>
              <a:t>3</a:t>
            </a:fld>
            <a:endParaRPr lang="en-US"/>
          </a:p>
        </p:txBody>
      </p:sp>
    </p:spTree>
    <p:extLst>
      <p:ext uri="{BB962C8B-B14F-4D97-AF65-F5344CB8AC3E}">
        <p14:creationId xmlns:p14="http://schemas.microsoft.com/office/powerpoint/2010/main" val="2885086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It’s common to feel numb after hearing about the pandemic over and over, but I find it helpful to jolt our memory to just how shocking the experience was, for all of us. *The mom of one of my patients described it as the world turned upside down, which maybe some of you can relate to. *To me, of this list, most notable was the widespread panic - I remember wearing a turtleneck sweater pulled up above my nose, in the time before we readily had access to masks, and going to the grocery to find near empty shelves, and I remember one lady ahead of me was checking out four carts of canned soup, and that’s when I got scared.</a:t>
            </a:r>
          </a:p>
        </p:txBody>
      </p:sp>
      <p:sp>
        <p:nvSpPr>
          <p:cNvPr id="4" name="Slide Number Placeholder 3"/>
          <p:cNvSpPr>
            <a:spLocks noGrp="1"/>
          </p:cNvSpPr>
          <p:nvPr>
            <p:ph type="sldNum" sz="quarter" idx="5"/>
          </p:nvPr>
        </p:nvSpPr>
        <p:spPr/>
        <p:txBody>
          <a:bodyPr/>
          <a:lstStyle/>
          <a:p>
            <a:fld id="{0776A64E-363E-9C4D-9453-60786B628C48}" type="slidenum">
              <a:rPr lang="en-US" smtClean="0"/>
              <a:t>22</a:t>
            </a:fld>
            <a:endParaRPr lang="en-US"/>
          </a:p>
        </p:txBody>
      </p:sp>
    </p:spTree>
    <p:extLst>
      <p:ext uri="{BB962C8B-B14F-4D97-AF65-F5344CB8AC3E}">
        <p14:creationId xmlns:p14="http://schemas.microsoft.com/office/powerpoint/2010/main" val="664018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Now viewing all this chaos through the eyes of children. *</a:t>
            </a:r>
            <a:r>
              <a:rPr lang="en-US" sz="1200" b="0" i="0" u="none" strike="noStrike" kern="1200" dirty="0">
                <a:solidFill>
                  <a:schemeClr val="tx1"/>
                </a:solidFill>
                <a:effectLst/>
                <a:latin typeface="+mn-lt"/>
                <a:ea typeface="+mn-ea"/>
                <a:cs typeface="+mn-cs"/>
              </a:rPr>
              <a:t>They are at significant developmental risk due to disruptions to their proximal contexts and daily lives – small and big - including the concept of social distancing impacting peer interactions and relationships with extended family, events like birthdays, graduations and holidays all different than expected. Family illness, in fact researchers estimate 40,000 children in the U.S. have lost a parent to COVID-19, a tragedy disproportionately impacting Black children. Also adjusting to new routines and masks. Grappling with virtual learning and school encroaching on the home environment.</a:t>
            </a:r>
          </a:p>
        </p:txBody>
      </p:sp>
      <p:sp>
        <p:nvSpPr>
          <p:cNvPr id="4" name="Slide Number Placeholder 3"/>
          <p:cNvSpPr>
            <a:spLocks noGrp="1"/>
          </p:cNvSpPr>
          <p:nvPr>
            <p:ph type="sldNum" sz="quarter" idx="5"/>
          </p:nvPr>
        </p:nvSpPr>
        <p:spPr/>
        <p:txBody>
          <a:bodyPr/>
          <a:lstStyle/>
          <a:p>
            <a:fld id="{0776A64E-363E-9C4D-9453-60786B628C48}" type="slidenum">
              <a:rPr lang="en-US" smtClean="0"/>
              <a:t>23</a:t>
            </a:fld>
            <a:endParaRPr lang="en-US"/>
          </a:p>
        </p:txBody>
      </p:sp>
    </p:spTree>
    <p:extLst>
      <p:ext uri="{BB962C8B-B14F-4D97-AF65-F5344CB8AC3E}">
        <p14:creationId xmlns:p14="http://schemas.microsoft.com/office/powerpoint/2010/main" val="4117238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context of all these changes, I’d like to talk about a case. Tyrell was seen in developmental-behavioral pediatrics in November 2019 when he was 24 months old, noted to have mild delays in expressive and receptive language and his play skills. We recommended Early Intervention services with close follow-up in 6 months. He returns a year and half later with severe developmental delays across domains, as well as regression in self-care like using a spoon and functional words to communicate. After the initial appointment, mom pursued EI right away and did a great job starting speech therapy and specialized instruction for a little over 2 months until pandemic hit and services stopped March 2020– and mom declined the switch to video therapy because she was an essential worker at a grocery, and grandmother wouldn’t be able to manage video visits. Then the family got sick and grandfather died from COVID. Tyrell’s mom has difficulty maintaining employment and has her own mental health challenges. They live in a cramped one-bedroom apartment with 2 siblings and grandmother, so the lockdown was a very hard period for the family, and being outside was not a safe environment. At age 3 Tyrell did not transition to Intermediate Unit and is not getting any services. </a:t>
            </a:r>
          </a:p>
        </p:txBody>
      </p:sp>
      <p:sp>
        <p:nvSpPr>
          <p:cNvPr id="4" name="Slide Number Placeholder 3"/>
          <p:cNvSpPr>
            <a:spLocks noGrp="1"/>
          </p:cNvSpPr>
          <p:nvPr>
            <p:ph type="sldNum" sz="quarter" idx="5"/>
          </p:nvPr>
        </p:nvSpPr>
        <p:spPr/>
        <p:txBody>
          <a:bodyPr/>
          <a:lstStyle/>
          <a:p>
            <a:fld id="{0776A64E-363E-9C4D-9453-60786B628C48}" type="slidenum">
              <a:rPr lang="en-US" smtClean="0"/>
              <a:t>24</a:t>
            </a:fld>
            <a:endParaRPr lang="en-US"/>
          </a:p>
        </p:txBody>
      </p:sp>
    </p:spTree>
    <p:extLst>
      <p:ext uri="{BB962C8B-B14F-4D97-AF65-F5344CB8AC3E}">
        <p14:creationId xmlns:p14="http://schemas.microsoft.com/office/powerpoint/2010/main" val="2983025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There are a few important factors to consider when evaluating the full extent of the impact of COVID on children’s emotional and behavioral health, many of these highlighted in Tyrell’s case. </a:t>
            </a:r>
          </a:p>
          <a:p>
            <a:pPr marL="0" marR="0" lvl="0" indent="0" algn="l" defTabSz="4572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First, </a:t>
            </a:r>
            <a:r>
              <a:rPr lang="en-US" sz="1200" b="0" i="0" u="none" strike="noStrike" kern="1200" baseline="0" dirty="0">
                <a:solidFill>
                  <a:schemeClr val="tx1"/>
                </a:solidFill>
                <a:effectLst/>
                <a:latin typeface="+mn-lt"/>
                <a:ea typeface="+mn-ea"/>
                <a:cs typeface="+mn-cs"/>
              </a:rPr>
              <a:t>p</a:t>
            </a:r>
            <a:r>
              <a:rPr lang="en-US" b="0" baseline="0" dirty="0"/>
              <a:t>ediatricians assessing </a:t>
            </a:r>
            <a:r>
              <a:rPr lang="en-US" sz="1200" b="0" i="0" u="none" strike="noStrike" kern="1200" dirty="0">
                <a:solidFill>
                  <a:schemeClr val="tx1"/>
                </a:solidFill>
                <a:effectLst/>
                <a:latin typeface="+mn-lt"/>
                <a:ea typeface="+mn-ea"/>
                <a:cs typeface="+mn-cs"/>
              </a:rPr>
              <a:t>the social determinants of health takes on an added urgency as the pandemic has resulted in significant economic impacts on families. These impacts are especially true for historically under-resourced communities and populations facing inequities. Food insecurity projections for 2021 are concerning, including 17% of children in Pennsylvania and 5% with very low food insecurity. </a:t>
            </a:r>
            <a:r>
              <a:rPr lang="en-US" b="0" baseline="0" dirty="0"/>
              <a:t>It is even more shocking in other states, such as California and Texas which have 1.4 and 1.7 million children living with food insecurity, and both states had a rise of over 700,000 children since prior to the pandemic. Within weeks, tens of millions of people lost jobs or saw declines in hours worked. Official unemployment rate rose to 14.7% in April 2020, the highest rate since 1948 when data started to be collected. Stable housing has been a challenge for many families, despite moratoriums on evictions in some places. </a:t>
            </a:r>
            <a:r>
              <a:rPr lang="en-US" sz="1200" b="0" i="0" u="none" strike="noStrike" kern="1200" dirty="0">
                <a:solidFill>
                  <a:schemeClr val="tx1"/>
                </a:solidFill>
                <a:effectLst/>
                <a:latin typeface="+mn-lt"/>
                <a:ea typeface="+mn-ea"/>
                <a:cs typeface="+mn-cs"/>
              </a:rPr>
              <a:t>Additional pandemic stressors include those related to multigenerational living and employment as an essential worker and finding childcare. Internet connectivity has become necessary for socialization, remote learning, employment, and access to health care and must also be included in the evaluation of social determinants of health. </a:t>
            </a:r>
          </a:p>
        </p:txBody>
      </p:sp>
      <p:sp>
        <p:nvSpPr>
          <p:cNvPr id="4" name="Slide Number Placeholder 3"/>
          <p:cNvSpPr>
            <a:spLocks noGrp="1"/>
          </p:cNvSpPr>
          <p:nvPr>
            <p:ph type="sldNum" sz="quarter" idx="10"/>
          </p:nvPr>
        </p:nvSpPr>
        <p:spPr/>
        <p:txBody>
          <a:bodyPr/>
          <a:lstStyle/>
          <a:p>
            <a:fld id="{0776A64E-363E-9C4D-9453-60786B628C48}" type="slidenum">
              <a:rPr lang="en-US" smtClean="0"/>
              <a:t>25</a:t>
            </a:fld>
            <a:endParaRPr lang="en-US"/>
          </a:p>
        </p:txBody>
      </p:sp>
    </p:spTree>
    <p:extLst>
      <p:ext uri="{BB962C8B-B14F-4D97-AF65-F5344CB8AC3E}">
        <p14:creationId xmlns:p14="http://schemas.microsoft.com/office/powerpoint/2010/main" val="3957317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Secondly, we should consider parent well-being. Increased stress associated with the pandemic may cause or exacerbate emotional vulnerabilities and distress in parents and other caregivers. Parents struggling with their own mental health problems, health issues, or substance use will have more difficulty responding sensitively and supportively to their children’s reactions to stress. </a:t>
            </a:r>
            <a:r>
              <a:rPr lang="en-US" sz="1200" dirty="0">
                <a:solidFill>
                  <a:schemeClr val="tx1"/>
                </a:solidFill>
              </a:rPr>
              <a:t>Parents of children with disabilities have reported even greater levels of stress, mental health symptoms, burnout, and social isolation during COVID than parents of nondisabled children. </a:t>
            </a:r>
            <a:r>
              <a:rPr lang="en-US" sz="1200" b="0" i="0" u="none" strike="noStrike" kern="1200" dirty="0">
                <a:solidFill>
                  <a:schemeClr val="tx1"/>
                </a:solidFill>
                <a:effectLst/>
                <a:latin typeface="+mn-lt"/>
                <a:ea typeface="+mn-ea"/>
                <a:cs typeface="+mn-cs"/>
              </a:rPr>
              <a:t>Screening for parental well-being, including perinatal depression and intimate partner violence, can be combined with screening for social determinants of health and may facilitate conversations with and referrals to community resources. </a:t>
            </a:r>
            <a:r>
              <a:rPr lang="en-US" b="0" baseline="0" dirty="0"/>
              <a:t>In Tyrell’s situation, asking open-ended questions about parental well-being led to disclosure of depression and referral to counseling services for grief.</a:t>
            </a:r>
          </a:p>
        </p:txBody>
      </p:sp>
      <p:sp>
        <p:nvSpPr>
          <p:cNvPr id="4" name="Slide Number Placeholder 3"/>
          <p:cNvSpPr>
            <a:spLocks noGrp="1"/>
          </p:cNvSpPr>
          <p:nvPr>
            <p:ph type="sldNum" sz="quarter" idx="10"/>
          </p:nvPr>
        </p:nvSpPr>
        <p:spPr/>
        <p:txBody>
          <a:bodyPr/>
          <a:lstStyle/>
          <a:p>
            <a:fld id="{0776A64E-363E-9C4D-9453-60786B628C48}" type="slidenum">
              <a:rPr lang="en-US" smtClean="0"/>
              <a:t>26</a:t>
            </a:fld>
            <a:endParaRPr lang="en-US"/>
          </a:p>
        </p:txBody>
      </p:sp>
    </p:spTree>
    <p:extLst>
      <p:ext uri="{BB962C8B-B14F-4D97-AF65-F5344CB8AC3E}">
        <p14:creationId xmlns:p14="http://schemas.microsoft.com/office/powerpoint/2010/main" val="3717824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We also need to consider the situation of children with special health care needs, who depend on uninterrupted access to specialized medical or mental health services. Interruption of services for these children can increase stress on the family and place the child at risk for losing skills. It is important for the pediatrician to inquire about continued access to these services, to support families experiencing an interruption of services, and to advocate for continued services. It is essential to ensure continuation of pharmacologic treatments and that parents have the financial and prescriptive access to ongoing medication management. I saw a patient with ADHD whose medication had not been refilled for months, and another child who was unable to make it to follow-up to titrate up anxiety medication dose and was therefore not optimized.  Families of children with medical complexity may experience loss of respite services or nursing services, which is often an additional stressor. Note that many children with a disability experience dual risk due to additional social determinants of health. </a:t>
            </a:r>
          </a:p>
        </p:txBody>
      </p:sp>
      <p:sp>
        <p:nvSpPr>
          <p:cNvPr id="4" name="Slide Number Placeholder 3"/>
          <p:cNvSpPr>
            <a:spLocks noGrp="1"/>
          </p:cNvSpPr>
          <p:nvPr>
            <p:ph type="sldNum" sz="quarter" idx="10"/>
          </p:nvPr>
        </p:nvSpPr>
        <p:spPr/>
        <p:txBody>
          <a:bodyPr/>
          <a:lstStyle/>
          <a:p>
            <a:fld id="{0776A64E-363E-9C4D-9453-60786B628C48}" type="slidenum">
              <a:rPr lang="en-US" smtClean="0"/>
              <a:t>27</a:t>
            </a:fld>
            <a:endParaRPr lang="en-US"/>
          </a:p>
        </p:txBody>
      </p:sp>
    </p:spTree>
    <p:extLst>
      <p:ext uri="{BB962C8B-B14F-4D97-AF65-F5344CB8AC3E}">
        <p14:creationId xmlns:p14="http://schemas.microsoft.com/office/powerpoint/2010/main" val="2660959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for individuals with autism spectrum disorder, the disruption to routines during the pandemic is a major stressor, especially related to therapies and intensive applied behavior analysis programming. The pandemic exacerbated existing staffing shortages for ABA, leading to long wait times for evaluations or services. In my clinical practice I have seen a sharp spike in behavioral challenges like self-injurious behavior, aggression towards family members, frustration related to communication, difficulties with sleep, regression in skills like toileting and emotional regulation, and withdrawn self-directed behavior – behaviors that like stem from children trying to grapple with their new world and limited behavioral support available for families. For my patients with autism, what I noticed, also supported in the literature, is often a thriving in remote learning settings – academics can be a major strength, especially when learning is driven at one’s own pace. There can be a reduction in anxiety around social situations in the virtual format, but children have less exposure to practice the socialization skills.</a:t>
            </a:r>
          </a:p>
          <a:p>
            <a:r>
              <a:rPr lang="en-US" dirty="0"/>
              <a:t>A few observational studies have been published, one which shows a decrease in physical activity and increase in screen time in children with autism, one study that fortunately found no significant worsening in the adaptive functioning, problematic, and repetitive behaviors after a lockdown period, and one study found that after suspension and resumption of ABA treatment there was a spike in stereotyped behavior and rituals, and while acquired skills were maintained there was no significant improvement demonstrated.</a:t>
            </a:r>
          </a:p>
        </p:txBody>
      </p:sp>
      <p:sp>
        <p:nvSpPr>
          <p:cNvPr id="4" name="Slide Number Placeholder 3"/>
          <p:cNvSpPr>
            <a:spLocks noGrp="1"/>
          </p:cNvSpPr>
          <p:nvPr>
            <p:ph type="sldNum" sz="quarter" idx="5"/>
          </p:nvPr>
        </p:nvSpPr>
        <p:spPr/>
        <p:txBody>
          <a:bodyPr/>
          <a:lstStyle/>
          <a:p>
            <a:fld id="{0776A64E-363E-9C4D-9453-60786B628C48}" type="slidenum">
              <a:rPr lang="en-US" smtClean="0"/>
              <a:t>28</a:t>
            </a:fld>
            <a:endParaRPr lang="en-US"/>
          </a:p>
        </p:txBody>
      </p:sp>
    </p:spTree>
    <p:extLst>
      <p:ext uri="{BB962C8B-B14F-4D97-AF65-F5344CB8AC3E}">
        <p14:creationId xmlns:p14="http://schemas.microsoft.com/office/powerpoint/2010/main" val="2572142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Another consideration comes from the history books – other large-scale sociohistorical events such as the 1918 influenza pandemic, the Great Depression, the 9/11 terrorist attacks, and the Great Recession of 2008 have jeopardized children’s health and disrupted their growth and development. </a:t>
            </a:r>
            <a:r>
              <a:rPr lang="en-US" sz="1200" b="0" i="0" u="none" strike="noStrike" kern="1200" dirty="0">
                <a:solidFill>
                  <a:schemeClr val="tx1"/>
                </a:solidFill>
                <a:effectLst/>
                <a:latin typeface="+mn-lt"/>
                <a:ea typeface="+mn-ea"/>
                <a:cs typeface="+mn-cs"/>
              </a:rPr>
              <a:t>One lesson is that developmental stages can be affected differently – such as those who experienced the Great Depression as young children, particularly boys, were affected more adversely in the long term. Early childhood is a period of rapid brain development and social growth, so this is a particularly sensitive and susceptible period of development when considering the impact of COVID. </a:t>
            </a:r>
          </a:p>
          <a:p>
            <a:r>
              <a:rPr lang="en-US" dirty="0"/>
              <a:t>On a hopeful note, after 9/11 - though young children who were affected directly by the terrorist attack – such as physically witnessing it or being injured – did have higher rates of substance use as adolescents – most effects related to emotional well-being were mild and transitory. </a:t>
            </a:r>
            <a:r>
              <a:rPr lang="en-US" sz="1200" b="0" i="0" u="none" strike="noStrike" kern="1200" dirty="0">
                <a:solidFill>
                  <a:schemeClr val="tx1"/>
                </a:solidFill>
                <a:effectLst/>
                <a:latin typeface="+mn-lt"/>
                <a:ea typeface="+mn-ea"/>
                <a:cs typeface="+mn-cs"/>
              </a:rPr>
              <a:t>This is consistent with findings of overall declining rates of PTSD and depressive symptoms 3 years later among young children directly affected by Hurricane Katrina.</a:t>
            </a:r>
          </a:p>
        </p:txBody>
      </p:sp>
      <p:sp>
        <p:nvSpPr>
          <p:cNvPr id="4" name="Slide Number Placeholder 3"/>
          <p:cNvSpPr>
            <a:spLocks noGrp="1"/>
          </p:cNvSpPr>
          <p:nvPr>
            <p:ph type="sldNum" sz="quarter" idx="5"/>
          </p:nvPr>
        </p:nvSpPr>
        <p:spPr/>
        <p:txBody>
          <a:bodyPr/>
          <a:lstStyle/>
          <a:p>
            <a:fld id="{0776A64E-363E-9C4D-9453-60786B628C48}" type="slidenum">
              <a:rPr lang="en-US" smtClean="0"/>
              <a:t>29</a:t>
            </a:fld>
            <a:endParaRPr lang="en-US"/>
          </a:p>
        </p:txBody>
      </p:sp>
    </p:spTree>
    <p:extLst>
      <p:ext uri="{BB962C8B-B14F-4D97-AF65-F5344CB8AC3E}">
        <p14:creationId xmlns:p14="http://schemas.microsoft.com/office/powerpoint/2010/main" val="657138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Shifting gears to how developmental interventions adapted to COVID…</a:t>
            </a:r>
          </a:p>
        </p:txBody>
      </p:sp>
      <p:sp>
        <p:nvSpPr>
          <p:cNvPr id="4" name="Slide Number Placeholder 3"/>
          <p:cNvSpPr>
            <a:spLocks noGrp="1"/>
          </p:cNvSpPr>
          <p:nvPr>
            <p:ph type="sldNum" sz="quarter" idx="5"/>
          </p:nvPr>
        </p:nvSpPr>
        <p:spPr/>
        <p:txBody>
          <a:bodyPr/>
          <a:lstStyle/>
          <a:p>
            <a:fld id="{0776A64E-363E-9C4D-9453-60786B628C48}" type="slidenum">
              <a:rPr lang="en-US" smtClean="0"/>
              <a:t>30</a:t>
            </a:fld>
            <a:endParaRPr lang="en-US"/>
          </a:p>
        </p:txBody>
      </p:sp>
    </p:spTree>
    <p:extLst>
      <p:ext uri="{BB962C8B-B14F-4D97-AF65-F5344CB8AC3E}">
        <p14:creationId xmlns:p14="http://schemas.microsoft.com/office/powerpoint/2010/main" val="302209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a:t>
            </a:r>
            <a:r>
              <a:rPr lang="en-US" dirty="0" err="1"/>
              <a:t>Jin</a:t>
            </a:r>
            <a:r>
              <a:rPr lang="en-US" dirty="0"/>
              <a:t>, a 26 month old boy with global developmental delay. He did very well with Early Intervention services and switched seamlessly to virtual format with the pandemic. However, mom has no longer seen improvement and has difficulty getting </a:t>
            </a:r>
            <a:r>
              <a:rPr lang="en-US" dirty="0" err="1"/>
              <a:t>Jin</a:t>
            </a:r>
            <a:r>
              <a:rPr lang="en-US" dirty="0"/>
              <a:t> to participate. Mom works from home as a taxi dispatcher and has difficulty scheduling with Early Intervention and sometimes she needs to take calls unexpectedly. Mom says, “it’s no use, I’m not a therapist, and he doesn’t know the people on the screen.” Outpatient in-person therapy was not available to mom for long wait list and high costs.</a:t>
            </a:r>
          </a:p>
        </p:txBody>
      </p:sp>
      <p:sp>
        <p:nvSpPr>
          <p:cNvPr id="4" name="Slide Number Placeholder 3"/>
          <p:cNvSpPr>
            <a:spLocks noGrp="1"/>
          </p:cNvSpPr>
          <p:nvPr>
            <p:ph type="sldNum" sz="quarter" idx="5"/>
          </p:nvPr>
        </p:nvSpPr>
        <p:spPr/>
        <p:txBody>
          <a:bodyPr/>
          <a:lstStyle/>
          <a:p>
            <a:fld id="{0776A64E-363E-9C4D-9453-60786B628C48}" type="slidenum">
              <a:rPr lang="en-US" smtClean="0"/>
              <a:t>31</a:t>
            </a:fld>
            <a:endParaRPr lang="en-US"/>
          </a:p>
        </p:txBody>
      </p:sp>
    </p:spTree>
    <p:extLst>
      <p:ext uri="{BB962C8B-B14F-4D97-AF65-F5344CB8AC3E}">
        <p14:creationId xmlns:p14="http://schemas.microsoft.com/office/powerpoint/2010/main" val="3240450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begin tonight by talking about developmental surveillance and screening—the opportunities that pediatricians have to help identify children with developmental risk early. I’d like to highlight a toolkit that we developed with support from the PA AAP Chapter and the AAP Section of Developmental and Behavioral Pediatrics. We started this work by collecting stories and information about current practices from pediatricians in PA, so if you responded to our survey (Pre-COVID), your voice may be represented. That work also highlighted that there were large gaps in knowledge about guidelines for developmental and autism screening. Unfortunately, the toolkit was finalized just before the pandemic struck, so this is our opportunity to share that work with you! </a:t>
            </a:r>
          </a:p>
        </p:txBody>
      </p:sp>
      <p:sp>
        <p:nvSpPr>
          <p:cNvPr id="4" name="Slide Number Placeholder 3"/>
          <p:cNvSpPr>
            <a:spLocks noGrp="1"/>
          </p:cNvSpPr>
          <p:nvPr>
            <p:ph type="sldNum" sz="quarter" idx="5"/>
          </p:nvPr>
        </p:nvSpPr>
        <p:spPr/>
        <p:txBody>
          <a:bodyPr/>
          <a:lstStyle/>
          <a:p>
            <a:fld id="{0776A64E-363E-9C4D-9453-60786B628C48}" type="slidenum">
              <a:rPr lang="en-US" smtClean="0"/>
              <a:t>5</a:t>
            </a:fld>
            <a:endParaRPr lang="en-US"/>
          </a:p>
        </p:txBody>
      </p:sp>
    </p:spTree>
    <p:extLst>
      <p:ext uri="{BB962C8B-B14F-4D97-AF65-F5344CB8AC3E}">
        <p14:creationId xmlns:p14="http://schemas.microsoft.com/office/powerpoint/2010/main" val="1991946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t>Jin’s</a:t>
            </a:r>
            <a:r>
              <a:rPr lang="en-US" dirty="0"/>
              <a:t> family struggles were a common theme this year. </a:t>
            </a:r>
            <a:r>
              <a:rPr lang="en-US" sz="1200" b="0" i="0" u="none" strike="noStrike" kern="1200" dirty="0">
                <a:solidFill>
                  <a:schemeClr val="tx1"/>
                </a:solidFill>
                <a:effectLst/>
                <a:latin typeface="+mn-lt"/>
                <a:ea typeface="+mn-ea"/>
                <a:cs typeface="+mn-cs"/>
              </a:rPr>
              <a:t>The goal of EI is to minimize the impact of a child's disability as early as possible to enhance future developmental outcomes while delivering services in the family's natural environment. Families were pivoted to a virtual delivery model during the pandemic, and anecdotally, experienced long wait times for eligibility and staffing. Often there was misinformation about what services were on hold and a significant portion of families who dropped out after perceiving limited benefit from virtual services. </a:t>
            </a:r>
            <a:r>
              <a:rPr lang="en-US" dirty="0"/>
              <a:t>In a study of children across the nation in Early Intervention during the pandemic, only 40% of families were satisfied with services. Nearly one third of children who were supposed to be getting occupational therapy or speech therapy were not receiving those services. </a:t>
            </a:r>
          </a:p>
          <a:p>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32</a:t>
            </a:fld>
            <a:endParaRPr lang="en-US"/>
          </a:p>
        </p:txBody>
      </p:sp>
    </p:spTree>
    <p:extLst>
      <p:ext uri="{BB962C8B-B14F-4D97-AF65-F5344CB8AC3E}">
        <p14:creationId xmlns:p14="http://schemas.microsoft.com/office/powerpoint/2010/main" val="3344942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wanted to take a moment to talk about an interesting study out of CHOP’s Policy Lab with Dr. Jim </a:t>
            </a:r>
            <a:r>
              <a:rPr lang="en-US" baseline="0" dirty="0" err="1"/>
              <a:t>Gueverra</a:t>
            </a:r>
            <a:r>
              <a:rPr lang="en-US" baseline="0" dirty="0"/>
              <a:t> which looked at families of children less than three years old in Philadelphia surveyed on EI before and after the start of the pandemic. They found that a similar percentage of families who initiated EI qualified and received services in both time periods.</a:t>
            </a:r>
          </a:p>
        </p:txBody>
      </p:sp>
      <p:sp>
        <p:nvSpPr>
          <p:cNvPr id="4" name="Slide Number Placeholder 3"/>
          <p:cNvSpPr>
            <a:spLocks noGrp="1"/>
          </p:cNvSpPr>
          <p:nvPr>
            <p:ph type="sldNum" sz="quarter" idx="10"/>
          </p:nvPr>
        </p:nvSpPr>
        <p:spPr/>
        <p:txBody>
          <a:bodyPr/>
          <a:lstStyle/>
          <a:p>
            <a:fld id="{0776A64E-363E-9C4D-9453-60786B628C48}" type="slidenum">
              <a:rPr lang="en-US" smtClean="0"/>
              <a:t>33</a:t>
            </a:fld>
            <a:endParaRPr lang="en-US"/>
          </a:p>
        </p:txBody>
      </p:sp>
    </p:spTree>
    <p:extLst>
      <p:ext uri="{BB962C8B-B14F-4D97-AF65-F5344CB8AC3E}">
        <p14:creationId xmlns:p14="http://schemas.microsoft.com/office/powerpoint/2010/main" val="1087404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Their study qualitatively looked at the participants’ perception of EI. Participants described that the length and pace of virtual visits was good, but some people thought that scheduling flexibility was limited. Though communication about the pandemic was generally good, a participant said quote I just stopped hearing from people, they did call and offer video visits but I never heard anything back after that end quote. Participants felt like virtual therapy sessions were less effective due to increased distractions and decreased child participation such as quote a 3 year-old is not </a:t>
            </a:r>
            <a:r>
              <a:rPr lang="en-US" baseline="0" dirty="0" err="1"/>
              <a:t>gonna</a:t>
            </a:r>
            <a:r>
              <a:rPr lang="en-US" baseline="0" dirty="0"/>
              <a:t> sit there and talk to the person, they’ll probably run around or play with other things end quote.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Overall families appreciated the efforts Early Intervention made to provide </a:t>
            </a:r>
            <a:r>
              <a:rPr lang="en-US" dirty="0" err="1"/>
              <a:t>servicecs</a:t>
            </a:r>
            <a:r>
              <a:rPr lang="en-US" dirty="0"/>
              <a:t> despite the pandemic, but there was often the perception that the child did not improve as much as with in-person visits. Some families talked about barriers, such as one saying quote sometimes I get caught up at work or with my other kids at appointments or something like that, so it’s kind of hard end quote. Another family talked about not being able to afford something that the child may need during therapy. Lastly, participants perceived that virtual evaluations were not as accurate as in-person evaluations.</a:t>
            </a:r>
          </a:p>
          <a:p>
            <a:endParaRPr lang="en-US" baseline="0" dirty="0"/>
          </a:p>
        </p:txBody>
      </p:sp>
      <p:sp>
        <p:nvSpPr>
          <p:cNvPr id="4" name="Slide Number Placeholder 3"/>
          <p:cNvSpPr>
            <a:spLocks noGrp="1"/>
          </p:cNvSpPr>
          <p:nvPr>
            <p:ph type="sldNum" sz="quarter" idx="10"/>
          </p:nvPr>
        </p:nvSpPr>
        <p:spPr/>
        <p:txBody>
          <a:bodyPr/>
          <a:lstStyle/>
          <a:p>
            <a:fld id="{0776A64E-363E-9C4D-9453-60786B628C48}" type="slidenum">
              <a:rPr lang="en-US" smtClean="0"/>
              <a:t>34</a:t>
            </a:fld>
            <a:endParaRPr lang="en-US"/>
          </a:p>
        </p:txBody>
      </p:sp>
    </p:spTree>
    <p:extLst>
      <p:ext uri="{BB962C8B-B14F-4D97-AF65-F5344CB8AC3E}">
        <p14:creationId xmlns:p14="http://schemas.microsoft.com/office/powerpoint/2010/main" val="338719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forward, there appears to be a preference for in-person or hybrid model of service delivery – driven by the benefits of hands-on equipment and social interactions. However, pediatricians can play an important role in helping families continue to realize the benefits of early assessment and early intervention for a child’s development, including through a virtual model, especially as there are benefits from parent coaching that allow parents to take a very hands-on approach to therapy. Pediatricians can reiterate that this is consistent with the pre-pandemic model of EI that emphasizes parent involvement.</a:t>
            </a:r>
          </a:p>
        </p:txBody>
      </p:sp>
      <p:sp>
        <p:nvSpPr>
          <p:cNvPr id="4" name="Slide Number Placeholder 3"/>
          <p:cNvSpPr>
            <a:spLocks noGrp="1"/>
          </p:cNvSpPr>
          <p:nvPr>
            <p:ph type="sldNum" sz="quarter" idx="5"/>
          </p:nvPr>
        </p:nvSpPr>
        <p:spPr/>
        <p:txBody>
          <a:bodyPr/>
          <a:lstStyle/>
          <a:p>
            <a:fld id="{0776A64E-363E-9C4D-9453-60786B628C48}" type="slidenum">
              <a:rPr lang="en-US" smtClean="0"/>
              <a:t>35</a:t>
            </a:fld>
            <a:endParaRPr lang="en-US"/>
          </a:p>
        </p:txBody>
      </p:sp>
    </p:spTree>
    <p:extLst>
      <p:ext uri="{BB962C8B-B14F-4D97-AF65-F5344CB8AC3E}">
        <p14:creationId xmlns:p14="http://schemas.microsoft.com/office/powerpoint/2010/main" val="4290234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case – Hugo – who is a second grader with ADHD who is remote learning since the pandemic. He works at the kitchen table with his three brothers while mom works from couch – there are a lot of distractions. He has minimal instruction time and some independent assignments which he doesn’t typically complete. Hugo dislikes school, says he can’t really follow along with the teacher due to choppy internet or teacher not paying attention to him. He has an IEP and when in-person benefited from accommodations like an aide and preferential seating and prompts before directions, none available to him now. </a:t>
            </a:r>
          </a:p>
        </p:txBody>
      </p:sp>
      <p:sp>
        <p:nvSpPr>
          <p:cNvPr id="4" name="Slide Number Placeholder 3"/>
          <p:cNvSpPr>
            <a:spLocks noGrp="1"/>
          </p:cNvSpPr>
          <p:nvPr>
            <p:ph type="sldNum" sz="quarter" idx="5"/>
          </p:nvPr>
        </p:nvSpPr>
        <p:spPr/>
        <p:txBody>
          <a:bodyPr/>
          <a:lstStyle/>
          <a:p>
            <a:fld id="{0776A64E-363E-9C4D-9453-60786B628C48}" type="slidenum">
              <a:rPr lang="en-US" smtClean="0"/>
              <a:t>36</a:t>
            </a:fld>
            <a:endParaRPr lang="en-US"/>
          </a:p>
        </p:txBody>
      </p:sp>
    </p:spTree>
    <p:extLst>
      <p:ext uri="{BB962C8B-B14F-4D97-AF65-F5344CB8AC3E}">
        <p14:creationId xmlns:p14="http://schemas.microsoft.com/office/powerpoint/2010/main" val="50974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So I saw Hugo at a time much later on the pandemic, when many school districts had already resumed in-person classes or hybrid. In many clinical encounters I saw stark disparities in which school districts had the resources to switch back to in-person. Virtual learning poses significant stressors for families – including a new parental role as a teacher or instructor, which can affect the parent-child relationship. That is especially true for the families I encountered where ADHD symptoms mandated frequent redirection and prompts from parent to stay on task. Students also had to navigate peer relationships in this new format, severely limiting their access to social. Teachers also may not have the opportunity to learn about a student as well in virtual format. Additional logistical challenges may include finding quiet space, functioning devices, and internet connectivity often for multiple children who are trying to learn on different schedules. There are many households in which caregivers may not have the ability to stay home to support their child’s remote learning needs, adding stress around finding childcare. Families whose primary language is not English may have difficulty negotiating the educational system remotely and may need extra support. Children like Hugo who require accommodations in my experience lost nearly all of that support in remote learning, and it gave the feeling of the rug being ripped from beneath a child. Repeated transitions between remote and in-person learning can be very challenging particularly for children who lack cognitive flexibility such as children with attention-deficit/hyperactivity disorder and autism spectrum disorder. </a:t>
            </a:r>
            <a:r>
              <a:rPr lang="en-US" sz="1200" dirty="0">
                <a:solidFill>
                  <a:schemeClr val="tx1"/>
                </a:solidFill>
              </a:rPr>
              <a:t>Families who received only school-based therapies reported low satisfaction about twice as frequently (73%) compared to other settings. </a:t>
            </a:r>
            <a:r>
              <a:rPr lang="en-US" sz="1200" b="0" i="0" u="none" strike="noStrike" kern="1200" dirty="0">
                <a:solidFill>
                  <a:schemeClr val="tx1"/>
                </a:solidFill>
                <a:effectLst/>
                <a:latin typeface="+mn-lt"/>
                <a:ea typeface="+mn-ea"/>
                <a:cs typeface="+mn-cs"/>
              </a:rPr>
              <a:t>It is also likely that the pandemic derailed students’ academic trajectories, especially for children with developmental disabilities or risk factors in the social determinants of health. Projections of deflections in academic trajectories are based on a large body of research demonstrating the importance of early school readiness skills for subsequent academic achievement, and summer learning gaps that significantly predict subsequent school achievement, high school dropout, and 4-year college attendance. </a:t>
            </a:r>
          </a:p>
          <a:p>
            <a:pPr marL="176213" indent="-174625">
              <a:spcBef>
                <a:spcPts val="0"/>
              </a:spcBef>
              <a:spcAft>
                <a:spcPts val="0"/>
              </a:spcAft>
            </a:pP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0776A64E-363E-9C4D-9453-60786B628C48}" type="slidenum">
              <a:rPr lang="en-US" smtClean="0"/>
              <a:t>37</a:t>
            </a:fld>
            <a:endParaRPr lang="en-US"/>
          </a:p>
        </p:txBody>
      </p:sp>
    </p:spTree>
    <p:extLst>
      <p:ext uri="{BB962C8B-B14F-4D97-AF65-F5344CB8AC3E}">
        <p14:creationId xmlns:p14="http://schemas.microsoft.com/office/powerpoint/2010/main" val="4274961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lastly let’s talk about Maya, a 9 year old girl with anxiety and autism who shares that this year has been hard not seeing friends and doing virtual school. But, she says she has been spending ALOT time with her older brother who she found out is not THAT bad and the coolest thing she learned recently was that dad is actually </a:t>
            </a:r>
            <a:r>
              <a:rPr lang="en-US" sz="1200" kern="1200" dirty="0" err="1">
                <a:solidFill>
                  <a:schemeClr val="tx1"/>
                </a:solidFill>
                <a:effectLst/>
                <a:latin typeface="+mn-lt"/>
                <a:ea typeface="+mn-ea"/>
                <a:cs typeface="+mn-cs"/>
              </a:rPr>
              <a:t>kinda</a:t>
            </a:r>
            <a:r>
              <a:rPr lang="en-US" sz="1200" kern="1200" dirty="0">
                <a:solidFill>
                  <a:schemeClr val="tx1"/>
                </a:solidFill>
                <a:effectLst/>
                <a:latin typeface="+mn-lt"/>
                <a:ea typeface="+mn-ea"/>
                <a:cs typeface="+mn-cs"/>
              </a:rPr>
              <a:t> fun to hang with - which I’ve heard is actually the best compliment a parent could hope for from a pre-tween!</a:t>
            </a:r>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38</a:t>
            </a:fld>
            <a:endParaRPr lang="en-US"/>
          </a:p>
        </p:txBody>
      </p:sp>
    </p:spTree>
    <p:extLst>
      <p:ext uri="{BB962C8B-B14F-4D97-AF65-F5344CB8AC3E}">
        <p14:creationId xmlns:p14="http://schemas.microsoft.com/office/powerpoint/2010/main" val="2169280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 Maya’s story highlights another important lesson from history – in the face of increased stress and strain, close family relationships can mitigate sociohistorical risk. Even a single supportive relationship in or beyond the immediate family can buffer the effects of stress on children’s functioning. For example, in the wake of 9/11, greater maternal acceptance levels pre-9/11 and helpful mother–child discussions about the event post-9/11 were associated with fewer PTSD symptoms in children. Similarly, maternal support and promotion of positive coping strategies have been linked to more optimal well-being in children and adolescents following both natural disasters and terrorist attacks. Research published during the initial phases of the COVID pandemic in Italy indicates that most adolescents have spoken with their parents sometimes or often about the pandemic and research with American adolescents indicates that those who are happy staying home during the pandemic report less anxiety and depressive symptoms. Pediatricians can empower families that the answer to </a:t>
            </a:r>
            <a:r>
              <a:rPr lang="en-US" sz="1200" b="0" i="0" u="none" strike="noStrike" kern="1200" dirty="0" err="1">
                <a:solidFill>
                  <a:schemeClr val="tx1"/>
                </a:solidFill>
                <a:effectLst/>
                <a:latin typeface="+mn-lt"/>
                <a:ea typeface="+mn-ea"/>
                <a:cs typeface="+mn-cs"/>
              </a:rPr>
              <a:t>resilence</a:t>
            </a:r>
            <a:r>
              <a:rPr lang="en-US" sz="1200" b="0" i="0" u="none" strike="noStrike" kern="1200" dirty="0">
                <a:solidFill>
                  <a:schemeClr val="tx1"/>
                </a:solidFill>
                <a:effectLst/>
                <a:latin typeface="+mn-lt"/>
                <a:ea typeface="+mn-ea"/>
                <a:cs typeface="+mn-cs"/>
              </a:rPr>
              <a:t> often lies within their arms and their words. </a:t>
            </a:r>
          </a:p>
          <a:p>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39</a:t>
            </a:fld>
            <a:endParaRPr lang="en-US"/>
          </a:p>
        </p:txBody>
      </p:sp>
    </p:spTree>
    <p:extLst>
      <p:ext uri="{BB962C8B-B14F-4D97-AF65-F5344CB8AC3E}">
        <p14:creationId xmlns:p14="http://schemas.microsoft.com/office/powerpoint/2010/main" val="2422942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Ultimately, the future is full of opportunity. COVID is changing how society operates. The global changes required by the pandemic can lead to better understanding and accommodation for people with developmental differences and neurodiversity in the long term, including more flexible and empathetic workplaces; improved access to resources, events, and therapeutic support that can be offered remotely; and embracing innovative and more diverse teaching and learning opportunities.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However, system-level changes are urgently needed to ensure equitable access and flexible care models, especially for families and individuals who are socioeconomically disadvantaged. It behooves us to use this crisis as an opportunity to foster resilience not only for a given individual or their family, but also the system: to drive enduring and developmental-focused changes in pediatric healthcare and social systems.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COVID mandates the use of technology to support a broader range of care options and better meet the diverse needs of autistic people and their families.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was birthed traumatically might mature into something really useful</a:t>
            </a:r>
          </a:p>
          <a:p>
            <a:endParaRPr lang="en-US" dirty="0"/>
          </a:p>
          <a:p>
            <a:r>
              <a:rPr lang="en-US" sz="1200" b="0" i="0" kern="1200" dirty="0">
                <a:solidFill>
                  <a:schemeClr val="tx1"/>
                </a:solidFill>
                <a:effectLst/>
                <a:latin typeface="+mn-lt"/>
                <a:ea typeface="+mn-ea"/>
                <a:cs typeface="+mn-cs"/>
              </a:rPr>
              <a:t>The current crisis could serve as a </a:t>
            </a:r>
            <a:r>
              <a:rPr lang="en-US" sz="1200" b="0" i="1" kern="1200" dirty="0">
                <a:solidFill>
                  <a:schemeClr val="tx1"/>
                </a:solidFill>
                <a:effectLst/>
                <a:latin typeface="+mn-lt"/>
                <a:ea typeface="+mn-ea"/>
                <a:cs typeface="+mn-cs"/>
              </a:rPr>
              <a:t>turning point</a:t>
            </a:r>
            <a:r>
              <a:rPr lang="en-US" sz="1200" b="0" i="0" kern="1200" dirty="0">
                <a:solidFill>
                  <a:schemeClr val="tx1"/>
                </a:solidFill>
                <a:effectLst/>
                <a:latin typeface="+mn-lt"/>
                <a:ea typeface="+mn-ea"/>
                <a:cs typeface="+mn-cs"/>
              </a:rPr>
              <a:t> to change the health and social systems and the broader socio-ecological contexts to be more flexible, empathetic, and autism-friendly. Once the pandemic is resolved, useful new models of care can be maintained and generalized instead of reverting back to the business-as-usual pre-pandemic state. The pandemic is an opportunity for </a:t>
            </a:r>
            <a:r>
              <a:rPr lang="en-US" sz="1200" b="0" i="1" kern="1200" dirty="0">
                <a:solidFill>
                  <a:schemeClr val="tx1"/>
                </a:solidFill>
                <a:effectLst/>
                <a:latin typeface="+mn-lt"/>
                <a:ea typeface="+mn-ea"/>
                <a:cs typeface="+mn-cs"/>
              </a:rPr>
              <a:t>stress inoculation</a:t>
            </a:r>
            <a:r>
              <a:rPr lang="en-US" sz="1200" b="0" i="0" kern="1200" dirty="0">
                <a:solidFill>
                  <a:schemeClr val="tx1"/>
                </a:solidFill>
                <a:effectLst/>
                <a:latin typeface="+mn-lt"/>
                <a:ea typeface="+mn-ea"/>
                <a:cs typeface="+mn-cs"/>
              </a:rPr>
              <a:t>: if we can make the COVID-19 experiences manageable, we are better prepared for other crises in the future.</a:t>
            </a:r>
            <a:endParaRPr lang="en-US" dirty="0"/>
          </a:p>
          <a:p>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eorgia" panose="02040502050405020303" pitchFamily="18" charset="0"/>
              </a:rPr>
              <a:t>And let us remain vigilant for this entire generation of children who experienced over a year of a global pandemic, monitoring the far-reaching and long-term effects of the developmental impacts, so that they can achieve their highest potential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76A64E-363E-9C4D-9453-60786B628C48}" type="slidenum">
              <a:rPr lang="en-US" smtClean="0"/>
              <a:t>40</a:t>
            </a:fld>
            <a:endParaRPr lang="en-US"/>
          </a:p>
        </p:txBody>
      </p:sp>
    </p:spTree>
    <p:extLst>
      <p:ext uri="{BB962C8B-B14F-4D97-AF65-F5344CB8AC3E}">
        <p14:creationId xmlns:p14="http://schemas.microsoft.com/office/powerpoint/2010/main" val="2373690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41</a:t>
            </a:fld>
            <a:endParaRPr lang="en-US"/>
          </a:p>
        </p:txBody>
      </p:sp>
    </p:spTree>
    <p:extLst>
      <p:ext uri="{BB962C8B-B14F-4D97-AF65-F5344CB8AC3E}">
        <p14:creationId xmlns:p14="http://schemas.microsoft.com/office/powerpoint/2010/main" val="366141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Pediatricians are in an excellent position to complete developmental surveillance because of the continuity you have with your patients. This consists of asking parents about their concerns for a child, asking about milestones achieved, identifying risk and protective factors for developmental delay, and making observations about a child’s skills. This process is continuous and should be documented. When a child is not making expected progress, that should trigger additional steps including conducting more rigorous screening, or referring a child for early intervention services and for additional evaluation. </a:t>
            </a:r>
          </a:p>
        </p:txBody>
      </p:sp>
      <p:sp>
        <p:nvSpPr>
          <p:cNvPr id="4" name="Slide Number Placeholder 3"/>
          <p:cNvSpPr>
            <a:spLocks noGrp="1"/>
          </p:cNvSpPr>
          <p:nvPr>
            <p:ph type="sldNum" sz="quarter" idx="5"/>
          </p:nvPr>
        </p:nvSpPr>
        <p:spPr/>
        <p:txBody>
          <a:bodyPr/>
          <a:lstStyle/>
          <a:p>
            <a:fld id="{0776A64E-363E-9C4D-9453-60786B628C48}" type="slidenum">
              <a:rPr lang="en-US" smtClean="0"/>
              <a:t>6</a:t>
            </a:fld>
            <a:endParaRPr lang="en-US"/>
          </a:p>
        </p:txBody>
      </p:sp>
    </p:spTree>
    <p:extLst>
      <p:ext uri="{BB962C8B-B14F-4D97-AF65-F5344CB8AC3E}">
        <p14:creationId xmlns:p14="http://schemas.microsoft.com/office/powerpoint/2010/main" val="171019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Developmental screening is a more formalized process that requires use of a standardized screening tool. AAP Guidelines recommend developmental screening at 9, 18, and 30 months. There are many screening tools that assess a child’s skills in each developmental domains. The goal is to detect delays early and refer children to services. </a:t>
            </a:r>
          </a:p>
        </p:txBody>
      </p:sp>
      <p:sp>
        <p:nvSpPr>
          <p:cNvPr id="4" name="Slide Number Placeholder 3"/>
          <p:cNvSpPr>
            <a:spLocks noGrp="1"/>
          </p:cNvSpPr>
          <p:nvPr>
            <p:ph type="sldNum" sz="quarter" idx="5"/>
          </p:nvPr>
        </p:nvSpPr>
        <p:spPr/>
        <p:txBody>
          <a:bodyPr/>
          <a:lstStyle/>
          <a:p>
            <a:fld id="{0776A64E-363E-9C4D-9453-60786B628C48}" type="slidenum">
              <a:rPr lang="en-US" smtClean="0"/>
              <a:t>7</a:t>
            </a:fld>
            <a:endParaRPr lang="en-US"/>
          </a:p>
        </p:txBody>
      </p:sp>
    </p:spTree>
    <p:extLst>
      <p:ext uri="{BB962C8B-B14F-4D97-AF65-F5344CB8AC3E}">
        <p14:creationId xmlns:p14="http://schemas.microsoft.com/office/powerpoint/2010/main" val="1934333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orient us, that was a brief overview of surveillance and screening for general developmental delays. An additional step is to think specifically about risk factors for autism spectrum disorder. </a:t>
            </a:r>
          </a:p>
          <a:p>
            <a:r>
              <a:rPr lang="en-US" dirty="0"/>
              <a:t>To</a:t>
            </a:r>
            <a:r>
              <a:rPr lang="en-US" baseline="0" dirty="0"/>
              <a:t> try to improve the process and age of diagnosis, clear guidelines exist. </a:t>
            </a:r>
          </a:p>
          <a:p>
            <a:r>
              <a:rPr lang="en-US" dirty="0"/>
              <a:t>If a child is identified as having developmental concerns  through surveillance or screening, or if there are additional risk factors for autism (such as having a sibling with autism), a child can complete standardized ASD Screening, which is also recommended universally for all children at 18 and 24 months. </a:t>
            </a:r>
          </a:p>
        </p:txBody>
      </p:sp>
      <p:sp>
        <p:nvSpPr>
          <p:cNvPr id="4" name="Slide Number Placeholder 3"/>
          <p:cNvSpPr>
            <a:spLocks noGrp="1"/>
          </p:cNvSpPr>
          <p:nvPr>
            <p:ph type="sldNum" sz="quarter" idx="10"/>
          </p:nvPr>
        </p:nvSpPr>
        <p:spPr/>
        <p:txBody>
          <a:bodyPr/>
          <a:lstStyle/>
          <a:p>
            <a:fld id="{0776A64E-363E-9C4D-9453-60786B628C48}" type="slidenum">
              <a:rPr lang="en-US" smtClean="0"/>
              <a:t>8</a:t>
            </a:fld>
            <a:endParaRPr lang="en-US"/>
          </a:p>
        </p:txBody>
      </p:sp>
    </p:spTree>
    <p:extLst>
      <p:ext uri="{BB962C8B-B14F-4D97-AF65-F5344CB8AC3E}">
        <p14:creationId xmlns:p14="http://schemas.microsoft.com/office/powerpoint/2010/main" val="239180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show an overview of the steps of how a child makes it through the process of noting initial developmental concerns to obtaining a diagnosis of ASD, and getting ASD-specific services (including behavioral therapy). </a:t>
            </a:r>
          </a:p>
        </p:txBody>
      </p:sp>
      <p:sp>
        <p:nvSpPr>
          <p:cNvPr id="4" name="Slide Number Placeholder 3"/>
          <p:cNvSpPr>
            <a:spLocks noGrp="1"/>
          </p:cNvSpPr>
          <p:nvPr>
            <p:ph type="sldNum" sz="quarter" idx="5"/>
          </p:nvPr>
        </p:nvSpPr>
        <p:spPr/>
        <p:txBody>
          <a:bodyPr/>
          <a:lstStyle/>
          <a:p>
            <a:fld id="{0776A64E-363E-9C4D-9453-60786B628C48}" type="slidenum">
              <a:rPr lang="en-US" smtClean="0"/>
              <a:t>9</a:t>
            </a:fld>
            <a:endParaRPr lang="en-US"/>
          </a:p>
        </p:txBody>
      </p:sp>
    </p:spTree>
    <p:extLst>
      <p:ext uri="{BB962C8B-B14F-4D97-AF65-F5344CB8AC3E}">
        <p14:creationId xmlns:p14="http://schemas.microsoft.com/office/powerpoint/2010/main" val="1145473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clearly a complicated process. And then, of course, COVID struck. In the remainder of this talk, we’ll talk about the impact of the pandemic on each step of this process, and what this means for children, families, and for you as pediatricians. </a:t>
            </a:r>
          </a:p>
        </p:txBody>
      </p:sp>
      <p:sp>
        <p:nvSpPr>
          <p:cNvPr id="4" name="Slide Number Placeholder 3"/>
          <p:cNvSpPr>
            <a:spLocks noGrp="1"/>
          </p:cNvSpPr>
          <p:nvPr>
            <p:ph type="sldNum" sz="quarter" idx="5"/>
          </p:nvPr>
        </p:nvSpPr>
        <p:spPr/>
        <p:txBody>
          <a:bodyPr/>
          <a:lstStyle/>
          <a:p>
            <a:fld id="{0776A64E-363E-9C4D-9453-60786B628C48}" type="slidenum">
              <a:rPr lang="en-US" smtClean="0"/>
              <a:t>10</a:t>
            </a:fld>
            <a:endParaRPr lang="en-US"/>
          </a:p>
        </p:txBody>
      </p:sp>
    </p:spTree>
    <p:extLst>
      <p:ext uri="{BB962C8B-B14F-4D97-AF65-F5344CB8AC3E}">
        <p14:creationId xmlns:p14="http://schemas.microsoft.com/office/powerpoint/2010/main" val="2345665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CHOP uses the M-CHAT-F, which is available to families to complete electronically, either on a tablet in the waiting room, or through the digital portal.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2019, we examined screening across the 31 sites that comprise the CHOP Care Network (prior to the pandemic). 91% of all children seen for care were screened at least once. </a:t>
            </a:r>
            <a:endParaRPr lang="en-US" b="1" dirty="0"/>
          </a:p>
        </p:txBody>
      </p:sp>
      <p:sp>
        <p:nvSpPr>
          <p:cNvPr id="4" name="Slide Number Placeholder 3"/>
          <p:cNvSpPr>
            <a:spLocks noGrp="1"/>
          </p:cNvSpPr>
          <p:nvPr>
            <p:ph type="sldNum" sz="quarter" idx="5"/>
          </p:nvPr>
        </p:nvSpPr>
        <p:spPr/>
        <p:txBody>
          <a:bodyPr/>
          <a:lstStyle/>
          <a:p>
            <a:fld id="{0776A64E-363E-9C4D-9453-60786B628C48}" type="slidenum">
              <a:rPr lang="en-US" smtClean="0"/>
              <a:t>11</a:t>
            </a:fld>
            <a:endParaRPr lang="en-US"/>
          </a:p>
        </p:txBody>
      </p:sp>
    </p:spTree>
    <p:extLst>
      <p:ext uri="{BB962C8B-B14F-4D97-AF65-F5344CB8AC3E}">
        <p14:creationId xmlns:p14="http://schemas.microsoft.com/office/powerpoint/2010/main" val="2390626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userDrawn="1"/>
        </p:nvGrpSpPr>
        <p:grpSpPr>
          <a:xfrm>
            <a:off x="0" y="0"/>
            <a:ext cx="7839834" cy="4369650"/>
            <a:chOff x="0" y="812575"/>
            <a:chExt cx="7839834" cy="5826200"/>
          </a:xfrm>
        </p:grpSpPr>
        <p:sp>
          <p:nvSpPr>
            <p:cNvPr id="23" name="Rectangle 22"/>
            <p:cNvSpPr/>
            <p:nvPr userDrawn="1"/>
          </p:nvSpPr>
          <p:spPr>
            <a:xfrm>
              <a:off x="0" y="812575"/>
              <a:ext cx="7839834" cy="56948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6507431"/>
              <a:ext cx="7839834" cy="1313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B6E6"/>
                </a:solidFill>
              </a:endParaRPr>
            </a:p>
          </p:txBody>
        </p:sp>
      </p:grpSp>
      <p:sp>
        <p:nvSpPr>
          <p:cNvPr id="26" name="TextBox 25"/>
          <p:cNvSpPr txBox="1"/>
          <p:nvPr userDrawn="1"/>
        </p:nvSpPr>
        <p:spPr>
          <a:xfrm>
            <a:off x="549642" y="3606460"/>
            <a:ext cx="3248025" cy="276999"/>
          </a:xfrm>
          <a:prstGeom prst="rect">
            <a:avLst/>
          </a:prstGeom>
          <a:noFill/>
        </p:spPr>
        <p:txBody>
          <a:bodyPr wrap="square" rtlCol="0">
            <a:spAutoFit/>
          </a:bodyPr>
          <a:lstStyle/>
          <a:p>
            <a:r>
              <a:rPr lang="en-US" sz="1200" i="1" dirty="0">
                <a:solidFill>
                  <a:schemeClr val="bg2"/>
                </a:solidFill>
                <a:latin typeface="Georgia"/>
                <a:cs typeface="Georgia"/>
              </a:rPr>
              <a:t>policylab.chop.edu   |         @PolicyLabCHOP</a:t>
            </a:r>
          </a:p>
        </p:txBody>
      </p:sp>
      <p:sp>
        <p:nvSpPr>
          <p:cNvPr id="27" name="Title 1"/>
          <p:cNvSpPr>
            <a:spLocks noGrp="1"/>
          </p:cNvSpPr>
          <p:nvPr>
            <p:ph type="title" hasCustomPrompt="1"/>
          </p:nvPr>
        </p:nvSpPr>
        <p:spPr>
          <a:xfrm>
            <a:off x="549642" y="891201"/>
            <a:ext cx="6696905" cy="2203860"/>
          </a:xfrm>
          <a:prstGeom prst="rect">
            <a:avLst/>
          </a:prstGeom>
        </p:spPr>
        <p:txBody>
          <a:bodyPr anchor="t">
            <a:normAutofit/>
          </a:bodyPr>
          <a:lstStyle>
            <a:lvl1pPr algn="l">
              <a:lnSpc>
                <a:spcPct val="110000"/>
              </a:lnSpc>
              <a:defRPr sz="2900" b="1" cap="all">
                <a:solidFill>
                  <a:schemeClr val="accent5"/>
                </a:solidFill>
              </a:defRPr>
            </a:lvl1pPr>
          </a:lstStyle>
          <a:p>
            <a:r>
              <a:rPr lang="en-US" dirty="0"/>
              <a:t>Presentation Title</a:t>
            </a:r>
          </a:p>
        </p:txBody>
      </p:sp>
      <p:sp>
        <p:nvSpPr>
          <p:cNvPr id="28" name="Text Placeholder 9"/>
          <p:cNvSpPr>
            <a:spLocks noGrp="1"/>
          </p:cNvSpPr>
          <p:nvPr>
            <p:ph type="body" sz="quarter" idx="10" hasCustomPrompt="1"/>
          </p:nvPr>
        </p:nvSpPr>
        <p:spPr>
          <a:xfrm>
            <a:off x="549642" y="3343100"/>
            <a:ext cx="4553699" cy="227102"/>
          </a:xfrm>
          <a:prstGeom prst="rect">
            <a:avLst/>
          </a:prstGeom>
        </p:spPr>
        <p:txBody>
          <a:bodyPr>
            <a:normAutofit/>
          </a:bodyPr>
          <a:lstStyle>
            <a:lvl1pPr marL="0" indent="0">
              <a:buNone/>
              <a:defRPr sz="1200" b="1">
                <a:solidFill>
                  <a:schemeClr val="bg2"/>
                </a:solidFill>
              </a:defRPr>
            </a:lvl1pPr>
          </a:lstStyle>
          <a:p>
            <a:pPr lvl="0"/>
            <a:r>
              <a:rPr lang="en-US" dirty="0"/>
              <a:t>Author’s Name  |  Event Name</a:t>
            </a:r>
          </a:p>
        </p:txBody>
      </p:sp>
      <p:pic>
        <p:nvPicPr>
          <p:cNvPr id="29" name="Picture 28" descr="pl-chop-logo-horiz-2C-U.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3532" y="3353235"/>
            <a:ext cx="1623015" cy="482615"/>
          </a:xfrm>
          <a:prstGeom prst="rect">
            <a:avLst/>
          </a:prstGeom>
        </p:spPr>
      </p:pic>
      <p:pic>
        <p:nvPicPr>
          <p:cNvPr id="30" name="Picture 29"/>
          <p:cNvPicPr>
            <a:picLocks noChangeAspect="1"/>
          </p:cNvPicPr>
          <p:nvPr userDrawn="1"/>
        </p:nvPicPr>
        <p:blipFill>
          <a:blip r:embed="rId4"/>
          <a:stretch>
            <a:fillRect/>
          </a:stretch>
        </p:blipFill>
        <p:spPr>
          <a:xfrm>
            <a:off x="2201863" y="3690580"/>
            <a:ext cx="177800" cy="139700"/>
          </a:xfrm>
          <a:prstGeom prst="rect">
            <a:avLst/>
          </a:prstGeom>
        </p:spPr>
      </p:pic>
      <p:sp>
        <p:nvSpPr>
          <p:cNvPr id="11" name="TextBox 10"/>
          <p:cNvSpPr txBox="1"/>
          <p:nvPr userDrawn="1"/>
        </p:nvSpPr>
        <p:spPr>
          <a:xfrm>
            <a:off x="549641" y="402703"/>
            <a:ext cx="3420158" cy="276999"/>
          </a:xfrm>
          <a:prstGeom prst="rect">
            <a:avLst/>
          </a:prstGeom>
          <a:noFill/>
        </p:spPr>
        <p:txBody>
          <a:bodyPr wrap="square" rtlCol="0">
            <a:spAutoFit/>
          </a:bodyPr>
          <a:lstStyle/>
          <a:p>
            <a:r>
              <a:rPr lang="en-US" sz="1200" kern="600" spc="100" dirty="0">
                <a:solidFill>
                  <a:schemeClr val="accent5"/>
                </a:solidFill>
                <a:latin typeface="Arial Rounded MT Bold"/>
                <a:cs typeface="Arial Rounded MT Bold"/>
              </a:rPr>
              <a:t>POLICYLAB</a:t>
            </a:r>
          </a:p>
        </p:txBody>
      </p:sp>
      <p:sp>
        <p:nvSpPr>
          <p:cNvPr id="12" name="Text Placeholder 9">
            <a:extLst>
              <a:ext uri="{FF2B5EF4-FFF2-40B4-BE49-F238E27FC236}">
                <a16:creationId xmlns:a16="http://schemas.microsoft.com/office/drawing/2014/main" id="{75C24939-AFC7-8040-AFBB-109AC8044C30}"/>
              </a:ext>
            </a:extLst>
          </p:cNvPr>
          <p:cNvSpPr>
            <a:spLocks noGrp="1"/>
          </p:cNvSpPr>
          <p:nvPr>
            <p:ph type="body" sz="quarter" idx="11" hasCustomPrompt="1"/>
          </p:nvPr>
        </p:nvSpPr>
        <p:spPr>
          <a:xfrm>
            <a:off x="549642" y="601652"/>
            <a:ext cx="4553699" cy="227102"/>
          </a:xfrm>
          <a:prstGeom prst="rect">
            <a:avLst/>
          </a:prstGeom>
        </p:spPr>
        <p:txBody>
          <a:bodyPr>
            <a:normAutofit/>
          </a:bodyPr>
          <a:lstStyle>
            <a:lvl1pPr marL="0" indent="0">
              <a:buNone/>
              <a:defRPr sz="800" b="1" baseline="0">
                <a:solidFill>
                  <a:schemeClr val="bg2"/>
                </a:solidFill>
                <a:latin typeface="+mj-lt"/>
              </a:defRPr>
            </a:lvl1pPr>
          </a:lstStyle>
          <a:p>
            <a:pPr lvl="0"/>
            <a:r>
              <a:rPr lang="en-US" dirty="0"/>
              <a:t>Event Date</a:t>
            </a:r>
          </a:p>
        </p:txBody>
      </p:sp>
    </p:spTree>
    <p:extLst>
      <p:ext uri="{BB962C8B-B14F-4D97-AF65-F5344CB8AC3E}">
        <p14:creationId xmlns:p14="http://schemas.microsoft.com/office/powerpoint/2010/main" val="808361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Column w/ Photo: Hexag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190214" y="4724973"/>
            <a:ext cx="2133600" cy="273844"/>
          </a:xfrm>
          <a:prstGeom prst="rect">
            <a:avLst/>
          </a:prstGeom>
          <a:ln>
            <a:noFill/>
          </a:ln>
        </p:spPr>
        <p:txBody>
          <a:bodyPr/>
          <a:lstStyle>
            <a:lvl1pPr algn="l">
              <a:defRPr sz="1000">
                <a:solidFill>
                  <a:schemeClr val="accent1">
                    <a:lumMod val="40000"/>
                    <a:lumOff val="60000"/>
                  </a:schemeClr>
                </a:solidFill>
              </a:defRPr>
            </a:lvl1pPr>
          </a:lstStyle>
          <a:p>
            <a:fld id="{AD36D61E-4FB0-C74A-A21F-DEB655598256}" type="slidenum">
              <a:rPr lang="en-US" smtClean="0"/>
              <a:pPr/>
              <a:t>‹#›</a:t>
            </a:fld>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7092" y="4592873"/>
            <a:ext cx="1071342" cy="318570"/>
          </a:xfrm>
          <a:prstGeom prst="rect">
            <a:avLst/>
          </a:prstGeom>
        </p:spPr>
      </p:pic>
      <p:sp>
        <p:nvSpPr>
          <p:cNvPr id="15" name="Title 1"/>
          <p:cNvSpPr>
            <a:spLocks noGrp="1"/>
          </p:cNvSpPr>
          <p:nvPr>
            <p:ph type="title" hasCustomPrompt="1"/>
          </p:nvPr>
        </p:nvSpPr>
        <p:spPr>
          <a:xfrm>
            <a:off x="541806" y="383142"/>
            <a:ext cx="7922860" cy="380188"/>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16" name="Content Placeholder 2"/>
          <p:cNvSpPr>
            <a:spLocks noGrp="1"/>
          </p:cNvSpPr>
          <p:nvPr>
            <p:ph sz="half" idx="1" hasCustomPrompt="1"/>
          </p:nvPr>
        </p:nvSpPr>
        <p:spPr>
          <a:xfrm>
            <a:off x="541806" y="949132"/>
            <a:ext cx="3789932" cy="635930"/>
          </a:xfrm>
          <a:prstGeom prst="rect">
            <a:avLst/>
          </a:prstGeom>
        </p:spPr>
        <p:txBody>
          <a:bodyPr/>
          <a:lstStyle>
            <a:lvl1pPr marL="0" indent="0">
              <a:lnSpc>
                <a:spcPct val="110000"/>
              </a:lnSpc>
              <a:buNone/>
              <a:defRPr sz="1600">
                <a:solidFill>
                  <a:schemeClr val="bg2"/>
                </a:solidFill>
                <a:latin typeface="Arial Rounded MT Bold"/>
                <a:cs typeface="Arial Rounded MT Bold"/>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Intro sentence</a:t>
            </a:r>
          </a:p>
        </p:txBody>
      </p:sp>
      <p:sp>
        <p:nvSpPr>
          <p:cNvPr id="17" name="Picture Placeholder 22"/>
          <p:cNvSpPr>
            <a:spLocks noGrp="1"/>
          </p:cNvSpPr>
          <p:nvPr>
            <p:ph type="pic" sz="quarter" idx="14" hasCustomPrompt="1"/>
          </p:nvPr>
        </p:nvSpPr>
        <p:spPr>
          <a:xfrm>
            <a:off x="4660351" y="1067858"/>
            <a:ext cx="3804315" cy="3210981"/>
          </a:xfrm>
          <a:prstGeom prst="rect">
            <a:avLst/>
          </a:prstGeom>
        </p:spPr>
        <p:txBody>
          <a:bodyPr vert="horz"/>
          <a:lstStyle>
            <a:lvl1pPr marL="0" indent="0">
              <a:buNone/>
              <a:defRPr sz="1200" b="1" baseline="0">
                <a:solidFill>
                  <a:srgbClr val="0000FF"/>
                </a:solidFill>
              </a:defRPr>
            </a:lvl1pPr>
          </a:lstStyle>
          <a:p>
            <a:r>
              <a:rPr lang="en-US" dirty="0"/>
              <a:t>Insert Photo here (using button image below)</a:t>
            </a:r>
          </a:p>
        </p:txBody>
      </p:sp>
      <p:sp>
        <p:nvSpPr>
          <p:cNvPr id="18" name="Content Placeholder 3"/>
          <p:cNvSpPr>
            <a:spLocks noGrp="1"/>
          </p:cNvSpPr>
          <p:nvPr>
            <p:ph sz="half" idx="17" hasCustomPrompt="1"/>
          </p:nvPr>
        </p:nvSpPr>
        <p:spPr>
          <a:xfrm>
            <a:off x="541805" y="1585062"/>
            <a:ext cx="3795688" cy="2693777"/>
          </a:xfrm>
          <a:prstGeom prst="rect">
            <a:avLst/>
          </a:prstGeom>
        </p:spPr>
        <p:txBody>
          <a:bodyPr/>
          <a:lstStyle>
            <a:lvl1pPr marL="73152" indent="-164592">
              <a:lnSpc>
                <a:spcPct val="110000"/>
              </a:lnSpc>
              <a:spcAft>
                <a:spcPts val="600"/>
              </a:spcAft>
              <a:defRPr sz="1200">
                <a:solidFill>
                  <a:srgbClr val="474B55"/>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Bulleted list</a:t>
            </a:r>
          </a:p>
        </p:txBody>
      </p:sp>
      <p:cxnSp>
        <p:nvCxnSpPr>
          <p:cNvPr id="19" name="Straight Connector 18"/>
          <p:cNvCxnSpPr/>
          <p:nvPr userDrawn="1"/>
        </p:nvCxnSpPr>
        <p:spPr>
          <a:xfrm>
            <a:off x="638235" y="783907"/>
            <a:ext cx="7826432"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60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width Chart: Hexag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190214" y="4724973"/>
            <a:ext cx="2133600" cy="273844"/>
          </a:xfrm>
          <a:prstGeom prst="rect">
            <a:avLst/>
          </a:prstGeom>
          <a:ln>
            <a:noFill/>
          </a:ln>
        </p:spPr>
        <p:txBody>
          <a:bodyPr/>
          <a:lstStyle>
            <a:lvl1pPr algn="l">
              <a:defRPr sz="1000">
                <a:solidFill>
                  <a:schemeClr val="accent1">
                    <a:lumMod val="40000"/>
                    <a:lumOff val="60000"/>
                  </a:schemeClr>
                </a:solidFill>
              </a:defRPr>
            </a:lvl1pPr>
          </a:lstStyle>
          <a:p>
            <a:fld id="{AD36D61E-4FB0-C74A-A21F-DEB655598256}"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7092" y="4592873"/>
            <a:ext cx="1071342" cy="318570"/>
          </a:xfrm>
          <a:prstGeom prst="rect">
            <a:avLst/>
          </a:prstGeom>
        </p:spPr>
      </p:pic>
      <p:sp>
        <p:nvSpPr>
          <p:cNvPr id="8" name="Chart Placeholder 6"/>
          <p:cNvSpPr>
            <a:spLocks noGrp="1"/>
          </p:cNvSpPr>
          <p:nvPr>
            <p:ph type="chart" sz="quarter" idx="10" hasCustomPrompt="1"/>
          </p:nvPr>
        </p:nvSpPr>
        <p:spPr>
          <a:xfrm>
            <a:off x="541804" y="1750174"/>
            <a:ext cx="7922861" cy="2502866"/>
          </a:xfrm>
          <a:prstGeom prst="rect">
            <a:avLst/>
          </a:prstGeom>
        </p:spPr>
        <p:txBody>
          <a:bodyPr vert="horz"/>
          <a:lstStyle>
            <a:lvl1pPr marL="0" indent="0">
              <a:buNone/>
              <a:defRPr sz="1200" b="1" baseline="0">
                <a:solidFill>
                  <a:srgbClr val="0000FF"/>
                </a:solidFill>
              </a:defRPr>
            </a:lvl1pPr>
          </a:lstStyle>
          <a:p>
            <a:r>
              <a:rPr lang="en-US" dirty="0"/>
              <a:t>Insert chart here (using chart button below)</a:t>
            </a:r>
          </a:p>
        </p:txBody>
      </p:sp>
      <p:sp>
        <p:nvSpPr>
          <p:cNvPr id="11" name="Title 1"/>
          <p:cNvSpPr>
            <a:spLocks noGrp="1"/>
          </p:cNvSpPr>
          <p:nvPr>
            <p:ph type="title" hasCustomPrompt="1"/>
          </p:nvPr>
        </p:nvSpPr>
        <p:spPr>
          <a:xfrm>
            <a:off x="541805" y="383142"/>
            <a:ext cx="7922861" cy="380188"/>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12" name="Content Placeholder 2"/>
          <p:cNvSpPr>
            <a:spLocks noGrp="1"/>
          </p:cNvSpPr>
          <p:nvPr>
            <p:ph sz="half" idx="1" hasCustomPrompt="1"/>
          </p:nvPr>
        </p:nvSpPr>
        <p:spPr>
          <a:xfrm>
            <a:off x="541805" y="949132"/>
            <a:ext cx="7922861" cy="635930"/>
          </a:xfrm>
          <a:prstGeom prst="rect">
            <a:avLst/>
          </a:prstGeom>
        </p:spPr>
        <p:txBody>
          <a:bodyPr/>
          <a:lstStyle>
            <a:lvl1pPr marL="0" indent="0">
              <a:lnSpc>
                <a:spcPct val="110000"/>
              </a:lnSpc>
              <a:buNone/>
              <a:defRPr sz="1600">
                <a:solidFill>
                  <a:schemeClr val="bg2"/>
                </a:solidFill>
                <a:latin typeface="Arial Rounded MT Bold"/>
                <a:cs typeface="Arial Rounded MT Bold"/>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Intro sentence</a:t>
            </a:r>
          </a:p>
        </p:txBody>
      </p:sp>
      <p:cxnSp>
        <p:nvCxnSpPr>
          <p:cNvPr id="13" name="Straight Connector 12"/>
          <p:cNvCxnSpPr/>
          <p:nvPr userDrawn="1"/>
        </p:nvCxnSpPr>
        <p:spPr>
          <a:xfrm>
            <a:off x="638235" y="783907"/>
            <a:ext cx="7826432"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293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umn w/ Chart: Hexag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190214" y="4724973"/>
            <a:ext cx="2133600" cy="273844"/>
          </a:xfrm>
          <a:prstGeom prst="rect">
            <a:avLst/>
          </a:prstGeom>
          <a:ln>
            <a:noFill/>
          </a:ln>
        </p:spPr>
        <p:txBody>
          <a:bodyPr/>
          <a:lstStyle>
            <a:lvl1pPr algn="l">
              <a:defRPr sz="1000">
                <a:solidFill>
                  <a:schemeClr val="accent1">
                    <a:lumMod val="40000"/>
                    <a:lumOff val="60000"/>
                  </a:schemeClr>
                </a:solidFill>
              </a:defRPr>
            </a:lvl1pPr>
          </a:lstStyle>
          <a:p>
            <a:fld id="{AD36D61E-4FB0-C74A-A21F-DEB655598256}" type="slidenum">
              <a:rPr lang="en-US" smtClean="0"/>
              <a:pPr/>
              <a:t>‹#›</a:t>
            </a:fld>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7092" y="4592873"/>
            <a:ext cx="1071342" cy="318570"/>
          </a:xfrm>
          <a:prstGeom prst="rect">
            <a:avLst/>
          </a:prstGeom>
        </p:spPr>
      </p:pic>
      <p:sp>
        <p:nvSpPr>
          <p:cNvPr id="14" name="Title 1"/>
          <p:cNvSpPr>
            <a:spLocks noGrp="1"/>
          </p:cNvSpPr>
          <p:nvPr>
            <p:ph type="title" hasCustomPrompt="1"/>
          </p:nvPr>
        </p:nvSpPr>
        <p:spPr>
          <a:xfrm>
            <a:off x="541806" y="383142"/>
            <a:ext cx="7922860" cy="380188"/>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15" name="Content Placeholder 2"/>
          <p:cNvSpPr>
            <a:spLocks noGrp="1"/>
          </p:cNvSpPr>
          <p:nvPr>
            <p:ph sz="half" idx="1" hasCustomPrompt="1"/>
          </p:nvPr>
        </p:nvSpPr>
        <p:spPr>
          <a:xfrm>
            <a:off x="541806" y="949132"/>
            <a:ext cx="3789932" cy="635930"/>
          </a:xfrm>
          <a:prstGeom prst="rect">
            <a:avLst/>
          </a:prstGeom>
        </p:spPr>
        <p:txBody>
          <a:bodyPr/>
          <a:lstStyle>
            <a:lvl1pPr marL="0" indent="0">
              <a:lnSpc>
                <a:spcPct val="110000"/>
              </a:lnSpc>
              <a:buNone/>
              <a:defRPr sz="1600">
                <a:solidFill>
                  <a:schemeClr val="bg2"/>
                </a:solidFill>
                <a:latin typeface="Arial Rounded MT Bold"/>
                <a:cs typeface="Arial Rounded MT Bold"/>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Intro sentence</a:t>
            </a:r>
          </a:p>
        </p:txBody>
      </p:sp>
      <p:sp>
        <p:nvSpPr>
          <p:cNvPr id="16" name="Content Placeholder 3"/>
          <p:cNvSpPr>
            <a:spLocks noGrp="1"/>
          </p:cNvSpPr>
          <p:nvPr>
            <p:ph sz="half" idx="17" hasCustomPrompt="1"/>
          </p:nvPr>
        </p:nvSpPr>
        <p:spPr>
          <a:xfrm>
            <a:off x="541805" y="1585062"/>
            <a:ext cx="3795688" cy="2693777"/>
          </a:xfrm>
          <a:prstGeom prst="rect">
            <a:avLst/>
          </a:prstGeom>
        </p:spPr>
        <p:txBody>
          <a:bodyPr/>
          <a:lstStyle>
            <a:lvl1pPr marL="73152" indent="-164592">
              <a:lnSpc>
                <a:spcPct val="110000"/>
              </a:lnSpc>
              <a:spcAft>
                <a:spcPts val="600"/>
              </a:spcAft>
              <a:defRPr sz="1200">
                <a:solidFill>
                  <a:srgbClr val="474B55"/>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Bulleted list</a:t>
            </a:r>
          </a:p>
        </p:txBody>
      </p:sp>
      <p:cxnSp>
        <p:nvCxnSpPr>
          <p:cNvPr id="17" name="Straight Connector 16"/>
          <p:cNvCxnSpPr/>
          <p:nvPr userDrawn="1"/>
        </p:nvCxnSpPr>
        <p:spPr>
          <a:xfrm>
            <a:off x="638235" y="783907"/>
            <a:ext cx="7826432"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8" name="Chart Placeholder 10"/>
          <p:cNvSpPr>
            <a:spLocks noGrp="1"/>
          </p:cNvSpPr>
          <p:nvPr>
            <p:ph type="chart" sz="quarter" idx="15" hasCustomPrompt="1"/>
          </p:nvPr>
        </p:nvSpPr>
        <p:spPr>
          <a:xfrm>
            <a:off x="4648859" y="1067858"/>
            <a:ext cx="3815808" cy="3210981"/>
          </a:xfrm>
          <a:prstGeom prst="rect">
            <a:avLst/>
          </a:prstGeom>
        </p:spPr>
        <p:txBody>
          <a:bodyPr vert="horz"/>
          <a:lstStyle>
            <a:lvl1pPr marL="0" indent="0">
              <a:buNone/>
              <a:defRPr sz="1200" b="1" baseline="0">
                <a:solidFill>
                  <a:srgbClr val="0000FF"/>
                </a:solidFill>
              </a:defRPr>
            </a:lvl1pPr>
          </a:lstStyle>
          <a:p>
            <a:r>
              <a:rPr lang="en-US" dirty="0"/>
              <a:t>Insert chart here (using chart button below)</a:t>
            </a:r>
          </a:p>
        </p:txBody>
      </p:sp>
    </p:spTree>
    <p:extLst>
      <p:ext uri="{BB962C8B-B14F-4D97-AF65-F5344CB8AC3E}">
        <p14:creationId xmlns:p14="http://schemas.microsoft.com/office/powerpoint/2010/main" val="2835102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lumn Text: Hexag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190214" y="4724973"/>
            <a:ext cx="2133600" cy="273844"/>
          </a:xfrm>
          <a:prstGeom prst="rect">
            <a:avLst/>
          </a:prstGeom>
          <a:ln>
            <a:noFill/>
          </a:ln>
        </p:spPr>
        <p:txBody>
          <a:bodyPr/>
          <a:lstStyle>
            <a:lvl1pPr algn="l">
              <a:defRPr sz="1000">
                <a:solidFill>
                  <a:schemeClr val="accent1">
                    <a:lumMod val="40000"/>
                    <a:lumOff val="60000"/>
                  </a:schemeClr>
                </a:solidFill>
              </a:defRPr>
            </a:lvl1pPr>
          </a:lstStyle>
          <a:p>
            <a:fld id="{AD36D61E-4FB0-C74A-A21F-DEB655598256}" type="slidenum">
              <a:rPr lang="en-US" smtClean="0"/>
              <a:pPr/>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7092" y="4592873"/>
            <a:ext cx="1071342" cy="318570"/>
          </a:xfrm>
          <a:prstGeom prst="rect">
            <a:avLst/>
          </a:prstGeom>
        </p:spPr>
      </p:pic>
      <p:sp>
        <p:nvSpPr>
          <p:cNvPr id="12" name="Content Placeholder 3"/>
          <p:cNvSpPr>
            <a:spLocks noGrp="1"/>
          </p:cNvSpPr>
          <p:nvPr>
            <p:ph sz="half" idx="14" hasCustomPrompt="1"/>
          </p:nvPr>
        </p:nvSpPr>
        <p:spPr>
          <a:xfrm>
            <a:off x="541806" y="4292047"/>
            <a:ext cx="7172291" cy="432926"/>
          </a:xfrm>
          <a:prstGeom prst="rect">
            <a:avLst/>
          </a:prstGeom>
        </p:spPr>
        <p:txBody>
          <a:bodyPr/>
          <a:lstStyle>
            <a:lvl1pPr marL="0" indent="0">
              <a:spcAft>
                <a:spcPts val="1200"/>
              </a:spcAft>
              <a:buNone/>
              <a:defRPr sz="600" i="1">
                <a:solidFill>
                  <a:srgbClr val="474B55"/>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Footnotes</a:t>
            </a:r>
          </a:p>
        </p:txBody>
      </p:sp>
      <p:sp>
        <p:nvSpPr>
          <p:cNvPr id="13" name="Content Placeholder 3"/>
          <p:cNvSpPr>
            <a:spLocks noGrp="1"/>
          </p:cNvSpPr>
          <p:nvPr>
            <p:ph sz="half" idx="16" hasCustomPrompt="1"/>
          </p:nvPr>
        </p:nvSpPr>
        <p:spPr>
          <a:xfrm>
            <a:off x="541805" y="1598270"/>
            <a:ext cx="7168857" cy="2693777"/>
          </a:xfrm>
          <a:prstGeom prst="rect">
            <a:avLst/>
          </a:prstGeom>
        </p:spPr>
        <p:txBody>
          <a:bodyPr/>
          <a:lstStyle>
            <a:lvl1pPr marL="73152" indent="-164592">
              <a:lnSpc>
                <a:spcPct val="110000"/>
              </a:lnSpc>
              <a:spcAft>
                <a:spcPts val="600"/>
              </a:spcAft>
              <a:defRPr sz="1200">
                <a:solidFill>
                  <a:srgbClr val="474B55"/>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Bulleted list</a:t>
            </a:r>
          </a:p>
        </p:txBody>
      </p:sp>
      <p:sp>
        <p:nvSpPr>
          <p:cNvPr id="14" name="Title 1"/>
          <p:cNvSpPr>
            <a:spLocks noGrp="1"/>
          </p:cNvSpPr>
          <p:nvPr>
            <p:ph type="title" hasCustomPrompt="1"/>
          </p:nvPr>
        </p:nvSpPr>
        <p:spPr>
          <a:xfrm>
            <a:off x="541806" y="383142"/>
            <a:ext cx="7922860" cy="380188"/>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15" name="Content Placeholder 2"/>
          <p:cNvSpPr>
            <a:spLocks noGrp="1"/>
          </p:cNvSpPr>
          <p:nvPr>
            <p:ph sz="half" idx="17" hasCustomPrompt="1"/>
          </p:nvPr>
        </p:nvSpPr>
        <p:spPr>
          <a:xfrm>
            <a:off x="541806" y="949132"/>
            <a:ext cx="7172292" cy="635930"/>
          </a:xfrm>
          <a:prstGeom prst="rect">
            <a:avLst/>
          </a:prstGeom>
        </p:spPr>
        <p:txBody>
          <a:bodyPr/>
          <a:lstStyle>
            <a:lvl1pPr marL="0" indent="0">
              <a:lnSpc>
                <a:spcPct val="110000"/>
              </a:lnSpc>
              <a:buNone/>
              <a:defRPr sz="1600">
                <a:solidFill>
                  <a:schemeClr val="bg2"/>
                </a:solidFill>
                <a:latin typeface="Arial Rounded MT Bold"/>
                <a:cs typeface="Arial Rounded MT Bold"/>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Intro sentence</a:t>
            </a:r>
          </a:p>
        </p:txBody>
      </p:sp>
      <p:cxnSp>
        <p:nvCxnSpPr>
          <p:cNvPr id="16" name="Straight Connector 15"/>
          <p:cNvCxnSpPr/>
          <p:nvPr userDrawn="1"/>
        </p:nvCxnSpPr>
        <p:spPr>
          <a:xfrm>
            <a:off x="638235" y="783907"/>
            <a:ext cx="7826432"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92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umn Text: Hexag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190214" y="4724973"/>
            <a:ext cx="2133600" cy="273844"/>
          </a:xfrm>
          <a:prstGeom prst="rect">
            <a:avLst/>
          </a:prstGeom>
          <a:ln>
            <a:noFill/>
          </a:ln>
        </p:spPr>
        <p:txBody>
          <a:bodyPr/>
          <a:lstStyle>
            <a:lvl1pPr algn="l">
              <a:defRPr sz="1000">
                <a:solidFill>
                  <a:schemeClr val="accent1">
                    <a:lumMod val="40000"/>
                    <a:lumOff val="60000"/>
                  </a:schemeClr>
                </a:solidFill>
              </a:defRPr>
            </a:lvl1pPr>
          </a:lstStyle>
          <a:p>
            <a:fld id="{AD36D61E-4FB0-C74A-A21F-DEB655598256}" type="slidenum">
              <a:rPr lang="en-US" smtClean="0"/>
              <a:pPr/>
              <a:t>‹#›</a:t>
            </a:fld>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7092" y="4592873"/>
            <a:ext cx="1071342" cy="318570"/>
          </a:xfrm>
          <a:prstGeom prst="rect">
            <a:avLst/>
          </a:prstGeom>
        </p:spPr>
      </p:pic>
      <p:sp>
        <p:nvSpPr>
          <p:cNvPr id="13" name="Title 1"/>
          <p:cNvSpPr>
            <a:spLocks noGrp="1"/>
          </p:cNvSpPr>
          <p:nvPr>
            <p:ph type="title" hasCustomPrompt="1"/>
          </p:nvPr>
        </p:nvSpPr>
        <p:spPr>
          <a:xfrm>
            <a:off x="541806" y="383142"/>
            <a:ext cx="7922860" cy="380188"/>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14" name="Content Placeholder 2"/>
          <p:cNvSpPr>
            <a:spLocks noGrp="1"/>
          </p:cNvSpPr>
          <p:nvPr>
            <p:ph sz="half" idx="1" hasCustomPrompt="1"/>
          </p:nvPr>
        </p:nvSpPr>
        <p:spPr>
          <a:xfrm>
            <a:off x="541806" y="949132"/>
            <a:ext cx="3789932" cy="635930"/>
          </a:xfrm>
          <a:prstGeom prst="rect">
            <a:avLst/>
          </a:prstGeom>
        </p:spPr>
        <p:txBody>
          <a:bodyPr/>
          <a:lstStyle>
            <a:lvl1pPr marL="0" indent="0">
              <a:lnSpc>
                <a:spcPct val="110000"/>
              </a:lnSpc>
              <a:buNone/>
              <a:defRPr sz="1600">
                <a:solidFill>
                  <a:schemeClr val="bg2"/>
                </a:solidFill>
                <a:latin typeface="Arial Rounded MT Bold"/>
                <a:cs typeface="Arial Rounded MT Bold"/>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Intro sentence</a:t>
            </a:r>
          </a:p>
        </p:txBody>
      </p:sp>
      <p:sp>
        <p:nvSpPr>
          <p:cNvPr id="15" name="Content Placeholder 3"/>
          <p:cNvSpPr>
            <a:spLocks noGrp="1"/>
          </p:cNvSpPr>
          <p:nvPr>
            <p:ph sz="half" idx="17" hasCustomPrompt="1"/>
          </p:nvPr>
        </p:nvSpPr>
        <p:spPr>
          <a:xfrm>
            <a:off x="541805" y="1585062"/>
            <a:ext cx="3795688" cy="2693777"/>
          </a:xfrm>
          <a:prstGeom prst="rect">
            <a:avLst/>
          </a:prstGeom>
        </p:spPr>
        <p:txBody>
          <a:bodyPr/>
          <a:lstStyle>
            <a:lvl1pPr marL="73152" indent="-164592">
              <a:lnSpc>
                <a:spcPct val="110000"/>
              </a:lnSpc>
              <a:spcAft>
                <a:spcPts val="600"/>
              </a:spcAft>
              <a:defRPr sz="1200">
                <a:solidFill>
                  <a:srgbClr val="474B55"/>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Bulleted list</a:t>
            </a:r>
          </a:p>
        </p:txBody>
      </p:sp>
      <p:cxnSp>
        <p:nvCxnSpPr>
          <p:cNvPr id="16" name="Straight Connector 15"/>
          <p:cNvCxnSpPr/>
          <p:nvPr userDrawn="1"/>
        </p:nvCxnSpPr>
        <p:spPr>
          <a:xfrm>
            <a:off x="638235" y="783907"/>
            <a:ext cx="7826432"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7" name="Content Placeholder 2"/>
          <p:cNvSpPr>
            <a:spLocks noGrp="1"/>
          </p:cNvSpPr>
          <p:nvPr>
            <p:ph sz="half" idx="18" hasCustomPrompt="1"/>
          </p:nvPr>
        </p:nvSpPr>
        <p:spPr>
          <a:xfrm>
            <a:off x="4674735" y="932835"/>
            <a:ext cx="3789932" cy="635930"/>
          </a:xfrm>
          <a:prstGeom prst="rect">
            <a:avLst/>
          </a:prstGeom>
        </p:spPr>
        <p:txBody>
          <a:bodyPr/>
          <a:lstStyle>
            <a:lvl1pPr marL="0" indent="0">
              <a:lnSpc>
                <a:spcPct val="110000"/>
              </a:lnSpc>
              <a:buNone/>
              <a:defRPr sz="1600">
                <a:solidFill>
                  <a:schemeClr val="bg2"/>
                </a:solidFill>
                <a:latin typeface="Arial Rounded MT Bold"/>
                <a:cs typeface="Arial Rounded MT Bold"/>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Intro sentence</a:t>
            </a:r>
          </a:p>
        </p:txBody>
      </p:sp>
      <p:sp>
        <p:nvSpPr>
          <p:cNvPr id="18" name="Content Placeholder 3"/>
          <p:cNvSpPr>
            <a:spLocks noGrp="1"/>
          </p:cNvSpPr>
          <p:nvPr>
            <p:ph sz="half" idx="19" hasCustomPrompt="1"/>
          </p:nvPr>
        </p:nvSpPr>
        <p:spPr>
          <a:xfrm>
            <a:off x="4674734" y="1568765"/>
            <a:ext cx="3795688" cy="2693777"/>
          </a:xfrm>
          <a:prstGeom prst="rect">
            <a:avLst/>
          </a:prstGeom>
        </p:spPr>
        <p:txBody>
          <a:bodyPr/>
          <a:lstStyle>
            <a:lvl1pPr marL="73152" indent="-164592">
              <a:lnSpc>
                <a:spcPct val="110000"/>
              </a:lnSpc>
              <a:spcAft>
                <a:spcPts val="600"/>
              </a:spcAft>
              <a:defRPr sz="1200">
                <a:solidFill>
                  <a:srgbClr val="474B55"/>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Bulleted list</a:t>
            </a:r>
          </a:p>
        </p:txBody>
      </p:sp>
    </p:spTree>
    <p:extLst>
      <p:ext uri="{BB962C8B-B14F-4D97-AF65-F5344CB8AC3E}">
        <p14:creationId xmlns:p14="http://schemas.microsoft.com/office/powerpoint/2010/main" val="1380806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Column Text: Hexag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190214" y="4724973"/>
            <a:ext cx="2133600" cy="273844"/>
          </a:xfrm>
          <a:prstGeom prst="rect">
            <a:avLst/>
          </a:prstGeom>
          <a:ln>
            <a:noFill/>
          </a:ln>
        </p:spPr>
        <p:txBody>
          <a:bodyPr/>
          <a:lstStyle>
            <a:lvl1pPr algn="l">
              <a:defRPr sz="1000">
                <a:solidFill>
                  <a:schemeClr val="accent1">
                    <a:lumMod val="40000"/>
                    <a:lumOff val="60000"/>
                  </a:schemeClr>
                </a:solidFill>
              </a:defRPr>
            </a:lvl1pPr>
          </a:lstStyle>
          <a:p>
            <a:fld id="{AD36D61E-4FB0-C74A-A21F-DEB655598256}" type="slidenum">
              <a:rPr lang="en-US" smtClean="0"/>
              <a:pPr/>
              <a:t>‹#›</a:t>
            </a:fld>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7092" y="4592873"/>
            <a:ext cx="1071342" cy="318570"/>
          </a:xfrm>
          <a:prstGeom prst="rect">
            <a:avLst/>
          </a:prstGeom>
        </p:spPr>
      </p:pic>
      <p:sp>
        <p:nvSpPr>
          <p:cNvPr id="15" name="Title 1"/>
          <p:cNvSpPr>
            <a:spLocks noGrp="1"/>
          </p:cNvSpPr>
          <p:nvPr>
            <p:ph type="title" hasCustomPrompt="1"/>
          </p:nvPr>
        </p:nvSpPr>
        <p:spPr>
          <a:xfrm>
            <a:off x="541806" y="383142"/>
            <a:ext cx="7922860" cy="380188"/>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16" name="Content Placeholder 2"/>
          <p:cNvSpPr>
            <a:spLocks noGrp="1"/>
          </p:cNvSpPr>
          <p:nvPr>
            <p:ph sz="half" idx="1" hasCustomPrompt="1"/>
          </p:nvPr>
        </p:nvSpPr>
        <p:spPr>
          <a:xfrm>
            <a:off x="541806" y="949132"/>
            <a:ext cx="2404701" cy="635930"/>
          </a:xfrm>
          <a:prstGeom prst="rect">
            <a:avLst/>
          </a:prstGeom>
        </p:spPr>
        <p:txBody>
          <a:bodyPr/>
          <a:lstStyle>
            <a:lvl1pPr marL="0" indent="0">
              <a:lnSpc>
                <a:spcPct val="110000"/>
              </a:lnSpc>
              <a:buNone/>
              <a:defRPr sz="1600">
                <a:solidFill>
                  <a:schemeClr val="bg2"/>
                </a:solidFill>
                <a:latin typeface="Arial Rounded MT Bold"/>
                <a:cs typeface="Arial Rounded MT Bold"/>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Intro sentence</a:t>
            </a:r>
          </a:p>
        </p:txBody>
      </p:sp>
      <p:sp>
        <p:nvSpPr>
          <p:cNvPr id="17" name="Content Placeholder 3"/>
          <p:cNvSpPr>
            <a:spLocks noGrp="1"/>
          </p:cNvSpPr>
          <p:nvPr>
            <p:ph sz="half" idx="17" hasCustomPrompt="1"/>
          </p:nvPr>
        </p:nvSpPr>
        <p:spPr>
          <a:xfrm>
            <a:off x="541805" y="1585062"/>
            <a:ext cx="2408353" cy="2693777"/>
          </a:xfrm>
          <a:prstGeom prst="rect">
            <a:avLst/>
          </a:prstGeom>
        </p:spPr>
        <p:txBody>
          <a:bodyPr/>
          <a:lstStyle>
            <a:lvl1pPr marL="73152" indent="-164592">
              <a:lnSpc>
                <a:spcPct val="110000"/>
              </a:lnSpc>
              <a:spcAft>
                <a:spcPts val="600"/>
              </a:spcAft>
              <a:defRPr sz="1200">
                <a:solidFill>
                  <a:srgbClr val="474B55"/>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Bulleted list</a:t>
            </a:r>
          </a:p>
        </p:txBody>
      </p:sp>
      <p:cxnSp>
        <p:nvCxnSpPr>
          <p:cNvPr id="18" name="Straight Connector 17"/>
          <p:cNvCxnSpPr/>
          <p:nvPr userDrawn="1"/>
        </p:nvCxnSpPr>
        <p:spPr>
          <a:xfrm>
            <a:off x="638235" y="783907"/>
            <a:ext cx="7826432"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Content Placeholder 2"/>
          <p:cNvSpPr>
            <a:spLocks noGrp="1"/>
          </p:cNvSpPr>
          <p:nvPr>
            <p:ph sz="half" idx="18" hasCustomPrompt="1"/>
          </p:nvPr>
        </p:nvSpPr>
        <p:spPr>
          <a:xfrm>
            <a:off x="6059966" y="949132"/>
            <a:ext cx="2404701" cy="635930"/>
          </a:xfrm>
          <a:prstGeom prst="rect">
            <a:avLst/>
          </a:prstGeom>
        </p:spPr>
        <p:txBody>
          <a:bodyPr/>
          <a:lstStyle>
            <a:lvl1pPr marL="0" indent="0">
              <a:lnSpc>
                <a:spcPct val="110000"/>
              </a:lnSpc>
              <a:buNone/>
              <a:defRPr sz="1600">
                <a:solidFill>
                  <a:schemeClr val="bg2"/>
                </a:solidFill>
                <a:latin typeface="Arial Rounded MT Bold"/>
                <a:cs typeface="Arial Rounded MT Bold"/>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Intro sentence</a:t>
            </a:r>
          </a:p>
        </p:txBody>
      </p:sp>
      <p:sp>
        <p:nvSpPr>
          <p:cNvPr id="20" name="Content Placeholder 3"/>
          <p:cNvSpPr>
            <a:spLocks noGrp="1"/>
          </p:cNvSpPr>
          <p:nvPr>
            <p:ph sz="half" idx="19" hasCustomPrompt="1"/>
          </p:nvPr>
        </p:nvSpPr>
        <p:spPr>
          <a:xfrm>
            <a:off x="6059965" y="1585062"/>
            <a:ext cx="2408353" cy="2693777"/>
          </a:xfrm>
          <a:prstGeom prst="rect">
            <a:avLst/>
          </a:prstGeom>
        </p:spPr>
        <p:txBody>
          <a:bodyPr/>
          <a:lstStyle>
            <a:lvl1pPr marL="73152" indent="-164592">
              <a:lnSpc>
                <a:spcPct val="110000"/>
              </a:lnSpc>
              <a:spcAft>
                <a:spcPts val="600"/>
              </a:spcAft>
              <a:defRPr sz="1200">
                <a:solidFill>
                  <a:srgbClr val="474B55"/>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Bulleted list</a:t>
            </a:r>
          </a:p>
        </p:txBody>
      </p:sp>
      <p:sp>
        <p:nvSpPr>
          <p:cNvPr id="21" name="Content Placeholder 2"/>
          <p:cNvSpPr>
            <a:spLocks noGrp="1"/>
          </p:cNvSpPr>
          <p:nvPr>
            <p:ph sz="half" idx="20" hasCustomPrompt="1"/>
          </p:nvPr>
        </p:nvSpPr>
        <p:spPr>
          <a:xfrm>
            <a:off x="3301896" y="949132"/>
            <a:ext cx="2404701" cy="635930"/>
          </a:xfrm>
          <a:prstGeom prst="rect">
            <a:avLst/>
          </a:prstGeom>
        </p:spPr>
        <p:txBody>
          <a:bodyPr/>
          <a:lstStyle>
            <a:lvl1pPr marL="0" indent="0">
              <a:lnSpc>
                <a:spcPct val="110000"/>
              </a:lnSpc>
              <a:buNone/>
              <a:defRPr sz="1600">
                <a:solidFill>
                  <a:schemeClr val="bg2"/>
                </a:solidFill>
                <a:latin typeface="Arial Rounded MT Bold"/>
                <a:cs typeface="Arial Rounded MT Bold"/>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Intro sentence</a:t>
            </a:r>
          </a:p>
        </p:txBody>
      </p:sp>
      <p:sp>
        <p:nvSpPr>
          <p:cNvPr id="22" name="Content Placeholder 3"/>
          <p:cNvSpPr>
            <a:spLocks noGrp="1"/>
          </p:cNvSpPr>
          <p:nvPr>
            <p:ph sz="half" idx="21" hasCustomPrompt="1"/>
          </p:nvPr>
        </p:nvSpPr>
        <p:spPr>
          <a:xfrm>
            <a:off x="3301895" y="1585062"/>
            <a:ext cx="2408353" cy="2693777"/>
          </a:xfrm>
          <a:prstGeom prst="rect">
            <a:avLst/>
          </a:prstGeom>
        </p:spPr>
        <p:txBody>
          <a:bodyPr/>
          <a:lstStyle>
            <a:lvl1pPr marL="73152" indent="-164592">
              <a:lnSpc>
                <a:spcPct val="110000"/>
              </a:lnSpc>
              <a:spcAft>
                <a:spcPts val="600"/>
              </a:spcAft>
              <a:defRPr sz="1200">
                <a:solidFill>
                  <a:srgbClr val="474B55"/>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Bulleted list</a:t>
            </a:r>
          </a:p>
        </p:txBody>
      </p:sp>
    </p:spTree>
    <p:extLst>
      <p:ext uri="{BB962C8B-B14F-4D97-AF65-F5344CB8AC3E}">
        <p14:creationId xmlns:p14="http://schemas.microsoft.com/office/powerpoint/2010/main" val="846022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Column Resources">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90214" y="4724973"/>
            <a:ext cx="2133600" cy="273844"/>
          </a:xfrm>
          <a:prstGeom prst="rect">
            <a:avLst/>
          </a:prstGeom>
          <a:ln>
            <a:noFill/>
          </a:ln>
        </p:spPr>
        <p:txBody>
          <a:bodyPr/>
          <a:lstStyle>
            <a:lvl1pPr algn="l">
              <a:defRPr sz="1000">
                <a:solidFill>
                  <a:schemeClr val="accent1">
                    <a:lumMod val="40000"/>
                    <a:lumOff val="60000"/>
                  </a:schemeClr>
                </a:solidFill>
              </a:defRPr>
            </a:lvl1pPr>
          </a:lstStyle>
          <a:p>
            <a:fld id="{AD36D61E-4FB0-C74A-A21F-DEB655598256}"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7092" y="4592873"/>
            <a:ext cx="1071342" cy="318570"/>
          </a:xfrm>
          <a:prstGeom prst="rect">
            <a:avLst/>
          </a:prstGeom>
        </p:spPr>
      </p:pic>
      <p:cxnSp>
        <p:nvCxnSpPr>
          <p:cNvPr id="13" name="Straight Connector 12"/>
          <p:cNvCxnSpPr/>
          <p:nvPr userDrawn="1"/>
        </p:nvCxnSpPr>
        <p:spPr>
          <a:xfrm>
            <a:off x="638235" y="783907"/>
            <a:ext cx="7826432"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Text Placeholder 10"/>
          <p:cNvSpPr>
            <a:spLocks noGrp="1"/>
          </p:cNvSpPr>
          <p:nvPr>
            <p:ph type="body" sz="quarter" idx="16"/>
          </p:nvPr>
        </p:nvSpPr>
        <p:spPr>
          <a:xfrm>
            <a:off x="541806" y="949132"/>
            <a:ext cx="7922860" cy="2693194"/>
          </a:xfrm>
          <a:prstGeom prst="rect">
            <a:avLst/>
          </a:prstGeom>
        </p:spPr>
        <p:txBody>
          <a:bodyPr vert="horz" numCol="3" spcCol="228600"/>
          <a:lstStyle>
            <a:lvl1pPr marL="73152" indent="-164592">
              <a:spcAft>
                <a:spcPts val="1200"/>
              </a:spcAft>
              <a:buFont typeface="+mj-lt"/>
              <a:buAutoNum type="arabicPeriod"/>
              <a:defRPr sz="900">
                <a:solidFill>
                  <a:schemeClr val="bg2"/>
                </a:solidFill>
              </a:defRPr>
            </a:lvl1pPr>
            <a:lvl2pPr>
              <a:defRPr sz="900"/>
            </a:lvl2pPr>
            <a:lvl3pPr>
              <a:defRPr sz="900"/>
            </a:lvl3pPr>
            <a:lvl4pPr>
              <a:defRPr sz="900"/>
            </a:lvl4pPr>
            <a:lvl5pPr>
              <a:defRPr sz="900"/>
            </a:lvl5pPr>
          </a:lstStyle>
          <a:p>
            <a:pPr lvl="0"/>
            <a:r>
              <a:rPr lang="en-US"/>
              <a:t>Edit Master text styles</a:t>
            </a:r>
          </a:p>
        </p:txBody>
      </p:sp>
      <p:sp>
        <p:nvSpPr>
          <p:cNvPr id="2" name="TextBox 1"/>
          <p:cNvSpPr txBox="1"/>
          <p:nvPr userDrawn="1"/>
        </p:nvSpPr>
        <p:spPr>
          <a:xfrm>
            <a:off x="541806" y="383142"/>
            <a:ext cx="7922861" cy="380188"/>
          </a:xfrm>
          <a:prstGeom prst="rect">
            <a:avLst/>
          </a:prstGeom>
          <a:noFill/>
        </p:spPr>
        <p:txBody>
          <a:bodyPr wrap="square" rtlCol="0">
            <a:spAutoFit/>
          </a:bodyPr>
          <a:lstStyle/>
          <a:p>
            <a:r>
              <a:rPr lang="en-US" dirty="0">
                <a:solidFill>
                  <a:schemeClr val="accent5"/>
                </a:solidFill>
              </a:rPr>
              <a:t>RESOURCES</a:t>
            </a:r>
          </a:p>
        </p:txBody>
      </p:sp>
    </p:spTree>
    <p:extLst>
      <p:ext uri="{BB962C8B-B14F-4D97-AF65-F5344CB8AC3E}">
        <p14:creationId xmlns:p14="http://schemas.microsoft.com/office/powerpoint/2010/main" val="5559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grpSp>
        <p:nvGrpSpPr>
          <p:cNvPr id="3" name="Group 2"/>
          <p:cNvGrpSpPr/>
          <p:nvPr userDrawn="1"/>
        </p:nvGrpSpPr>
        <p:grpSpPr>
          <a:xfrm>
            <a:off x="0" y="0"/>
            <a:ext cx="7839834" cy="4418779"/>
            <a:chOff x="0" y="494546"/>
            <a:chExt cx="7839834" cy="5891708"/>
          </a:xfrm>
        </p:grpSpPr>
        <p:sp>
          <p:nvSpPr>
            <p:cNvPr id="4" name="Rectangle 3"/>
            <p:cNvSpPr/>
            <p:nvPr userDrawn="1"/>
          </p:nvSpPr>
          <p:spPr>
            <a:xfrm>
              <a:off x="0" y="494546"/>
              <a:ext cx="7839834" cy="5891708"/>
            </a:xfrm>
            <a:prstGeom prst="rect">
              <a:avLst/>
            </a:prstGeom>
            <a:solidFill>
              <a:srgbClr val="F1ED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6254910"/>
              <a:ext cx="7839834" cy="1313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B6E6"/>
                </a:solidFill>
              </a:endParaRPr>
            </a:p>
          </p:txBody>
        </p:sp>
      </p:grpSp>
      <p:sp>
        <p:nvSpPr>
          <p:cNvPr id="10" name="TextBox 9"/>
          <p:cNvSpPr txBox="1"/>
          <p:nvPr userDrawn="1"/>
        </p:nvSpPr>
        <p:spPr>
          <a:xfrm>
            <a:off x="544514" y="2972195"/>
            <a:ext cx="3248025" cy="825867"/>
          </a:xfrm>
          <a:prstGeom prst="rect">
            <a:avLst/>
          </a:prstGeom>
          <a:noFill/>
        </p:spPr>
        <p:txBody>
          <a:bodyPr wrap="square" rtlCol="0">
            <a:spAutoFit/>
          </a:bodyPr>
          <a:lstStyle/>
          <a:p>
            <a:pPr>
              <a:lnSpc>
                <a:spcPct val="120000"/>
              </a:lnSpc>
            </a:pPr>
            <a:r>
              <a:rPr lang="en-US" sz="1000" b="0" i="0" u="none" strike="noStrike" kern="1200" baseline="0" dirty="0">
                <a:solidFill>
                  <a:schemeClr val="bg2"/>
                </a:solidFill>
                <a:latin typeface="Georgia"/>
                <a:ea typeface="+mn-ea"/>
                <a:cs typeface="Georgia"/>
              </a:rPr>
              <a:t>Children’s Hospital of Philadelphia</a:t>
            </a:r>
          </a:p>
          <a:p>
            <a:pPr>
              <a:lnSpc>
                <a:spcPct val="120000"/>
              </a:lnSpc>
            </a:pPr>
            <a:r>
              <a:rPr lang="en-US" sz="1000" b="0" i="0" u="none" strike="noStrike" kern="1200" baseline="0" dirty="0">
                <a:solidFill>
                  <a:schemeClr val="bg2"/>
                </a:solidFill>
                <a:latin typeface="Georgia"/>
                <a:ea typeface="+mn-ea"/>
                <a:cs typeface="Georgia"/>
              </a:rPr>
              <a:t>3401 Civic Center Boulevard</a:t>
            </a:r>
          </a:p>
          <a:p>
            <a:pPr>
              <a:lnSpc>
                <a:spcPct val="120000"/>
              </a:lnSpc>
            </a:pPr>
            <a:r>
              <a:rPr lang="en-US" sz="1000" b="0" i="0" u="none" strike="noStrike" kern="1200" baseline="0" dirty="0">
                <a:solidFill>
                  <a:schemeClr val="bg2"/>
                </a:solidFill>
                <a:latin typeface="Georgia"/>
                <a:ea typeface="+mn-ea"/>
                <a:cs typeface="Georgia"/>
              </a:rPr>
              <a:t>Roberts Center, 10th Floor</a:t>
            </a:r>
          </a:p>
          <a:p>
            <a:pPr>
              <a:lnSpc>
                <a:spcPct val="120000"/>
              </a:lnSpc>
            </a:pPr>
            <a:r>
              <a:rPr lang="fi-FI" sz="1000" b="0" i="0" u="none" strike="noStrike" kern="1200" baseline="0" dirty="0">
                <a:solidFill>
                  <a:schemeClr val="bg2"/>
                </a:solidFill>
                <a:latin typeface="Georgia"/>
                <a:ea typeface="+mn-ea"/>
                <a:cs typeface="Georgia"/>
              </a:rPr>
              <a:t>Philadelphia, PA 19104</a:t>
            </a:r>
            <a:endParaRPr lang="en-US" sz="1000" i="0" dirty="0">
              <a:solidFill>
                <a:schemeClr val="bg2"/>
              </a:solidFill>
              <a:latin typeface="Georgia"/>
              <a:cs typeface="Georgia"/>
            </a:endParaRPr>
          </a:p>
        </p:txBody>
      </p:sp>
      <p:cxnSp>
        <p:nvCxnSpPr>
          <p:cNvPr id="14" name="Straight Connector 13"/>
          <p:cNvCxnSpPr/>
          <p:nvPr userDrawn="1"/>
        </p:nvCxnSpPr>
        <p:spPr>
          <a:xfrm>
            <a:off x="634152" y="2676578"/>
            <a:ext cx="6256152"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544513" y="287382"/>
            <a:ext cx="6276834" cy="1234697"/>
          </a:xfrm>
          <a:prstGeom prst="rect">
            <a:avLst/>
          </a:prstGeom>
          <a:noFill/>
        </p:spPr>
        <p:txBody>
          <a:bodyPr wrap="square" rtlCol="0">
            <a:spAutoFit/>
          </a:bodyPr>
          <a:lstStyle/>
          <a:p>
            <a:pPr>
              <a:lnSpc>
                <a:spcPct val="110000"/>
              </a:lnSpc>
              <a:spcAft>
                <a:spcPts val="600"/>
              </a:spcAft>
            </a:pPr>
            <a:r>
              <a:rPr lang="en-US" sz="3400" cap="all" dirty="0">
                <a:solidFill>
                  <a:schemeClr val="accent5"/>
                </a:solidFill>
              </a:rPr>
              <a:t>Questions and comments?</a:t>
            </a:r>
          </a:p>
        </p:txBody>
      </p:sp>
      <p:sp>
        <p:nvSpPr>
          <p:cNvPr id="18" name="TextBox 17"/>
          <p:cNvSpPr txBox="1"/>
          <p:nvPr userDrawn="1"/>
        </p:nvSpPr>
        <p:spPr>
          <a:xfrm>
            <a:off x="544513" y="2804262"/>
            <a:ext cx="3420158" cy="246221"/>
          </a:xfrm>
          <a:prstGeom prst="rect">
            <a:avLst/>
          </a:prstGeom>
          <a:noFill/>
        </p:spPr>
        <p:txBody>
          <a:bodyPr wrap="square" rtlCol="0">
            <a:spAutoFit/>
          </a:bodyPr>
          <a:lstStyle/>
          <a:p>
            <a:r>
              <a:rPr lang="en-US" sz="1000" kern="600" spc="0" dirty="0">
                <a:solidFill>
                  <a:schemeClr val="accent5"/>
                </a:solidFill>
                <a:latin typeface="Arial Rounded MT Bold"/>
                <a:cs typeface="Arial Rounded MT Bold"/>
              </a:rPr>
              <a:t>PolicyLab</a:t>
            </a:r>
          </a:p>
        </p:txBody>
      </p:sp>
      <p:pic>
        <p:nvPicPr>
          <p:cNvPr id="22" name="Picture 21" descr="pl-chop-logo-horiz-2C-U.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580" y="1959996"/>
            <a:ext cx="1623015" cy="482615"/>
          </a:xfrm>
          <a:prstGeom prst="rect">
            <a:avLst/>
          </a:prstGeom>
        </p:spPr>
      </p:pic>
      <p:sp>
        <p:nvSpPr>
          <p:cNvPr id="19" name="TextBox 18"/>
          <p:cNvSpPr txBox="1"/>
          <p:nvPr userDrawn="1"/>
        </p:nvSpPr>
        <p:spPr>
          <a:xfrm>
            <a:off x="3829255" y="3149293"/>
            <a:ext cx="3248025" cy="600164"/>
          </a:xfrm>
          <a:prstGeom prst="rect">
            <a:avLst/>
          </a:prstGeom>
          <a:noFill/>
        </p:spPr>
        <p:txBody>
          <a:bodyPr wrap="square" rtlCol="0">
            <a:spAutoFit/>
          </a:bodyPr>
          <a:lstStyle/>
          <a:p>
            <a:pPr>
              <a:lnSpc>
                <a:spcPct val="150000"/>
              </a:lnSpc>
            </a:pPr>
            <a:r>
              <a:rPr lang="en-US" sz="1200" i="1" dirty="0">
                <a:solidFill>
                  <a:schemeClr val="bg2"/>
                </a:solidFill>
                <a:latin typeface="Georgia"/>
                <a:cs typeface="Georgia"/>
              </a:rPr>
              <a:t>policylab.chop.edu </a:t>
            </a:r>
          </a:p>
          <a:p>
            <a:pPr>
              <a:lnSpc>
                <a:spcPct val="130000"/>
              </a:lnSpc>
            </a:pPr>
            <a:r>
              <a:rPr lang="en-US" sz="1200" i="1" dirty="0">
                <a:solidFill>
                  <a:schemeClr val="bg2"/>
                </a:solidFill>
                <a:latin typeface="Georgia"/>
                <a:cs typeface="Georgia"/>
              </a:rPr>
              <a:t>     @PolicyLabCHOP</a:t>
            </a:r>
          </a:p>
        </p:txBody>
      </p:sp>
      <p:sp>
        <p:nvSpPr>
          <p:cNvPr id="20" name="Text Placeholder 11"/>
          <p:cNvSpPr>
            <a:spLocks noGrp="1"/>
          </p:cNvSpPr>
          <p:nvPr>
            <p:ph type="body" sz="quarter" idx="11" hasCustomPrompt="1"/>
          </p:nvPr>
        </p:nvSpPr>
        <p:spPr>
          <a:xfrm>
            <a:off x="3837216" y="2981834"/>
            <a:ext cx="2109903" cy="241697"/>
          </a:xfrm>
          <a:prstGeom prst="rect">
            <a:avLst/>
          </a:prstGeom>
        </p:spPr>
        <p:txBody>
          <a:bodyPr vert="horz"/>
          <a:lstStyle>
            <a:lvl1pPr marL="0" indent="0">
              <a:buNone/>
              <a:defRPr sz="1200" i="1">
                <a:solidFill>
                  <a:srgbClr val="474B55"/>
                </a:solidFill>
              </a:defRPr>
            </a:lvl1pPr>
            <a:lvl2pPr>
              <a:defRPr sz="300"/>
            </a:lvl2pPr>
            <a:lvl3pPr>
              <a:defRPr sz="300"/>
            </a:lvl3pPr>
            <a:lvl4pPr>
              <a:defRPr sz="300"/>
            </a:lvl4pPr>
            <a:lvl5pPr>
              <a:defRPr sz="300"/>
            </a:lvl5pPr>
          </a:lstStyle>
          <a:p>
            <a:pPr lvl="0"/>
            <a:r>
              <a:rPr lang="en-US" dirty="0"/>
              <a:t>Author’s email</a:t>
            </a:r>
          </a:p>
        </p:txBody>
      </p:sp>
      <p:pic>
        <p:nvPicPr>
          <p:cNvPr id="23" name="Picture 22"/>
          <p:cNvPicPr>
            <a:picLocks noChangeAspect="1"/>
          </p:cNvPicPr>
          <p:nvPr userDrawn="1"/>
        </p:nvPicPr>
        <p:blipFill>
          <a:blip r:embed="rId3"/>
          <a:stretch>
            <a:fillRect/>
          </a:stretch>
        </p:blipFill>
        <p:spPr>
          <a:xfrm>
            <a:off x="3903571" y="3550848"/>
            <a:ext cx="177800" cy="139700"/>
          </a:xfrm>
          <a:prstGeom prst="rect">
            <a:avLst/>
          </a:prstGeom>
        </p:spPr>
      </p:pic>
    </p:spTree>
    <p:extLst>
      <p:ext uri="{BB962C8B-B14F-4D97-AF65-F5344CB8AC3E}">
        <p14:creationId xmlns:p14="http://schemas.microsoft.com/office/powerpoint/2010/main" val="3735074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Slide w/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E5814B-4730-AC45-8BC7-F610F8FEC021}"/>
              </a:ext>
            </a:extLst>
          </p:cNvPr>
          <p:cNvPicPr>
            <a:picLocks noChangeAspect="1"/>
          </p:cNvPicPr>
          <p:nvPr userDrawn="1"/>
        </p:nvPicPr>
        <p:blipFill>
          <a:blip r:embed="rId2"/>
          <a:stretch>
            <a:fillRect/>
          </a:stretch>
        </p:blipFill>
        <p:spPr>
          <a:xfrm>
            <a:off x="0" y="0"/>
            <a:ext cx="9144000" cy="5143500"/>
          </a:xfrm>
          <a:prstGeom prst="rect">
            <a:avLst/>
          </a:prstGeom>
        </p:spPr>
      </p:pic>
      <p:grpSp>
        <p:nvGrpSpPr>
          <p:cNvPr id="4" name="Group 3">
            <a:extLst>
              <a:ext uri="{FF2B5EF4-FFF2-40B4-BE49-F238E27FC236}">
                <a16:creationId xmlns:a16="http://schemas.microsoft.com/office/drawing/2014/main" id="{33DE437A-01B0-7745-B6E3-5E5243D2C560}"/>
              </a:ext>
            </a:extLst>
          </p:cNvPr>
          <p:cNvGrpSpPr/>
          <p:nvPr userDrawn="1"/>
        </p:nvGrpSpPr>
        <p:grpSpPr>
          <a:xfrm>
            <a:off x="2850228" y="1107682"/>
            <a:ext cx="6500645" cy="4035818"/>
            <a:chOff x="0" y="787618"/>
            <a:chExt cx="7839834" cy="5598636"/>
          </a:xfrm>
        </p:grpSpPr>
        <p:sp>
          <p:nvSpPr>
            <p:cNvPr id="5" name="Rectangle 4">
              <a:extLst>
                <a:ext uri="{FF2B5EF4-FFF2-40B4-BE49-F238E27FC236}">
                  <a16:creationId xmlns:a16="http://schemas.microsoft.com/office/drawing/2014/main" id="{AE2F7FF6-C11F-AB4B-889F-6B0CC81C81D1}"/>
                </a:ext>
              </a:extLst>
            </p:cNvPr>
            <p:cNvSpPr/>
            <p:nvPr userDrawn="1"/>
          </p:nvSpPr>
          <p:spPr>
            <a:xfrm>
              <a:off x="0" y="918962"/>
              <a:ext cx="7839834" cy="546729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8DB7F5-823D-B549-9C2E-0913086BDA66}"/>
                </a:ext>
              </a:extLst>
            </p:cNvPr>
            <p:cNvSpPr/>
            <p:nvPr userDrawn="1"/>
          </p:nvSpPr>
          <p:spPr>
            <a:xfrm>
              <a:off x="0" y="787618"/>
              <a:ext cx="7839834" cy="1313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B6E6"/>
                </a:solidFill>
              </a:endParaRPr>
            </a:p>
          </p:txBody>
        </p:sp>
      </p:grpSp>
      <p:sp>
        <p:nvSpPr>
          <p:cNvPr id="7" name="TextBox 6">
            <a:extLst>
              <a:ext uri="{FF2B5EF4-FFF2-40B4-BE49-F238E27FC236}">
                <a16:creationId xmlns:a16="http://schemas.microsoft.com/office/drawing/2014/main" id="{11EF040E-C045-6843-8796-298E3D9327E1}"/>
              </a:ext>
            </a:extLst>
          </p:cNvPr>
          <p:cNvSpPr txBox="1"/>
          <p:nvPr userDrawn="1"/>
        </p:nvSpPr>
        <p:spPr>
          <a:xfrm>
            <a:off x="6499352" y="4081630"/>
            <a:ext cx="3248025" cy="600164"/>
          </a:xfrm>
          <a:prstGeom prst="rect">
            <a:avLst/>
          </a:prstGeom>
          <a:noFill/>
        </p:spPr>
        <p:txBody>
          <a:bodyPr wrap="square" rtlCol="0">
            <a:spAutoFit/>
          </a:bodyPr>
          <a:lstStyle/>
          <a:p>
            <a:pPr>
              <a:lnSpc>
                <a:spcPct val="150000"/>
              </a:lnSpc>
            </a:pPr>
            <a:r>
              <a:rPr lang="en-US" sz="1200" i="1" dirty="0">
                <a:solidFill>
                  <a:schemeClr val="bg2"/>
                </a:solidFill>
                <a:latin typeface="Georgia"/>
                <a:cs typeface="Georgia"/>
              </a:rPr>
              <a:t>policylab.chop.edu </a:t>
            </a:r>
          </a:p>
          <a:p>
            <a:pPr>
              <a:lnSpc>
                <a:spcPct val="130000"/>
              </a:lnSpc>
            </a:pPr>
            <a:r>
              <a:rPr lang="en-US" sz="1200" i="1" dirty="0">
                <a:solidFill>
                  <a:schemeClr val="bg2"/>
                </a:solidFill>
                <a:latin typeface="Georgia"/>
                <a:cs typeface="Georgia"/>
              </a:rPr>
              <a:t>     @PolicyLabCHOP</a:t>
            </a:r>
          </a:p>
        </p:txBody>
      </p:sp>
      <p:sp>
        <p:nvSpPr>
          <p:cNvPr id="8" name="TextBox 7">
            <a:extLst>
              <a:ext uri="{FF2B5EF4-FFF2-40B4-BE49-F238E27FC236}">
                <a16:creationId xmlns:a16="http://schemas.microsoft.com/office/drawing/2014/main" id="{6CE70CEE-349D-D147-AAB1-64CFD5B10865}"/>
              </a:ext>
            </a:extLst>
          </p:cNvPr>
          <p:cNvSpPr txBox="1"/>
          <p:nvPr userDrawn="1"/>
        </p:nvSpPr>
        <p:spPr>
          <a:xfrm>
            <a:off x="3470543" y="3935437"/>
            <a:ext cx="3248025" cy="825867"/>
          </a:xfrm>
          <a:prstGeom prst="rect">
            <a:avLst/>
          </a:prstGeom>
          <a:noFill/>
        </p:spPr>
        <p:txBody>
          <a:bodyPr wrap="square" rtlCol="0">
            <a:spAutoFit/>
          </a:bodyPr>
          <a:lstStyle/>
          <a:p>
            <a:pPr>
              <a:lnSpc>
                <a:spcPct val="120000"/>
              </a:lnSpc>
            </a:pPr>
            <a:r>
              <a:rPr lang="en-US" sz="1000" b="0" i="0" u="none" strike="noStrike" kern="1200" baseline="0" dirty="0">
                <a:solidFill>
                  <a:schemeClr val="bg2"/>
                </a:solidFill>
                <a:latin typeface="Georgia"/>
                <a:ea typeface="+mn-ea"/>
                <a:cs typeface="Georgia"/>
              </a:rPr>
              <a:t>Children’s Hospital of Philadelphia</a:t>
            </a:r>
          </a:p>
          <a:p>
            <a:pPr>
              <a:lnSpc>
                <a:spcPct val="120000"/>
              </a:lnSpc>
            </a:pPr>
            <a:r>
              <a:rPr lang="en-US" sz="1000" b="0" i="0" u="none" strike="noStrike" kern="1200" baseline="0" dirty="0">
                <a:solidFill>
                  <a:schemeClr val="bg2"/>
                </a:solidFill>
                <a:latin typeface="Georgia"/>
                <a:ea typeface="+mn-ea"/>
                <a:cs typeface="Georgia"/>
              </a:rPr>
              <a:t>3401 Civic Center Boulevard</a:t>
            </a:r>
          </a:p>
          <a:p>
            <a:pPr>
              <a:lnSpc>
                <a:spcPct val="120000"/>
              </a:lnSpc>
            </a:pPr>
            <a:r>
              <a:rPr lang="en-US" sz="1000" b="0" i="0" u="none" strike="noStrike" kern="1200" baseline="0" dirty="0">
                <a:solidFill>
                  <a:schemeClr val="bg2"/>
                </a:solidFill>
                <a:latin typeface="Georgia"/>
                <a:ea typeface="+mn-ea"/>
                <a:cs typeface="Georgia"/>
              </a:rPr>
              <a:t>Roberts Center, 10th Floor</a:t>
            </a:r>
          </a:p>
          <a:p>
            <a:pPr>
              <a:lnSpc>
                <a:spcPct val="120000"/>
              </a:lnSpc>
            </a:pPr>
            <a:r>
              <a:rPr lang="fi-FI" sz="1000" b="0" i="0" u="none" strike="noStrike" kern="1200" baseline="0" dirty="0">
                <a:solidFill>
                  <a:schemeClr val="bg2"/>
                </a:solidFill>
                <a:latin typeface="Georgia"/>
                <a:ea typeface="+mn-ea"/>
                <a:cs typeface="Georgia"/>
              </a:rPr>
              <a:t>Philadelphia, PA 19104</a:t>
            </a:r>
            <a:endParaRPr lang="en-US" sz="1000" i="0" dirty="0">
              <a:solidFill>
                <a:schemeClr val="bg2"/>
              </a:solidFill>
              <a:latin typeface="Georgia"/>
              <a:cs typeface="Georgia"/>
            </a:endParaRPr>
          </a:p>
        </p:txBody>
      </p:sp>
      <p:sp>
        <p:nvSpPr>
          <p:cNvPr id="9" name="Text Placeholder 11">
            <a:extLst>
              <a:ext uri="{FF2B5EF4-FFF2-40B4-BE49-F238E27FC236}">
                <a16:creationId xmlns:a16="http://schemas.microsoft.com/office/drawing/2014/main" id="{D3203022-7A82-144D-B202-F971534BF097}"/>
              </a:ext>
            </a:extLst>
          </p:cNvPr>
          <p:cNvSpPr>
            <a:spLocks noGrp="1"/>
          </p:cNvSpPr>
          <p:nvPr>
            <p:ph type="body" sz="quarter" idx="10" hasCustomPrompt="1"/>
          </p:nvPr>
        </p:nvSpPr>
        <p:spPr>
          <a:xfrm>
            <a:off x="6507313" y="3914171"/>
            <a:ext cx="2109903" cy="241697"/>
          </a:xfrm>
          <a:prstGeom prst="rect">
            <a:avLst/>
          </a:prstGeom>
        </p:spPr>
        <p:txBody>
          <a:bodyPr vert="horz"/>
          <a:lstStyle>
            <a:lvl1pPr marL="0" indent="0">
              <a:buNone/>
              <a:defRPr sz="1200" i="1">
                <a:solidFill>
                  <a:srgbClr val="474B55"/>
                </a:solidFill>
              </a:defRPr>
            </a:lvl1pPr>
            <a:lvl2pPr>
              <a:defRPr sz="300"/>
            </a:lvl2pPr>
            <a:lvl3pPr>
              <a:defRPr sz="300"/>
            </a:lvl3pPr>
            <a:lvl4pPr>
              <a:defRPr sz="300"/>
            </a:lvl4pPr>
            <a:lvl5pPr>
              <a:defRPr sz="300"/>
            </a:lvl5pPr>
          </a:lstStyle>
          <a:p>
            <a:pPr lvl="0"/>
            <a:r>
              <a:rPr lang="en-US" dirty="0"/>
              <a:t>Author’s email</a:t>
            </a:r>
          </a:p>
        </p:txBody>
      </p:sp>
      <p:cxnSp>
        <p:nvCxnSpPr>
          <p:cNvPr id="10" name="Straight Connector 9">
            <a:extLst>
              <a:ext uri="{FF2B5EF4-FFF2-40B4-BE49-F238E27FC236}">
                <a16:creationId xmlns:a16="http://schemas.microsoft.com/office/drawing/2014/main" id="{FBBEBB89-08B3-304F-AF1B-C395D168D03A}"/>
              </a:ext>
            </a:extLst>
          </p:cNvPr>
          <p:cNvCxnSpPr/>
          <p:nvPr userDrawn="1"/>
        </p:nvCxnSpPr>
        <p:spPr>
          <a:xfrm>
            <a:off x="3560181" y="3639819"/>
            <a:ext cx="5057036"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EC17DB2-4804-D74F-A36A-FC925D483F08}"/>
              </a:ext>
            </a:extLst>
          </p:cNvPr>
          <p:cNvSpPr txBox="1"/>
          <p:nvPr userDrawn="1"/>
        </p:nvSpPr>
        <p:spPr>
          <a:xfrm>
            <a:off x="3470543" y="1490478"/>
            <a:ext cx="6276834" cy="1234697"/>
          </a:xfrm>
          <a:prstGeom prst="rect">
            <a:avLst/>
          </a:prstGeom>
          <a:noFill/>
        </p:spPr>
        <p:txBody>
          <a:bodyPr wrap="square" rtlCol="0">
            <a:spAutoFit/>
          </a:bodyPr>
          <a:lstStyle/>
          <a:p>
            <a:pPr>
              <a:lnSpc>
                <a:spcPct val="110000"/>
              </a:lnSpc>
              <a:spcAft>
                <a:spcPts val="600"/>
              </a:spcAft>
            </a:pPr>
            <a:r>
              <a:rPr lang="en-US" sz="3400" cap="all" dirty="0">
                <a:solidFill>
                  <a:schemeClr val="accent5"/>
                </a:solidFill>
              </a:rPr>
              <a:t>Questions and comments?</a:t>
            </a:r>
          </a:p>
        </p:txBody>
      </p:sp>
      <p:sp>
        <p:nvSpPr>
          <p:cNvPr id="12" name="TextBox 11">
            <a:extLst>
              <a:ext uri="{FF2B5EF4-FFF2-40B4-BE49-F238E27FC236}">
                <a16:creationId xmlns:a16="http://schemas.microsoft.com/office/drawing/2014/main" id="{951683BF-AA36-6244-AA5A-52E6C22A00A5}"/>
              </a:ext>
            </a:extLst>
          </p:cNvPr>
          <p:cNvSpPr txBox="1"/>
          <p:nvPr userDrawn="1"/>
        </p:nvSpPr>
        <p:spPr>
          <a:xfrm>
            <a:off x="3470542" y="3767504"/>
            <a:ext cx="3420158" cy="246221"/>
          </a:xfrm>
          <a:prstGeom prst="rect">
            <a:avLst/>
          </a:prstGeom>
          <a:noFill/>
        </p:spPr>
        <p:txBody>
          <a:bodyPr wrap="square" rtlCol="0">
            <a:spAutoFit/>
          </a:bodyPr>
          <a:lstStyle/>
          <a:p>
            <a:r>
              <a:rPr lang="en-US" sz="1000" kern="600" spc="0" dirty="0">
                <a:solidFill>
                  <a:schemeClr val="accent5"/>
                </a:solidFill>
                <a:latin typeface="Arial Rounded MT Bold"/>
                <a:cs typeface="Arial Rounded MT Bold"/>
              </a:rPr>
              <a:t>PolicyLab</a:t>
            </a:r>
          </a:p>
        </p:txBody>
      </p:sp>
      <p:pic>
        <p:nvPicPr>
          <p:cNvPr id="13" name="Picture 12" descr="pl-chop-logo-horiz-2C-U.eps">
            <a:extLst>
              <a:ext uri="{FF2B5EF4-FFF2-40B4-BE49-F238E27FC236}">
                <a16:creationId xmlns:a16="http://schemas.microsoft.com/office/drawing/2014/main" id="{855ED171-2C03-5A47-8D10-A3AC4B3A88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0181" y="3017717"/>
            <a:ext cx="1623015" cy="482615"/>
          </a:xfrm>
          <a:prstGeom prst="rect">
            <a:avLst/>
          </a:prstGeom>
        </p:spPr>
      </p:pic>
      <p:pic>
        <p:nvPicPr>
          <p:cNvPr id="14" name="Picture 13">
            <a:extLst>
              <a:ext uri="{FF2B5EF4-FFF2-40B4-BE49-F238E27FC236}">
                <a16:creationId xmlns:a16="http://schemas.microsoft.com/office/drawing/2014/main" id="{0F54B234-0091-E641-B92E-57A1E3B9FD1F}"/>
              </a:ext>
            </a:extLst>
          </p:cNvPr>
          <p:cNvPicPr>
            <a:picLocks noChangeAspect="1"/>
          </p:cNvPicPr>
          <p:nvPr userDrawn="1"/>
        </p:nvPicPr>
        <p:blipFill>
          <a:blip r:embed="rId4"/>
          <a:stretch>
            <a:fillRect/>
          </a:stretch>
        </p:blipFill>
        <p:spPr>
          <a:xfrm>
            <a:off x="6573668" y="4483185"/>
            <a:ext cx="177800" cy="139700"/>
          </a:xfrm>
          <a:prstGeom prst="rect">
            <a:avLst/>
          </a:prstGeom>
        </p:spPr>
      </p:pic>
    </p:spTree>
    <p:extLst>
      <p:ext uri="{BB962C8B-B14F-4D97-AF65-F5344CB8AC3E}">
        <p14:creationId xmlns:p14="http://schemas.microsoft.com/office/powerpoint/2010/main" val="309599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w/ Subtitl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userDrawn="1"/>
        </p:nvGrpSpPr>
        <p:grpSpPr>
          <a:xfrm>
            <a:off x="0" y="-1"/>
            <a:ext cx="7839834" cy="4657550"/>
            <a:chOff x="0" y="812574"/>
            <a:chExt cx="7839834" cy="6210066"/>
          </a:xfrm>
        </p:grpSpPr>
        <p:sp>
          <p:nvSpPr>
            <p:cNvPr id="13" name="Rectangle 12"/>
            <p:cNvSpPr/>
            <p:nvPr userDrawn="1"/>
          </p:nvSpPr>
          <p:spPr>
            <a:xfrm>
              <a:off x="0" y="812574"/>
              <a:ext cx="7839834" cy="607872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0" y="6891296"/>
              <a:ext cx="7839834" cy="1313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B6E6"/>
                </a:solidFill>
              </a:endParaRPr>
            </a:p>
          </p:txBody>
        </p:sp>
      </p:grpSp>
      <p:sp>
        <p:nvSpPr>
          <p:cNvPr id="22" name="TextBox 21"/>
          <p:cNvSpPr txBox="1"/>
          <p:nvPr userDrawn="1"/>
        </p:nvSpPr>
        <p:spPr>
          <a:xfrm>
            <a:off x="549642" y="3933677"/>
            <a:ext cx="3248025" cy="276999"/>
          </a:xfrm>
          <a:prstGeom prst="rect">
            <a:avLst/>
          </a:prstGeom>
          <a:noFill/>
        </p:spPr>
        <p:txBody>
          <a:bodyPr wrap="square" rtlCol="0">
            <a:spAutoFit/>
          </a:bodyPr>
          <a:lstStyle/>
          <a:p>
            <a:r>
              <a:rPr lang="en-US" sz="1200" i="1" dirty="0">
                <a:solidFill>
                  <a:schemeClr val="bg2"/>
                </a:solidFill>
                <a:latin typeface="Georgia"/>
                <a:cs typeface="Georgia"/>
              </a:rPr>
              <a:t>policylab.chop.edu   |         @PolicyLabCHOP</a:t>
            </a:r>
          </a:p>
        </p:txBody>
      </p:sp>
      <p:sp>
        <p:nvSpPr>
          <p:cNvPr id="23" name="Title 1"/>
          <p:cNvSpPr>
            <a:spLocks noGrp="1"/>
          </p:cNvSpPr>
          <p:nvPr>
            <p:ph type="title" hasCustomPrompt="1"/>
          </p:nvPr>
        </p:nvSpPr>
        <p:spPr>
          <a:xfrm>
            <a:off x="549642" y="891201"/>
            <a:ext cx="6696905" cy="1974777"/>
          </a:xfrm>
          <a:prstGeom prst="rect">
            <a:avLst/>
          </a:prstGeom>
        </p:spPr>
        <p:txBody>
          <a:bodyPr anchor="t">
            <a:normAutofit/>
          </a:bodyPr>
          <a:lstStyle>
            <a:lvl1pPr algn="l">
              <a:lnSpc>
                <a:spcPct val="110000"/>
              </a:lnSpc>
              <a:defRPr sz="2900" b="1" cap="all">
                <a:solidFill>
                  <a:schemeClr val="accent5"/>
                </a:solidFill>
              </a:defRPr>
            </a:lvl1pPr>
          </a:lstStyle>
          <a:p>
            <a:r>
              <a:rPr lang="en-US" dirty="0"/>
              <a:t>Presentation Title</a:t>
            </a:r>
          </a:p>
        </p:txBody>
      </p:sp>
      <p:sp>
        <p:nvSpPr>
          <p:cNvPr id="24" name="Text Placeholder 9"/>
          <p:cNvSpPr>
            <a:spLocks noGrp="1"/>
          </p:cNvSpPr>
          <p:nvPr>
            <p:ph type="body" sz="quarter" idx="10" hasCustomPrompt="1"/>
          </p:nvPr>
        </p:nvSpPr>
        <p:spPr>
          <a:xfrm>
            <a:off x="549642" y="3670317"/>
            <a:ext cx="4553699" cy="227102"/>
          </a:xfrm>
          <a:prstGeom prst="rect">
            <a:avLst/>
          </a:prstGeom>
        </p:spPr>
        <p:txBody>
          <a:bodyPr>
            <a:normAutofit/>
          </a:bodyPr>
          <a:lstStyle>
            <a:lvl1pPr marL="0" indent="0">
              <a:buNone/>
              <a:defRPr sz="1200" b="1">
                <a:solidFill>
                  <a:schemeClr val="bg2"/>
                </a:solidFill>
              </a:defRPr>
            </a:lvl1pPr>
          </a:lstStyle>
          <a:p>
            <a:pPr lvl="0"/>
            <a:r>
              <a:rPr lang="en-US" dirty="0"/>
              <a:t>Author’s Name  |  Event Name</a:t>
            </a:r>
          </a:p>
        </p:txBody>
      </p:sp>
      <p:pic>
        <p:nvPicPr>
          <p:cNvPr id="25" name="Picture 24" descr="pl-chop-logo-horiz-2C-U.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3532" y="3680452"/>
            <a:ext cx="1623015" cy="482615"/>
          </a:xfrm>
          <a:prstGeom prst="rect">
            <a:avLst/>
          </a:prstGeom>
        </p:spPr>
      </p:pic>
      <p:pic>
        <p:nvPicPr>
          <p:cNvPr id="26" name="Picture 25"/>
          <p:cNvPicPr>
            <a:picLocks noChangeAspect="1"/>
          </p:cNvPicPr>
          <p:nvPr userDrawn="1"/>
        </p:nvPicPr>
        <p:blipFill>
          <a:blip r:embed="rId4"/>
          <a:stretch>
            <a:fillRect/>
          </a:stretch>
        </p:blipFill>
        <p:spPr>
          <a:xfrm>
            <a:off x="2201863" y="4023367"/>
            <a:ext cx="177800" cy="139700"/>
          </a:xfrm>
          <a:prstGeom prst="rect">
            <a:avLst/>
          </a:prstGeom>
        </p:spPr>
      </p:pic>
      <p:sp>
        <p:nvSpPr>
          <p:cNvPr id="27" name="Text Placeholder 2"/>
          <p:cNvSpPr>
            <a:spLocks noGrp="1"/>
          </p:cNvSpPr>
          <p:nvPr>
            <p:ph type="body" idx="1" hasCustomPrompt="1"/>
          </p:nvPr>
        </p:nvSpPr>
        <p:spPr>
          <a:xfrm>
            <a:off x="549641" y="2865978"/>
            <a:ext cx="6696905" cy="680978"/>
          </a:xfrm>
          <a:prstGeom prst="rect">
            <a:avLst/>
          </a:prstGeom>
        </p:spPr>
        <p:txBody>
          <a:bodyPr anchor="t">
            <a:normAutofit/>
          </a:bodyPr>
          <a:lstStyle>
            <a:lvl1pPr marL="0" indent="0">
              <a:lnSpc>
                <a:spcPct val="120000"/>
              </a:lnSpc>
              <a:spcAft>
                <a:spcPts val="600"/>
              </a:spcAft>
              <a:buNone/>
              <a:defRPr sz="1500" cap="all">
                <a:solidFill>
                  <a:srgbClr val="41B6E6"/>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Subtitle</a:t>
            </a:r>
          </a:p>
        </p:txBody>
      </p:sp>
      <p:sp>
        <p:nvSpPr>
          <p:cNvPr id="14" name="TextBox 13"/>
          <p:cNvSpPr txBox="1"/>
          <p:nvPr userDrawn="1"/>
        </p:nvSpPr>
        <p:spPr>
          <a:xfrm>
            <a:off x="549641" y="402703"/>
            <a:ext cx="3420158" cy="276999"/>
          </a:xfrm>
          <a:prstGeom prst="rect">
            <a:avLst/>
          </a:prstGeom>
          <a:noFill/>
        </p:spPr>
        <p:txBody>
          <a:bodyPr wrap="square" rtlCol="0">
            <a:spAutoFit/>
          </a:bodyPr>
          <a:lstStyle/>
          <a:p>
            <a:r>
              <a:rPr lang="en-US" sz="1200" kern="600" spc="100" dirty="0">
                <a:solidFill>
                  <a:schemeClr val="accent5"/>
                </a:solidFill>
                <a:latin typeface="Arial Rounded MT Bold"/>
                <a:cs typeface="Arial Rounded MT Bold"/>
              </a:rPr>
              <a:t>POLICYLAB</a:t>
            </a:r>
          </a:p>
        </p:txBody>
      </p:sp>
      <p:sp>
        <p:nvSpPr>
          <p:cNvPr id="15" name="Text Placeholder 9">
            <a:extLst>
              <a:ext uri="{FF2B5EF4-FFF2-40B4-BE49-F238E27FC236}">
                <a16:creationId xmlns:a16="http://schemas.microsoft.com/office/drawing/2014/main" id="{C7686F4D-3E14-2342-BA0A-C352BA572696}"/>
              </a:ext>
            </a:extLst>
          </p:cNvPr>
          <p:cNvSpPr>
            <a:spLocks noGrp="1"/>
          </p:cNvSpPr>
          <p:nvPr>
            <p:ph type="body" sz="quarter" idx="11" hasCustomPrompt="1"/>
          </p:nvPr>
        </p:nvSpPr>
        <p:spPr>
          <a:xfrm>
            <a:off x="549642" y="601652"/>
            <a:ext cx="4553699" cy="227102"/>
          </a:xfrm>
          <a:prstGeom prst="rect">
            <a:avLst/>
          </a:prstGeom>
        </p:spPr>
        <p:txBody>
          <a:bodyPr>
            <a:normAutofit/>
          </a:bodyPr>
          <a:lstStyle>
            <a:lvl1pPr marL="0" indent="0">
              <a:buNone/>
              <a:defRPr sz="800" b="1" baseline="0">
                <a:solidFill>
                  <a:schemeClr val="bg2"/>
                </a:solidFill>
                <a:latin typeface="+mj-lt"/>
              </a:defRPr>
            </a:lvl1pPr>
          </a:lstStyle>
          <a:p>
            <a:pPr lvl="0"/>
            <a:r>
              <a:rPr lang="en-US" dirty="0"/>
              <a:t>Event Date</a:t>
            </a:r>
          </a:p>
        </p:txBody>
      </p:sp>
    </p:spTree>
    <p:extLst>
      <p:ext uri="{BB962C8B-B14F-4D97-AF65-F5344CB8AC3E}">
        <p14:creationId xmlns:p14="http://schemas.microsoft.com/office/powerpoint/2010/main" val="389871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PolicyLab: Option 0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p:blipFill>
        <p:spPr>
          <a:xfrm>
            <a:off x="638235" y="2439460"/>
            <a:ext cx="7826432" cy="1493350"/>
          </a:xfrm>
          <a:prstGeom prst="rect">
            <a:avLst/>
          </a:prstGeom>
        </p:spPr>
      </p:pic>
      <p:sp>
        <p:nvSpPr>
          <p:cNvPr id="10" name="TextBox 9"/>
          <p:cNvSpPr txBox="1"/>
          <p:nvPr userDrawn="1"/>
        </p:nvSpPr>
        <p:spPr>
          <a:xfrm>
            <a:off x="541802" y="884828"/>
            <a:ext cx="7723451" cy="654282"/>
          </a:xfrm>
          <a:prstGeom prst="rect">
            <a:avLst/>
          </a:prstGeom>
          <a:noFill/>
        </p:spPr>
        <p:txBody>
          <a:bodyPr wrap="square" rtlCol="0">
            <a:spAutoFit/>
          </a:bodyPr>
          <a:lstStyle/>
          <a:p>
            <a:pPr>
              <a:lnSpc>
                <a:spcPct val="120000"/>
              </a:lnSpc>
            </a:pPr>
            <a:r>
              <a:rPr lang="en-US" sz="1600" b="0" i="0" kern="1200" dirty="0">
                <a:solidFill>
                  <a:schemeClr val="tx1"/>
                </a:solidFill>
                <a:effectLst/>
                <a:latin typeface="+mn-lt"/>
                <a:ea typeface="+mn-ea"/>
                <a:cs typeface="+mn-cs"/>
              </a:rPr>
              <a:t>Our care for children and families drives our research, informing practice and policy to improve child health in five key areas:</a:t>
            </a:r>
            <a:endParaRPr lang="en-US" sz="1400" dirty="0">
              <a:solidFill>
                <a:schemeClr val="bg2"/>
              </a:solidFill>
            </a:endParaRPr>
          </a:p>
        </p:txBody>
      </p:sp>
      <p:sp>
        <p:nvSpPr>
          <p:cNvPr id="11" name="TextBox 10"/>
          <p:cNvSpPr txBox="1"/>
          <p:nvPr userDrawn="1"/>
        </p:nvSpPr>
        <p:spPr>
          <a:xfrm>
            <a:off x="541804" y="394189"/>
            <a:ext cx="7806820" cy="369332"/>
          </a:xfrm>
          <a:prstGeom prst="rect">
            <a:avLst/>
          </a:prstGeom>
          <a:noFill/>
        </p:spPr>
        <p:txBody>
          <a:bodyPr wrap="square" rtlCol="0">
            <a:spAutoFit/>
          </a:bodyPr>
          <a:lstStyle/>
          <a:p>
            <a:pPr lvl="0"/>
            <a:r>
              <a:rPr lang="en-US" cap="all" dirty="0">
                <a:solidFill>
                  <a:schemeClr val="accent5"/>
                </a:solidFill>
              </a:rPr>
              <a:t>Innovating Through PolicyLab</a:t>
            </a:r>
          </a:p>
        </p:txBody>
      </p:sp>
      <p:cxnSp>
        <p:nvCxnSpPr>
          <p:cNvPr id="13" name="Straight Connector 12"/>
          <p:cNvCxnSpPr/>
          <p:nvPr userDrawn="1"/>
        </p:nvCxnSpPr>
        <p:spPr>
          <a:xfrm>
            <a:off x="638235" y="783907"/>
            <a:ext cx="7826432"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109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PolicyLab: Option 02">
    <p:spTree>
      <p:nvGrpSpPr>
        <p:cNvPr id="1" name=""/>
        <p:cNvGrpSpPr/>
        <p:nvPr/>
      </p:nvGrpSpPr>
      <p:grpSpPr>
        <a:xfrm>
          <a:off x="0" y="0"/>
          <a:ext cx="0" cy="0"/>
          <a:chOff x="0" y="0"/>
          <a:chExt cx="0" cy="0"/>
        </a:xfrm>
      </p:grpSpPr>
      <p:cxnSp>
        <p:nvCxnSpPr>
          <p:cNvPr id="8" name="Straight Connector 7"/>
          <p:cNvCxnSpPr/>
          <p:nvPr userDrawn="1"/>
        </p:nvCxnSpPr>
        <p:spPr>
          <a:xfrm>
            <a:off x="638235" y="783907"/>
            <a:ext cx="7826432"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41802" y="884828"/>
            <a:ext cx="7723451" cy="970522"/>
          </a:xfrm>
          <a:prstGeom prst="rect">
            <a:avLst/>
          </a:prstGeom>
          <a:noFill/>
        </p:spPr>
        <p:txBody>
          <a:bodyPr wrap="square" rtlCol="0">
            <a:spAutoFit/>
          </a:bodyPr>
          <a:lstStyle/>
          <a:p>
            <a:pPr>
              <a:lnSpc>
                <a:spcPct val="120000"/>
              </a:lnSpc>
            </a:pPr>
            <a:r>
              <a:rPr lang="en-US" sz="1600" b="0" i="0" u="none" strike="noStrike" kern="1200" baseline="0" dirty="0">
                <a:solidFill>
                  <a:schemeClr val="bg2"/>
                </a:solidFill>
                <a:latin typeface="+mn-lt"/>
                <a:ea typeface="+mn-ea"/>
                <a:cs typeface="+mn-cs"/>
              </a:rPr>
              <a:t>At PolicyLab we are poised and ready to anticipate and respond quickly to the challenges that children and their families experience in communities all across the country.</a:t>
            </a:r>
            <a:endParaRPr lang="en-US" sz="1600" dirty="0">
              <a:solidFill>
                <a:schemeClr val="bg2"/>
              </a:solidFill>
            </a:endParaRPr>
          </a:p>
        </p:txBody>
      </p:sp>
      <p:pic>
        <p:nvPicPr>
          <p:cNvPr id="7" name="Picture 6"/>
          <p:cNvPicPr>
            <a:picLocks noChangeAspect="1"/>
          </p:cNvPicPr>
          <p:nvPr userDrawn="1"/>
        </p:nvPicPr>
        <p:blipFill>
          <a:blip r:embed="rId2"/>
          <a:stretch>
            <a:fillRect/>
          </a:stretch>
        </p:blipFill>
        <p:spPr>
          <a:xfrm>
            <a:off x="1318130" y="2084177"/>
            <a:ext cx="6321038" cy="2356023"/>
          </a:xfrm>
          <a:prstGeom prst="rect">
            <a:avLst/>
          </a:prstGeom>
        </p:spPr>
      </p:pic>
      <p:sp>
        <p:nvSpPr>
          <p:cNvPr id="11" name="TextBox 10"/>
          <p:cNvSpPr txBox="1"/>
          <p:nvPr userDrawn="1"/>
        </p:nvSpPr>
        <p:spPr>
          <a:xfrm>
            <a:off x="541804" y="394189"/>
            <a:ext cx="7806820" cy="369332"/>
          </a:xfrm>
          <a:prstGeom prst="rect">
            <a:avLst/>
          </a:prstGeom>
          <a:noFill/>
        </p:spPr>
        <p:txBody>
          <a:bodyPr wrap="square" rtlCol="0">
            <a:spAutoFit/>
          </a:bodyPr>
          <a:lstStyle/>
          <a:p>
            <a:pPr lvl="0"/>
            <a:r>
              <a:rPr lang="en-US" cap="all" dirty="0">
                <a:solidFill>
                  <a:schemeClr val="accent5"/>
                </a:solidFill>
              </a:rPr>
              <a:t>Innovating Through PolicyLab</a:t>
            </a:r>
          </a:p>
        </p:txBody>
      </p:sp>
    </p:spTree>
    <p:extLst>
      <p:ext uri="{BB962C8B-B14F-4D97-AF65-F5344CB8AC3E}">
        <p14:creationId xmlns:p14="http://schemas.microsoft.com/office/powerpoint/2010/main" val="2690566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Section Divider: Blue Hexagons">
    <p:bg>
      <p:bgPr>
        <a:solidFill>
          <a:schemeClr val="accent5"/>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 y="603"/>
            <a:ext cx="9141856" cy="5142294"/>
          </a:xfrm>
          <a:prstGeom prst="rect">
            <a:avLst/>
          </a:prstGeom>
        </p:spPr>
      </p:pic>
      <p:pic>
        <p:nvPicPr>
          <p:cNvPr id="11" name="Picture 10" descr="pl-chop-logo-horiz-k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7092" y="4592873"/>
            <a:ext cx="1071342" cy="318571"/>
          </a:xfrm>
          <a:prstGeom prst="rect">
            <a:avLst/>
          </a:prstGeom>
        </p:spPr>
      </p:pic>
      <p:sp>
        <p:nvSpPr>
          <p:cNvPr id="7" name="TextBox 6"/>
          <p:cNvSpPr txBox="1"/>
          <p:nvPr userDrawn="1"/>
        </p:nvSpPr>
        <p:spPr>
          <a:xfrm>
            <a:off x="549642" y="423561"/>
            <a:ext cx="3498451"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8" name="Title 1"/>
          <p:cNvSpPr>
            <a:spLocks noGrp="1"/>
          </p:cNvSpPr>
          <p:nvPr>
            <p:ph type="title" hasCustomPrompt="1"/>
          </p:nvPr>
        </p:nvSpPr>
        <p:spPr>
          <a:xfrm>
            <a:off x="549642" y="883458"/>
            <a:ext cx="7983325" cy="1454207"/>
          </a:xfrm>
          <a:prstGeom prst="rect">
            <a:avLst/>
          </a:prstGeom>
        </p:spPr>
        <p:txBody>
          <a:bodyPr anchor="t">
            <a:normAutofit/>
          </a:bodyPr>
          <a:lstStyle>
            <a:lvl1pPr marL="514350" indent="-514350" algn="l">
              <a:lnSpc>
                <a:spcPct val="130000"/>
              </a:lnSpc>
              <a:buFont typeface="+mj-lt"/>
              <a:buAutoNum type="arabicPeriod"/>
              <a:defRPr sz="2800" b="1" u="heavy" cap="all">
                <a:solidFill>
                  <a:srgbClr val="FFFFFF"/>
                </a:solidFill>
                <a:uFill>
                  <a:solidFill>
                    <a:schemeClr val="accent3"/>
                  </a:solidFill>
                </a:uFill>
              </a:defRPr>
            </a:lvl1pPr>
          </a:lstStyle>
          <a:p>
            <a:r>
              <a:rPr lang="en-US" dirty="0"/>
              <a:t>Current Section header</a:t>
            </a:r>
          </a:p>
        </p:txBody>
      </p:sp>
      <p:sp>
        <p:nvSpPr>
          <p:cNvPr id="9" name="Text Placeholder 2"/>
          <p:cNvSpPr>
            <a:spLocks noGrp="1"/>
          </p:cNvSpPr>
          <p:nvPr>
            <p:ph type="body" idx="1" hasCustomPrompt="1"/>
          </p:nvPr>
        </p:nvSpPr>
        <p:spPr>
          <a:xfrm>
            <a:off x="549642" y="2269779"/>
            <a:ext cx="7983325" cy="1947166"/>
          </a:xfrm>
          <a:prstGeom prst="rect">
            <a:avLst/>
          </a:prstGeom>
        </p:spPr>
        <p:txBody>
          <a:bodyPr anchor="t">
            <a:normAutofit/>
          </a:bodyPr>
          <a:lstStyle>
            <a:lvl1pPr marL="342900" indent="-342900">
              <a:lnSpc>
                <a:spcPct val="120000"/>
              </a:lnSpc>
              <a:spcAft>
                <a:spcPts val="1800"/>
              </a:spcAft>
              <a:buFont typeface="+mj-lt"/>
              <a:buAutoNum type="arabicPeriod" startAt="2"/>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Tree>
    <p:extLst>
      <p:ext uri="{BB962C8B-B14F-4D97-AF65-F5344CB8AC3E}">
        <p14:creationId xmlns:p14="http://schemas.microsoft.com/office/powerpoint/2010/main" val="107904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Section Divider: Pink Hexagons">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 y="603"/>
            <a:ext cx="9141856" cy="5142294"/>
          </a:xfrm>
          <a:prstGeom prst="rect">
            <a:avLst/>
          </a:prstGeom>
        </p:spPr>
      </p:pic>
      <p:pic>
        <p:nvPicPr>
          <p:cNvPr id="12" name="Picture 11" descr="pl-chop-logo-horiz-k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7092" y="4592873"/>
            <a:ext cx="1071342" cy="318571"/>
          </a:xfrm>
          <a:prstGeom prst="rect">
            <a:avLst/>
          </a:prstGeom>
        </p:spPr>
      </p:pic>
      <p:sp>
        <p:nvSpPr>
          <p:cNvPr id="14" name="TextBox 13"/>
          <p:cNvSpPr txBox="1"/>
          <p:nvPr userDrawn="1"/>
        </p:nvSpPr>
        <p:spPr>
          <a:xfrm>
            <a:off x="549642" y="423561"/>
            <a:ext cx="3498451"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8" name="Title 1"/>
          <p:cNvSpPr>
            <a:spLocks noGrp="1"/>
          </p:cNvSpPr>
          <p:nvPr>
            <p:ph type="title" hasCustomPrompt="1"/>
          </p:nvPr>
        </p:nvSpPr>
        <p:spPr>
          <a:xfrm>
            <a:off x="549642" y="1625914"/>
            <a:ext cx="7976710" cy="1365905"/>
          </a:xfrm>
          <a:prstGeom prst="rect">
            <a:avLst/>
          </a:prstGeom>
        </p:spPr>
        <p:txBody>
          <a:bodyPr anchor="t">
            <a:normAutofit/>
          </a:bodyPr>
          <a:lstStyle>
            <a:lvl1pPr marL="514350" indent="-514350" algn="l">
              <a:lnSpc>
                <a:spcPct val="130000"/>
              </a:lnSpc>
              <a:buFont typeface="+mj-lt"/>
              <a:buAutoNum type="arabicPeriod" startAt="2"/>
              <a:defRPr sz="2800" b="1" u="heavy" cap="all">
                <a:solidFill>
                  <a:srgbClr val="FFFFFF"/>
                </a:solidFill>
                <a:uFill>
                  <a:solidFill>
                    <a:schemeClr val="accent5"/>
                  </a:solidFill>
                </a:uFill>
              </a:defRPr>
            </a:lvl1pPr>
          </a:lstStyle>
          <a:p>
            <a:r>
              <a:rPr lang="en-US" dirty="0"/>
              <a:t>Current section header</a:t>
            </a:r>
          </a:p>
        </p:txBody>
      </p:sp>
      <p:sp>
        <p:nvSpPr>
          <p:cNvPr id="11" name="Text Placeholder 2"/>
          <p:cNvSpPr>
            <a:spLocks noGrp="1"/>
          </p:cNvSpPr>
          <p:nvPr>
            <p:ph type="body" idx="1" hasCustomPrompt="1"/>
          </p:nvPr>
        </p:nvSpPr>
        <p:spPr>
          <a:xfrm>
            <a:off x="549642" y="956397"/>
            <a:ext cx="7976710" cy="648785"/>
          </a:xfrm>
          <a:prstGeom prst="rect">
            <a:avLst/>
          </a:prstGeom>
        </p:spPr>
        <p:txBody>
          <a:bodyPr anchor="t">
            <a:normAutofit/>
          </a:bodyPr>
          <a:lstStyle>
            <a:lvl1pPr marL="342900" indent="-342900">
              <a:lnSpc>
                <a:spcPct val="120000"/>
              </a:lnSpc>
              <a:spcAft>
                <a:spcPts val="1800"/>
              </a:spcAft>
              <a:buFont typeface="+mj-lt"/>
              <a:buAutoNum type="arabicPeriod"/>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a:t>
            </a:r>
          </a:p>
        </p:txBody>
      </p:sp>
      <p:sp>
        <p:nvSpPr>
          <p:cNvPr id="15" name="Text Placeholder 2"/>
          <p:cNvSpPr>
            <a:spLocks noGrp="1"/>
          </p:cNvSpPr>
          <p:nvPr>
            <p:ph type="body" idx="10" hasCustomPrompt="1"/>
          </p:nvPr>
        </p:nvSpPr>
        <p:spPr>
          <a:xfrm>
            <a:off x="549642" y="2991819"/>
            <a:ext cx="7976710" cy="1236509"/>
          </a:xfrm>
          <a:prstGeom prst="rect">
            <a:avLst/>
          </a:prstGeom>
        </p:spPr>
        <p:txBody>
          <a:bodyPr anchor="t">
            <a:normAutofit/>
          </a:bodyPr>
          <a:lstStyle>
            <a:lvl1pPr marL="342900" indent="-342900">
              <a:lnSpc>
                <a:spcPct val="120000"/>
              </a:lnSpc>
              <a:spcAft>
                <a:spcPts val="1800"/>
              </a:spcAft>
              <a:buFont typeface="+mj-lt"/>
              <a:buAutoNum type="arabicPeriod" startAt="3"/>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Tree>
    <p:extLst>
      <p:ext uri="{BB962C8B-B14F-4D97-AF65-F5344CB8AC3E}">
        <p14:creationId xmlns:p14="http://schemas.microsoft.com/office/powerpoint/2010/main" val="143586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Section Divider: Green Hexagons">
    <p:bg>
      <p:bgPr>
        <a:solidFill>
          <a:schemeClr val="accent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 y="603"/>
            <a:ext cx="9141856" cy="5142294"/>
          </a:xfrm>
          <a:prstGeom prst="rect">
            <a:avLst/>
          </a:prstGeom>
        </p:spPr>
      </p:pic>
      <p:pic>
        <p:nvPicPr>
          <p:cNvPr id="12" name="Picture 11" descr="pl-chop-logo-horiz-k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7092" y="4592873"/>
            <a:ext cx="1071342" cy="318571"/>
          </a:xfrm>
          <a:prstGeom prst="rect">
            <a:avLst/>
          </a:prstGeom>
        </p:spPr>
      </p:pic>
      <p:sp>
        <p:nvSpPr>
          <p:cNvPr id="8" name="TextBox 7"/>
          <p:cNvSpPr txBox="1"/>
          <p:nvPr userDrawn="1"/>
        </p:nvSpPr>
        <p:spPr>
          <a:xfrm>
            <a:off x="549642" y="423561"/>
            <a:ext cx="3498451"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20" name="Title 1"/>
          <p:cNvSpPr>
            <a:spLocks noGrp="1"/>
          </p:cNvSpPr>
          <p:nvPr>
            <p:ph type="title" hasCustomPrompt="1"/>
          </p:nvPr>
        </p:nvSpPr>
        <p:spPr>
          <a:xfrm>
            <a:off x="549642" y="2022201"/>
            <a:ext cx="8003169" cy="1255371"/>
          </a:xfrm>
          <a:prstGeom prst="rect">
            <a:avLst/>
          </a:prstGeom>
        </p:spPr>
        <p:txBody>
          <a:bodyPr anchor="t">
            <a:normAutofit/>
          </a:bodyPr>
          <a:lstStyle>
            <a:lvl1pPr marL="514350" indent="-514350" algn="l">
              <a:lnSpc>
                <a:spcPct val="130000"/>
              </a:lnSpc>
              <a:buFont typeface="+mj-lt"/>
              <a:buAutoNum type="arabicPeriod" startAt="3"/>
              <a:defRPr sz="2800" b="1" u="heavy" cap="all">
                <a:solidFill>
                  <a:srgbClr val="FFFFFF"/>
                </a:solidFill>
                <a:uFill>
                  <a:solidFill>
                    <a:schemeClr val="accent5"/>
                  </a:solidFill>
                </a:uFill>
              </a:defRPr>
            </a:lvl1pPr>
          </a:lstStyle>
          <a:p>
            <a:r>
              <a:rPr lang="en-US" dirty="0"/>
              <a:t>Current Section Header</a:t>
            </a:r>
          </a:p>
        </p:txBody>
      </p:sp>
      <p:sp>
        <p:nvSpPr>
          <p:cNvPr id="21" name="Text Placeholder 2"/>
          <p:cNvSpPr>
            <a:spLocks noGrp="1"/>
          </p:cNvSpPr>
          <p:nvPr>
            <p:ph type="body" idx="1" hasCustomPrompt="1"/>
          </p:nvPr>
        </p:nvSpPr>
        <p:spPr>
          <a:xfrm>
            <a:off x="549642" y="963298"/>
            <a:ext cx="8003169" cy="1058903"/>
          </a:xfrm>
          <a:prstGeom prst="rect">
            <a:avLst/>
          </a:prstGeom>
        </p:spPr>
        <p:txBody>
          <a:bodyPr anchor="t">
            <a:normAutofit/>
          </a:bodyPr>
          <a:lstStyle>
            <a:lvl1pPr marL="342900" indent="-342900">
              <a:lnSpc>
                <a:spcPct val="120000"/>
              </a:lnSpc>
              <a:spcAft>
                <a:spcPts val="1800"/>
              </a:spcAft>
              <a:buFont typeface="+mj-lt"/>
              <a:buAutoNum type="arabicPeriod"/>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headers</a:t>
            </a:r>
          </a:p>
        </p:txBody>
      </p:sp>
      <p:sp>
        <p:nvSpPr>
          <p:cNvPr id="22" name="Text Placeholder 2"/>
          <p:cNvSpPr>
            <a:spLocks noGrp="1"/>
          </p:cNvSpPr>
          <p:nvPr>
            <p:ph type="body" idx="10" hasCustomPrompt="1"/>
          </p:nvPr>
        </p:nvSpPr>
        <p:spPr>
          <a:xfrm>
            <a:off x="549642" y="3277573"/>
            <a:ext cx="8003169" cy="904863"/>
          </a:xfrm>
          <a:prstGeom prst="rect">
            <a:avLst/>
          </a:prstGeom>
        </p:spPr>
        <p:txBody>
          <a:bodyPr anchor="t">
            <a:normAutofit/>
          </a:bodyPr>
          <a:lstStyle>
            <a:lvl1pPr marL="342900" indent="-342900">
              <a:lnSpc>
                <a:spcPct val="120000"/>
              </a:lnSpc>
              <a:spcAft>
                <a:spcPts val="1800"/>
              </a:spcAft>
              <a:buFont typeface="+mj-lt"/>
              <a:buAutoNum type="arabicPeriod" startAt="4"/>
              <a:defRPr sz="1600" cap="none">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Tree>
    <p:extLst>
      <p:ext uri="{BB962C8B-B14F-4D97-AF65-F5344CB8AC3E}">
        <p14:creationId xmlns:p14="http://schemas.microsoft.com/office/powerpoint/2010/main" val="127020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Section Divider: Dark Blue Hexagons">
    <p:bg>
      <p:bgPr>
        <a:solidFill>
          <a:schemeClr val="accent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 y="603"/>
            <a:ext cx="9141856" cy="5142294"/>
          </a:xfrm>
          <a:prstGeom prst="rect">
            <a:avLst/>
          </a:prstGeom>
        </p:spPr>
      </p:pic>
      <p:pic>
        <p:nvPicPr>
          <p:cNvPr id="11" name="Picture 10" descr="pl-chop-logo-horiz-k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7092" y="4592873"/>
            <a:ext cx="1071342" cy="318571"/>
          </a:xfrm>
          <a:prstGeom prst="rect">
            <a:avLst/>
          </a:prstGeom>
        </p:spPr>
      </p:pic>
      <p:sp>
        <p:nvSpPr>
          <p:cNvPr id="17" name="TextBox 16"/>
          <p:cNvSpPr txBox="1"/>
          <p:nvPr userDrawn="1"/>
        </p:nvSpPr>
        <p:spPr>
          <a:xfrm>
            <a:off x="549642" y="423561"/>
            <a:ext cx="3498451"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9" name="Title 1"/>
          <p:cNvSpPr>
            <a:spLocks noGrp="1"/>
          </p:cNvSpPr>
          <p:nvPr>
            <p:ph type="title" hasCustomPrompt="1"/>
          </p:nvPr>
        </p:nvSpPr>
        <p:spPr>
          <a:xfrm>
            <a:off x="549642" y="2293815"/>
            <a:ext cx="7989940" cy="1800435"/>
          </a:xfrm>
          <a:prstGeom prst="rect">
            <a:avLst/>
          </a:prstGeom>
        </p:spPr>
        <p:txBody>
          <a:bodyPr anchor="t">
            <a:normAutofit/>
          </a:bodyPr>
          <a:lstStyle>
            <a:lvl1pPr marL="514350" indent="-514350" algn="l">
              <a:lnSpc>
                <a:spcPct val="130000"/>
              </a:lnSpc>
              <a:buFont typeface="+mj-lt"/>
              <a:buAutoNum type="arabicPeriod" startAt="4"/>
              <a:defRPr sz="2800" b="1" u="heavy" cap="all">
                <a:solidFill>
                  <a:srgbClr val="FFFFFF"/>
                </a:solidFill>
                <a:uFill>
                  <a:solidFill>
                    <a:schemeClr val="accent5"/>
                  </a:solidFill>
                </a:uFill>
              </a:defRPr>
            </a:lvl1pPr>
          </a:lstStyle>
          <a:p>
            <a:r>
              <a:rPr lang="en-US" dirty="0"/>
              <a:t>Current Section Header</a:t>
            </a:r>
          </a:p>
        </p:txBody>
      </p:sp>
      <p:sp>
        <p:nvSpPr>
          <p:cNvPr id="13" name="Text Placeholder 2"/>
          <p:cNvSpPr>
            <a:spLocks noGrp="1"/>
          </p:cNvSpPr>
          <p:nvPr>
            <p:ph type="body" idx="1" hasCustomPrompt="1"/>
          </p:nvPr>
        </p:nvSpPr>
        <p:spPr>
          <a:xfrm>
            <a:off x="549642" y="970199"/>
            <a:ext cx="7989940" cy="1323615"/>
          </a:xfrm>
          <a:prstGeom prst="rect">
            <a:avLst/>
          </a:prstGeom>
        </p:spPr>
        <p:txBody>
          <a:bodyPr anchor="t">
            <a:normAutofit/>
          </a:bodyPr>
          <a:lstStyle>
            <a:lvl1pPr marL="342900" indent="-342900">
              <a:lnSpc>
                <a:spcPct val="120000"/>
              </a:lnSpc>
              <a:spcAft>
                <a:spcPts val="1800"/>
              </a:spcAft>
              <a:buFont typeface="+mj-lt"/>
              <a:buAutoNum type="arabicPeriod"/>
              <a:defRPr sz="1600" cap="none">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headers</a:t>
            </a:r>
          </a:p>
        </p:txBody>
      </p:sp>
      <p:sp>
        <p:nvSpPr>
          <p:cNvPr id="14" name="Text Placeholder 2"/>
          <p:cNvSpPr>
            <a:spLocks noGrp="1"/>
          </p:cNvSpPr>
          <p:nvPr>
            <p:ph type="body" idx="10" hasCustomPrompt="1"/>
          </p:nvPr>
        </p:nvSpPr>
        <p:spPr>
          <a:xfrm>
            <a:off x="549642" y="3586829"/>
            <a:ext cx="7989940" cy="507422"/>
          </a:xfrm>
          <a:prstGeom prst="rect">
            <a:avLst/>
          </a:prstGeom>
        </p:spPr>
        <p:txBody>
          <a:bodyPr anchor="t">
            <a:normAutofit/>
          </a:bodyPr>
          <a:lstStyle>
            <a:lvl1pPr marL="342900" indent="-342900">
              <a:lnSpc>
                <a:spcPct val="120000"/>
              </a:lnSpc>
              <a:spcAft>
                <a:spcPts val="1800"/>
              </a:spcAft>
              <a:buFont typeface="+mj-lt"/>
              <a:buAutoNum type="arabicPeriod" startAt="5"/>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Tree>
    <p:extLst>
      <p:ext uri="{BB962C8B-B14F-4D97-AF65-F5344CB8AC3E}">
        <p14:creationId xmlns:p14="http://schemas.microsoft.com/office/powerpoint/2010/main" val="255353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Section Divider: Brown Hexagons">
    <p:bg>
      <p:bgPr>
        <a:solidFill>
          <a:schemeClr val="accent6"/>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 y="603"/>
            <a:ext cx="9141856" cy="5142294"/>
          </a:xfrm>
          <a:prstGeom prst="rect">
            <a:avLst/>
          </a:prstGeom>
        </p:spPr>
      </p:pic>
      <p:pic>
        <p:nvPicPr>
          <p:cNvPr id="8" name="Picture 7" descr="pl-chop-logo-horiz-k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7092" y="4592873"/>
            <a:ext cx="1071342" cy="318571"/>
          </a:xfrm>
          <a:prstGeom prst="rect">
            <a:avLst/>
          </a:prstGeom>
        </p:spPr>
      </p:pic>
      <p:sp>
        <p:nvSpPr>
          <p:cNvPr id="14" name="TextBox 13"/>
          <p:cNvSpPr txBox="1"/>
          <p:nvPr userDrawn="1"/>
        </p:nvSpPr>
        <p:spPr>
          <a:xfrm>
            <a:off x="549642" y="423561"/>
            <a:ext cx="3498451"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7" name="Text Placeholder 2"/>
          <p:cNvSpPr>
            <a:spLocks noGrp="1"/>
          </p:cNvSpPr>
          <p:nvPr>
            <p:ph type="body" idx="1" hasCustomPrompt="1"/>
          </p:nvPr>
        </p:nvSpPr>
        <p:spPr>
          <a:xfrm>
            <a:off x="549642" y="956396"/>
            <a:ext cx="7950251" cy="1806458"/>
          </a:xfrm>
          <a:prstGeom prst="rect">
            <a:avLst/>
          </a:prstGeom>
        </p:spPr>
        <p:txBody>
          <a:bodyPr anchor="t">
            <a:normAutofit/>
          </a:bodyPr>
          <a:lstStyle>
            <a:lvl1pPr marL="342900" indent="-342900">
              <a:lnSpc>
                <a:spcPct val="120000"/>
              </a:lnSpc>
              <a:spcAft>
                <a:spcPts val="1800"/>
              </a:spcAft>
              <a:buFont typeface="+mj-lt"/>
              <a:buAutoNum type="arabicPeriod"/>
              <a:defRPr sz="1600" cap="none">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headers</a:t>
            </a:r>
          </a:p>
        </p:txBody>
      </p:sp>
      <p:sp>
        <p:nvSpPr>
          <p:cNvPr id="12" name="Title 1"/>
          <p:cNvSpPr>
            <a:spLocks noGrp="1"/>
          </p:cNvSpPr>
          <p:nvPr>
            <p:ph type="title" hasCustomPrompt="1"/>
          </p:nvPr>
        </p:nvSpPr>
        <p:spPr>
          <a:xfrm>
            <a:off x="549642" y="2762854"/>
            <a:ext cx="7950251" cy="1365905"/>
          </a:xfrm>
          <a:prstGeom prst="rect">
            <a:avLst/>
          </a:prstGeom>
        </p:spPr>
        <p:txBody>
          <a:bodyPr anchor="t">
            <a:normAutofit/>
          </a:bodyPr>
          <a:lstStyle>
            <a:lvl1pPr marL="514350" indent="-514350" algn="l">
              <a:lnSpc>
                <a:spcPct val="130000"/>
              </a:lnSpc>
              <a:buFont typeface="+mj-lt"/>
              <a:buAutoNum type="arabicPeriod" startAt="5"/>
              <a:defRPr sz="2800" b="1" u="heavy" cap="all">
                <a:solidFill>
                  <a:srgbClr val="FFFFFF"/>
                </a:solidFill>
                <a:uFill>
                  <a:solidFill>
                    <a:schemeClr val="accent5"/>
                  </a:solidFill>
                </a:uFill>
              </a:defRPr>
            </a:lvl1pPr>
          </a:lstStyle>
          <a:p>
            <a:r>
              <a:rPr lang="en-US" dirty="0"/>
              <a:t>Current Section Header</a:t>
            </a:r>
          </a:p>
        </p:txBody>
      </p:sp>
    </p:spTree>
    <p:extLst>
      <p:ext uri="{BB962C8B-B14F-4D97-AF65-F5344CB8AC3E}">
        <p14:creationId xmlns:p14="http://schemas.microsoft.com/office/powerpoint/2010/main" val="1442126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015333"/>
      </p:ext>
    </p:extLst>
  </p:cSld>
  <p:clrMap bg1="lt1" tx1="dk1" bg2="lt2" tx2="dk2" accent1="accent1" accent2="accent2" accent3="accent3" accent4="accent4" accent5="accent5" accent6="accent6" hlink="hlink" folHlink="folHlink"/>
  <p:sldLayoutIdLst>
    <p:sldLayoutId id="2147483664" r:id="rId1"/>
    <p:sldLayoutId id="2147483660" r:id="rId2"/>
    <p:sldLayoutId id="2147483654" r:id="rId3"/>
    <p:sldLayoutId id="2147483688" r:id="rId4"/>
    <p:sldLayoutId id="2147483668" r:id="rId5"/>
    <p:sldLayoutId id="2147483672" r:id="rId6"/>
    <p:sldLayoutId id="2147483676" r:id="rId7"/>
    <p:sldLayoutId id="2147483681" r:id="rId8"/>
    <p:sldLayoutId id="2147483684" r:id="rId9"/>
    <p:sldLayoutId id="2147483690" r:id="rId10"/>
    <p:sldLayoutId id="2147483703" r:id="rId11"/>
    <p:sldLayoutId id="2147483700" r:id="rId12"/>
    <p:sldLayoutId id="2147483709" r:id="rId13"/>
    <p:sldLayoutId id="2147483712" r:id="rId14"/>
    <p:sldLayoutId id="2147483715" r:id="rId15"/>
    <p:sldLayoutId id="2147483718" r:id="rId16"/>
    <p:sldLayoutId id="2147483719" r:id="rId17"/>
    <p:sldLayoutId id="2147483720" r:id="rId18"/>
  </p:sldLayoutIdLst>
  <p:hf hdr="0" ftr="0" dt="0"/>
  <p:txStyles>
    <p:titleStyle>
      <a:lvl1pPr algn="ctr" defTabSz="457200" rtl="0" eaLnBrk="1" latinLnBrk="0" hangingPunct="1">
        <a:spcBef>
          <a:spcPct val="0"/>
        </a:spcBef>
        <a:buNone/>
        <a:defRPr sz="4400" kern="1200">
          <a:solidFill>
            <a:schemeClr val="tx1"/>
          </a:solidFill>
          <a:latin typeface="Arial Rounded MT Bol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3.wdp"/><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https://www.eita-pa.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36.emf"/></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microsoft.com/office/2007/relationships/hdphoto" Target="../media/hdphoto4.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hyperlink" Target="https://www.pexels.com/photo/family-gathering-for-a-group-hug-426241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mailto:wallisk@chop.edu" TargetMode="External"/><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hyperlink" Target="mailto:iyengars@chop.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B5A31-B008-5F4E-BC9D-C9662CEA7FEE}"/>
              </a:ext>
            </a:extLst>
          </p:cNvPr>
          <p:cNvSpPr>
            <a:spLocks noGrp="1"/>
          </p:cNvSpPr>
          <p:nvPr>
            <p:ph type="title"/>
          </p:nvPr>
        </p:nvSpPr>
        <p:spPr/>
        <p:txBody>
          <a:bodyPr>
            <a:noAutofit/>
          </a:bodyPr>
          <a:lstStyle/>
          <a:p>
            <a:r>
              <a:rPr lang="en-US" sz="2800" dirty="0"/>
              <a:t>impacts of covid pandemic on developmental-behavioral care of children</a:t>
            </a:r>
            <a:br>
              <a:rPr lang="en-US" sz="2800" dirty="0"/>
            </a:br>
            <a:br>
              <a:rPr lang="en-US" sz="2800" dirty="0"/>
            </a:br>
            <a:br>
              <a:rPr lang="en-US" sz="2400" dirty="0"/>
            </a:br>
            <a:endParaRPr lang="en-US" sz="2800" dirty="0"/>
          </a:p>
        </p:txBody>
      </p:sp>
      <p:sp>
        <p:nvSpPr>
          <p:cNvPr id="3" name="Text Placeholder 2">
            <a:extLst>
              <a:ext uri="{FF2B5EF4-FFF2-40B4-BE49-F238E27FC236}">
                <a16:creationId xmlns:a16="http://schemas.microsoft.com/office/drawing/2014/main" id="{61F0D717-B343-4C4B-8CDF-10B4A4080912}"/>
              </a:ext>
            </a:extLst>
          </p:cNvPr>
          <p:cNvSpPr>
            <a:spLocks noGrp="1"/>
          </p:cNvSpPr>
          <p:nvPr>
            <p:ph type="body" sz="quarter" idx="10"/>
          </p:nvPr>
        </p:nvSpPr>
        <p:spPr>
          <a:xfrm>
            <a:off x="549642" y="2882348"/>
            <a:ext cx="4553699" cy="765312"/>
          </a:xfrm>
        </p:spPr>
        <p:txBody>
          <a:bodyPr>
            <a:normAutofit/>
          </a:bodyPr>
          <a:lstStyle/>
          <a:p>
            <a:r>
              <a:rPr lang="hr-HR" dirty="0"/>
              <a:t>Kate Wallis, MD, MPH</a:t>
            </a:r>
          </a:p>
          <a:p>
            <a:r>
              <a:rPr lang="hr-HR" dirty="0"/>
              <a:t>Sandhyaa Iyengar, MD, MPH</a:t>
            </a:r>
          </a:p>
          <a:p>
            <a:r>
              <a:rPr lang="hr-HR" dirty="0"/>
              <a:t> </a:t>
            </a:r>
            <a:r>
              <a:rPr lang="hr-HR" b="0" dirty="0"/>
              <a:t>|</a:t>
            </a:r>
            <a:r>
              <a:rPr lang="en-US" b="0" dirty="0"/>
              <a:t> Developmental-Behavioral Pediatrics</a:t>
            </a:r>
            <a:endParaRPr lang="en-US" dirty="0"/>
          </a:p>
        </p:txBody>
      </p:sp>
      <p:sp>
        <p:nvSpPr>
          <p:cNvPr id="4" name="Text Placeholder 3">
            <a:extLst>
              <a:ext uri="{FF2B5EF4-FFF2-40B4-BE49-F238E27FC236}">
                <a16:creationId xmlns:a16="http://schemas.microsoft.com/office/drawing/2014/main" id="{9F7A562A-9F21-0746-A040-FA18B56FFFE9}"/>
              </a:ext>
            </a:extLst>
          </p:cNvPr>
          <p:cNvSpPr>
            <a:spLocks noGrp="1"/>
          </p:cNvSpPr>
          <p:nvPr>
            <p:ph type="body" sz="quarter" idx="11"/>
          </p:nvPr>
        </p:nvSpPr>
        <p:spPr/>
        <p:txBody>
          <a:bodyPr/>
          <a:lstStyle/>
          <a:p>
            <a:r>
              <a:rPr lang="en-US" dirty="0"/>
              <a:t>May 26, 2021</a:t>
            </a:r>
          </a:p>
        </p:txBody>
      </p:sp>
    </p:spTree>
    <p:extLst>
      <p:ext uri="{BB962C8B-B14F-4D97-AF65-F5344CB8AC3E}">
        <p14:creationId xmlns:p14="http://schemas.microsoft.com/office/powerpoint/2010/main" val="263707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36D61E-4FB0-C74A-A21F-DEB655598256}" type="slidenum">
              <a:rPr lang="en-US" smtClean="0"/>
              <a:pPr/>
              <a:t>10</a:t>
            </a:fld>
            <a:endParaRPr lang="en-US" dirty="0"/>
          </a:p>
        </p:txBody>
      </p:sp>
      <p:sp>
        <p:nvSpPr>
          <p:cNvPr id="3" name="Content Placeholder 2"/>
          <p:cNvSpPr>
            <a:spLocks noGrp="1"/>
          </p:cNvSpPr>
          <p:nvPr>
            <p:ph sz="half" idx="14"/>
          </p:nvPr>
        </p:nvSpPr>
        <p:spPr/>
        <p:txBody>
          <a:bodyPr/>
          <a:lstStyle/>
          <a:p>
            <a:endParaRPr lang="en-US"/>
          </a:p>
        </p:txBody>
      </p:sp>
      <p:sp>
        <p:nvSpPr>
          <p:cNvPr id="5" name="Title 4"/>
          <p:cNvSpPr>
            <a:spLocks noGrp="1"/>
          </p:cNvSpPr>
          <p:nvPr>
            <p:ph type="title"/>
          </p:nvPr>
        </p:nvSpPr>
        <p:spPr/>
        <p:txBody>
          <a:bodyPr/>
          <a:lstStyle/>
          <a:p>
            <a:r>
              <a:rPr lang="en-US" dirty="0"/>
              <a:t>Autism Diagnostic Process</a:t>
            </a:r>
          </a:p>
        </p:txBody>
      </p:sp>
      <p:pic>
        <p:nvPicPr>
          <p:cNvPr id="6" name="Picture 5">
            <a:extLst>
              <a:ext uri="{FF2B5EF4-FFF2-40B4-BE49-F238E27FC236}">
                <a16:creationId xmlns:a16="http://schemas.microsoft.com/office/drawing/2014/main" id="{B3A4B867-8033-2746-81EB-8EFB9A1D912F}"/>
              </a:ext>
            </a:extLst>
          </p:cNvPr>
          <p:cNvPicPr>
            <a:picLocks noChangeAspect="1"/>
          </p:cNvPicPr>
          <p:nvPr/>
        </p:nvPicPr>
        <p:blipFill rotWithShape="1">
          <a:blip r:embed="rId3"/>
          <a:srcRect l="2437" r="2437"/>
          <a:stretch/>
        </p:blipFill>
        <p:spPr>
          <a:xfrm>
            <a:off x="9793" y="916265"/>
            <a:ext cx="9144000" cy="3646616"/>
          </a:xfrm>
          <a:prstGeom prst="rect">
            <a:avLst/>
          </a:prstGeom>
        </p:spPr>
      </p:pic>
      <p:pic>
        <p:nvPicPr>
          <p:cNvPr id="7" name="Picture 2" descr="What do you call the disease caused by the novel coronavirus? Covid-19">
            <a:extLst>
              <a:ext uri="{FF2B5EF4-FFF2-40B4-BE49-F238E27FC236}">
                <a16:creationId xmlns:a16="http://schemas.microsoft.com/office/drawing/2014/main" id="{98A70389-1A2B-468E-8B2E-340D3E8556A8}"/>
              </a:ext>
            </a:extLst>
          </p:cNvPr>
          <p:cNvPicPr>
            <a:picLocks noGrp="1" noChangeAspect="1" noChangeArrowheads="1"/>
          </p:cNvPicPr>
          <p:nvPr>
            <p:ph sz="half" idx="16"/>
          </p:nvPr>
        </p:nvPicPr>
        <p:blipFill>
          <a:blip r:embed="rId4">
            <a:extLst>
              <a:ext uri="{28A0092B-C50C-407E-A947-70E740481C1C}">
                <a14:useLocalDpi xmlns:a14="http://schemas.microsoft.com/office/drawing/2010/main" val="0"/>
              </a:ext>
            </a:extLst>
          </a:blip>
          <a:srcRect/>
          <a:stretch>
            <a:fillRect/>
          </a:stretch>
        </p:blipFill>
        <p:spPr bwMode="auto">
          <a:xfrm>
            <a:off x="2778919" y="1598613"/>
            <a:ext cx="2693987" cy="269398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069E8AB0-E9E3-435B-93F9-D703378588C6}"/>
              </a:ext>
            </a:extLst>
          </p:cNvPr>
          <p:cNvSpPr txBox="1">
            <a:spLocks/>
          </p:cNvSpPr>
          <p:nvPr/>
        </p:nvSpPr>
        <p:spPr>
          <a:xfrm>
            <a:off x="541806" y="4499353"/>
            <a:ext cx="7172291" cy="432926"/>
          </a:xfrm>
          <a:prstGeom prst="rect">
            <a:avLst/>
          </a:prstGeom>
        </p:spPr>
        <p:txBody>
          <a:bodyPr/>
          <a:lstStyle>
            <a:lvl1pPr marL="0" indent="0" algn="l" defTabSz="457200" rtl="0" eaLnBrk="1" latinLnBrk="0" hangingPunct="1">
              <a:spcBef>
                <a:spcPct val="20000"/>
              </a:spcBef>
              <a:spcAft>
                <a:spcPts val="1200"/>
              </a:spcAft>
              <a:buFont typeface="Arial"/>
              <a:buNone/>
              <a:defRPr sz="600" i="1" kern="1200">
                <a:solidFill>
                  <a:srgbClr val="474B55"/>
                </a:solidFill>
                <a:latin typeface="Georgia"/>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a:t>Wallis, K.E., The Roadmap to Early and Equitable Autism Identification (To Appear in Pediatrics).</a:t>
            </a:r>
            <a:endParaRPr lang="en-US" dirty="0"/>
          </a:p>
        </p:txBody>
      </p:sp>
    </p:spTree>
    <p:extLst>
      <p:ext uri="{BB962C8B-B14F-4D97-AF65-F5344CB8AC3E}">
        <p14:creationId xmlns:p14="http://schemas.microsoft.com/office/powerpoint/2010/main" val="409961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98DA4E-5767-4EC5-A5BA-F0CFE8835D86}"/>
              </a:ext>
            </a:extLst>
          </p:cNvPr>
          <p:cNvSpPr>
            <a:spLocks noGrp="1"/>
          </p:cNvSpPr>
          <p:nvPr>
            <p:ph type="sldNum" sz="quarter" idx="12"/>
          </p:nvPr>
        </p:nvSpPr>
        <p:spPr/>
        <p:txBody>
          <a:bodyPr/>
          <a:lstStyle/>
          <a:p>
            <a:fld id="{AD36D61E-4FB0-C74A-A21F-DEB655598256}" type="slidenum">
              <a:rPr lang="en-US" smtClean="0"/>
              <a:pPr/>
              <a:t>11</a:t>
            </a:fld>
            <a:endParaRPr lang="en-US" dirty="0"/>
          </a:p>
        </p:txBody>
      </p:sp>
      <p:sp>
        <p:nvSpPr>
          <p:cNvPr id="4" name="Content Placeholder 3">
            <a:extLst>
              <a:ext uri="{FF2B5EF4-FFF2-40B4-BE49-F238E27FC236}">
                <a16:creationId xmlns:a16="http://schemas.microsoft.com/office/drawing/2014/main" id="{301C55DE-426B-4784-BB48-21BA4F08BEE8}"/>
              </a:ext>
            </a:extLst>
          </p:cNvPr>
          <p:cNvSpPr>
            <a:spLocks noGrp="1"/>
          </p:cNvSpPr>
          <p:nvPr>
            <p:ph sz="half" idx="16"/>
          </p:nvPr>
        </p:nvSpPr>
        <p:spPr>
          <a:xfrm>
            <a:off x="1664677" y="1541776"/>
            <a:ext cx="2907323" cy="1271765"/>
          </a:xfrm>
        </p:spPr>
        <p:txBody>
          <a:bodyPr/>
          <a:lstStyle/>
          <a:p>
            <a:pPr marL="0" indent="0">
              <a:buNone/>
            </a:pPr>
            <a:r>
              <a:rPr lang="en-US" sz="2800" dirty="0"/>
              <a:t>91% of children screened at least once</a:t>
            </a:r>
          </a:p>
        </p:txBody>
      </p:sp>
      <p:sp>
        <p:nvSpPr>
          <p:cNvPr id="5" name="Title 4">
            <a:extLst>
              <a:ext uri="{FF2B5EF4-FFF2-40B4-BE49-F238E27FC236}">
                <a16:creationId xmlns:a16="http://schemas.microsoft.com/office/drawing/2014/main" id="{D4ACC703-A478-4C94-8544-618793F02852}"/>
              </a:ext>
            </a:extLst>
          </p:cNvPr>
          <p:cNvSpPr>
            <a:spLocks noGrp="1"/>
          </p:cNvSpPr>
          <p:nvPr>
            <p:ph type="title"/>
          </p:nvPr>
        </p:nvSpPr>
        <p:spPr/>
        <p:txBody>
          <a:bodyPr/>
          <a:lstStyle/>
          <a:p>
            <a:r>
              <a:rPr lang="en-US" dirty="0"/>
              <a:t>Autism screening at chop</a:t>
            </a:r>
          </a:p>
        </p:txBody>
      </p:sp>
      <p:pic>
        <p:nvPicPr>
          <p:cNvPr id="1028" name="Picture 4" descr="Photos - Woman using tablet at coffee shop 124164 - YouWorkForThem">
            <a:extLst>
              <a:ext uri="{FF2B5EF4-FFF2-40B4-BE49-F238E27FC236}">
                <a16:creationId xmlns:a16="http://schemas.microsoft.com/office/drawing/2014/main" id="{71C3EC1E-1F96-4D34-BF28-301ACFB6C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948" y="1541776"/>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41B20232-1453-4BCD-8B40-E6D7847FCD66}"/>
              </a:ext>
            </a:extLst>
          </p:cNvPr>
          <p:cNvSpPr txBox="1">
            <a:spLocks/>
          </p:cNvSpPr>
          <p:nvPr/>
        </p:nvSpPr>
        <p:spPr>
          <a:xfrm>
            <a:off x="538371" y="4557400"/>
            <a:ext cx="7172291" cy="432926"/>
          </a:xfrm>
          <a:prstGeom prst="rect">
            <a:avLst/>
          </a:prstGeom>
        </p:spPr>
        <p:txBody>
          <a:bodyPr/>
          <a:lstStyle>
            <a:lvl1pPr marL="0" indent="0" algn="l" defTabSz="457200" rtl="0" eaLnBrk="1" latinLnBrk="0" hangingPunct="1">
              <a:spcBef>
                <a:spcPct val="20000"/>
              </a:spcBef>
              <a:spcAft>
                <a:spcPts val="1200"/>
              </a:spcAft>
              <a:buFont typeface="Arial"/>
              <a:buNone/>
              <a:defRPr sz="600" i="1" kern="1200">
                <a:solidFill>
                  <a:srgbClr val="474B55"/>
                </a:solidFill>
                <a:latin typeface="Georgia"/>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a:t>Guthrie, W., Wallis, K.E., Bennett, A. et al. (2019). "Accuracy of Autism Screening in a Large Pediatric Network." </a:t>
            </a:r>
            <a:r>
              <a:rPr lang="en-US" u="sng"/>
              <a:t>Pediatrics </a:t>
            </a:r>
            <a:r>
              <a:rPr lang="en-US" b="1" u="sng"/>
              <a:t>144(4)</a:t>
            </a:r>
            <a:endParaRPr lang="en-US" b="1" u="sng" dirty="0"/>
          </a:p>
        </p:txBody>
      </p:sp>
    </p:spTree>
    <p:extLst>
      <p:ext uri="{BB962C8B-B14F-4D97-AF65-F5344CB8AC3E}">
        <p14:creationId xmlns:p14="http://schemas.microsoft.com/office/powerpoint/2010/main" val="900756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EFCC3E-B6F7-4959-9DE2-DDCA21EA6913}"/>
              </a:ext>
            </a:extLst>
          </p:cNvPr>
          <p:cNvSpPr>
            <a:spLocks noGrp="1"/>
          </p:cNvSpPr>
          <p:nvPr>
            <p:ph type="sldNum" sz="quarter" idx="12"/>
          </p:nvPr>
        </p:nvSpPr>
        <p:spPr/>
        <p:txBody>
          <a:bodyPr/>
          <a:lstStyle/>
          <a:p>
            <a:fld id="{AD36D61E-4FB0-C74A-A21F-DEB655598256}" type="slidenum">
              <a:rPr lang="en-US" smtClean="0"/>
              <a:pPr/>
              <a:t>12</a:t>
            </a:fld>
            <a:endParaRPr lang="en-US" dirty="0"/>
          </a:p>
        </p:txBody>
      </p:sp>
      <p:sp>
        <p:nvSpPr>
          <p:cNvPr id="3" name="Content Placeholder 2">
            <a:extLst>
              <a:ext uri="{FF2B5EF4-FFF2-40B4-BE49-F238E27FC236}">
                <a16:creationId xmlns:a16="http://schemas.microsoft.com/office/drawing/2014/main" id="{B841007D-F69E-4856-82E9-636370836E1B}"/>
              </a:ext>
            </a:extLst>
          </p:cNvPr>
          <p:cNvSpPr>
            <a:spLocks noGrp="1"/>
          </p:cNvSpPr>
          <p:nvPr>
            <p:ph sz="half" idx="14"/>
          </p:nvPr>
        </p:nvSpPr>
        <p:spPr/>
        <p:txBody>
          <a:bodyPr/>
          <a:lstStyle/>
          <a:p>
            <a:r>
              <a:rPr lang="en-US" dirty="0"/>
              <a:t>Wallis, et al. </a:t>
            </a:r>
            <a:r>
              <a:rPr lang="en-US" b="1" dirty="0"/>
              <a:t>Rates</a:t>
            </a:r>
            <a:r>
              <a:rPr lang="en-US" dirty="0"/>
              <a:t> </a:t>
            </a:r>
            <a:r>
              <a:rPr lang="en-US" b="1" dirty="0"/>
              <a:t> of Screening for Autism Spectrum Disorder during the COVID-19 Pandemic in a Large Primary Care Network. (Pending review)</a:t>
            </a:r>
            <a:endParaRPr lang="en-US" dirty="0"/>
          </a:p>
          <a:p>
            <a:endParaRPr lang="en-US" dirty="0"/>
          </a:p>
        </p:txBody>
      </p:sp>
      <p:sp>
        <p:nvSpPr>
          <p:cNvPr id="5" name="Title 4">
            <a:extLst>
              <a:ext uri="{FF2B5EF4-FFF2-40B4-BE49-F238E27FC236}">
                <a16:creationId xmlns:a16="http://schemas.microsoft.com/office/drawing/2014/main" id="{BB9E349C-4975-4246-B839-6D954D411DB8}"/>
              </a:ext>
            </a:extLst>
          </p:cNvPr>
          <p:cNvSpPr>
            <a:spLocks noGrp="1"/>
          </p:cNvSpPr>
          <p:nvPr>
            <p:ph type="title"/>
          </p:nvPr>
        </p:nvSpPr>
        <p:spPr/>
        <p:txBody>
          <a:bodyPr/>
          <a:lstStyle/>
          <a:p>
            <a:r>
              <a:rPr lang="en-US" dirty="0"/>
              <a:t>CHOP Screening during </a:t>
            </a:r>
            <a:r>
              <a:rPr lang="en-US" dirty="0" err="1"/>
              <a:t>covid</a:t>
            </a:r>
            <a:endParaRPr lang="en-US" dirty="0"/>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nvGraphicFramePr>
        <p:xfrm>
          <a:off x="112144" y="982980"/>
          <a:ext cx="8600536" cy="3309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00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EDAFC5-0E36-4732-8129-A88F54FCA69B}"/>
              </a:ext>
            </a:extLst>
          </p:cNvPr>
          <p:cNvSpPr>
            <a:spLocks noGrp="1"/>
          </p:cNvSpPr>
          <p:nvPr>
            <p:ph type="sldNum" sz="quarter" idx="12"/>
          </p:nvPr>
        </p:nvSpPr>
        <p:spPr/>
        <p:txBody>
          <a:bodyPr/>
          <a:lstStyle/>
          <a:p>
            <a:fld id="{AD36D61E-4FB0-C74A-A21F-DEB655598256}" type="slidenum">
              <a:rPr lang="en-US" smtClean="0"/>
              <a:pPr/>
              <a:t>13</a:t>
            </a:fld>
            <a:endParaRPr lang="en-US" dirty="0"/>
          </a:p>
        </p:txBody>
      </p:sp>
      <p:sp>
        <p:nvSpPr>
          <p:cNvPr id="3" name="Content Placeholder 2">
            <a:extLst>
              <a:ext uri="{FF2B5EF4-FFF2-40B4-BE49-F238E27FC236}">
                <a16:creationId xmlns:a16="http://schemas.microsoft.com/office/drawing/2014/main" id="{B12094EB-75EB-47FC-BCDE-3C4E74209E00}"/>
              </a:ext>
            </a:extLst>
          </p:cNvPr>
          <p:cNvSpPr>
            <a:spLocks noGrp="1"/>
          </p:cNvSpPr>
          <p:nvPr>
            <p:ph sz="half" idx="14"/>
          </p:nvPr>
        </p:nvSpPr>
        <p:spPr/>
        <p:txBody>
          <a:bodyPr/>
          <a:lstStyle/>
          <a:p>
            <a:endParaRPr lang="en-US"/>
          </a:p>
        </p:txBody>
      </p:sp>
      <p:sp>
        <p:nvSpPr>
          <p:cNvPr id="4" name="Content Placeholder 3">
            <a:extLst>
              <a:ext uri="{FF2B5EF4-FFF2-40B4-BE49-F238E27FC236}">
                <a16:creationId xmlns:a16="http://schemas.microsoft.com/office/drawing/2014/main" id="{534C5751-E932-4E00-A252-AD8862C15A83}"/>
              </a:ext>
            </a:extLst>
          </p:cNvPr>
          <p:cNvSpPr>
            <a:spLocks noGrp="1"/>
          </p:cNvSpPr>
          <p:nvPr>
            <p:ph sz="half" idx="16"/>
          </p:nvPr>
        </p:nvSpPr>
        <p:spPr/>
        <p:txBody>
          <a:bodyPr/>
          <a:lstStyle/>
          <a:p>
            <a:pPr marL="0" indent="0" algn="ctr">
              <a:buNone/>
            </a:pPr>
            <a:r>
              <a:rPr lang="en-US" sz="1600" b="1" dirty="0">
                <a:solidFill>
                  <a:schemeClr val="accent5"/>
                </a:solidFill>
              </a:rPr>
              <a:t>Remain vigilant of developmental risks. </a:t>
            </a:r>
          </a:p>
          <a:p>
            <a:pPr marL="0" indent="0" algn="ctr">
              <a:buNone/>
            </a:pPr>
            <a:r>
              <a:rPr lang="en-US" sz="1600" b="1" dirty="0">
                <a:solidFill>
                  <a:schemeClr val="accent5"/>
                </a:solidFill>
              </a:rPr>
              <a:t>Consider catch-up screening when children present for care. </a:t>
            </a:r>
          </a:p>
        </p:txBody>
      </p:sp>
      <p:sp>
        <p:nvSpPr>
          <p:cNvPr id="5" name="Title 4">
            <a:extLst>
              <a:ext uri="{FF2B5EF4-FFF2-40B4-BE49-F238E27FC236}">
                <a16:creationId xmlns:a16="http://schemas.microsoft.com/office/drawing/2014/main" id="{CF8E4993-0F9C-4B05-B0C9-0508AF3A5CDB}"/>
              </a:ext>
            </a:extLst>
          </p:cNvPr>
          <p:cNvSpPr>
            <a:spLocks noGrp="1"/>
          </p:cNvSpPr>
          <p:nvPr>
            <p:ph type="title"/>
          </p:nvPr>
        </p:nvSpPr>
        <p:spPr/>
        <p:txBody>
          <a:bodyPr/>
          <a:lstStyle/>
          <a:p>
            <a:r>
              <a:rPr lang="en-US" dirty="0"/>
              <a:t>Pediatricians can. . .</a:t>
            </a:r>
          </a:p>
        </p:txBody>
      </p:sp>
    </p:spTree>
    <p:extLst>
      <p:ext uri="{BB962C8B-B14F-4D97-AF65-F5344CB8AC3E}">
        <p14:creationId xmlns:p14="http://schemas.microsoft.com/office/powerpoint/2010/main" val="245102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642" y="1597692"/>
            <a:ext cx="7976710" cy="1394127"/>
          </a:xfrm>
        </p:spPr>
        <p:txBody>
          <a:bodyPr>
            <a:normAutofit fontScale="90000"/>
          </a:bodyPr>
          <a:lstStyle/>
          <a:p>
            <a:r>
              <a:rPr lang="en-US" dirty="0"/>
              <a:t>Impact on diagnosis of developmental disabilities</a:t>
            </a:r>
            <a:br>
              <a:rPr lang="en-US" dirty="0"/>
            </a:br>
            <a:endParaRPr lang="en-US" dirty="0"/>
          </a:p>
        </p:txBody>
      </p:sp>
      <p:sp>
        <p:nvSpPr>
          <p:cNvPr id="5" name="Text Placeholder 4"/>
          <p:cNvSpPr>
            <a:spLocks noGrp="1"/>
          </p:cNvSpPr>
          <p:nvPr>
            <p:ph type="body" idx="1"/>
          </p:nvPr>
        </p:nvSpPr>
        <p:spPr/>
        <p:txBody>
          <a:bodyPr/>
          <a:lstStyle/>
          <a:p>
            <a:r>
              <a:rPr lang="en-US" dirty="0"/>
              <a:t>Impact on developmental screening in primary care</a:t>
            </a:r>
          </a:p>
        </p:txBody>
      </p:sp>
      <p:sp>
        <p:nvSpPr>
          <p:cNvPr id="6" name="Text Placeholder 5"/>
          <p:cNvSpPr>
            <a:spLocks noGrp="1"/>
          </p:cNvSpPr>
          <p:nvPr>
            <p:ph type="body" idx="10"/>
          </p:nvPr>
        </p:nvSpPr>
        <p:spPr/>
        <p:txBody>
          <a:bodyPr>
            <a:noAutofit/>
          </a:bodyPr>
          <a:lstStyle/>
          <a:p>
            <a:r>
              <a:rPr lang="en-US" dirty="0"/>
              <a:t>How do we evaluate the impact on emotional-behavioral health?</a:t>
            </a:r>
          </a:p>
          <a:p>
            <a:r>
              <a:rPr lang="en-US" dirty="0"/>
              <a:t>Adapting with Early Intervention and remote learning</a:t>
            </a:r>
          </a:p>
        </p:txBody>
      </p:sp>
      <p:cxnSp>
        <p:nvCxnSpPr>
          <p:cNvPr id="13" name="Straight Connector 12"/>
          <p:cNvCxnSpPr/>
          <p:nvPr/>
        </p:nvCxnSpPr>
        <p:spPr>
          <a:xfrm>
            <a:off x="543027" y="4016283"/>
            <a:ext cx="7983325" cy="0"/>
          </a:xfrm>
          <a:prstGeom prst="line">
            <a:avLst/>
          </a:prstGeom>
          <a:ln w="952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43027" y="3459872"/>
            <a:ext cx="7983325" cy="0"/>
          </a:xfrm>
          <a:prstGeom prst="line">
            <a:avLst/>
          </a:prstGeom>
          <a:ln w="952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49642" y="2906112"/>
            <a:ext cx="7983325" cy="0"/>
          </a:xfrm>
          <a:prstGeom prst="line">
            <a:avLst/>
          </a:prstGeom>
          <a:ln w="952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43027" y="1396338"/>
            <a:ext cx="7983325" cy="0"/>
          </a:xfrm>
          <a:prstGeom prst="line">
            <a:avLst/>
          </a:prstGeom>
          <a:ln w="952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280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297B0B-0E01-45A6-B206-7B9F3A7EA590}"/>
              </a:ext>
            </a:extLst>
          </p:cNvPr>
          <p:cNvSpPr>
            <a:spLocks noGrp="1"/>
          </p:cNvSpPr>
          <p:nvPr>
            <p:ph type="sldNum" sz="quarter" idx="12"/>
          </p:nvPr>
        </p:nvSpPr>
        <p:spPr/>
        <p:txBody>
          <a:bodyPr/>
          <a:lstStyle/>
          <a:p>
            <a:fld id="{AD36D61E-4FB0-C74A-A21F-DEB655598256}" type="slidenum">
              <a:rPr lang="en-US" smtClean="0"/>
              <a:pPr/>
              <a:t>15</a:t>
            </a:fld>
            <a:endParaRPr lang="en-US" dirty="0"/>
          </a:p>
        </p:txBody>
      </p:sp>
      <p:sp>
        <p:nvSpPr>
          <p:cNvPr id="3" name="Content Placeholder 2">
            <a:extLst>
              <a:ext uri="{FF2B5EF4-FFF2-40B4-BE49-F238E27FC236}">
                <a16:creationId xmlns:a16="http://schemas.microsoft.com/office/drawing/2014/main" id="{31B36879-91BC-42FD-8261-2E15B99E0BB1}"/>
              </a:ext>
            </a:extLst>
          </p:cNvPr>
          <p:cNvSpPr>
            <a:spLocks noGrp="1"/>
          </p:cNvSpPr>
          <p:nvPr>
            <p:ph sz="half" idx="14"/>
          </p:nvPr>
        </p:nvSpPr>
        <p:spPr/>
        <p:txBody>
          <a:bodyPr/>
          <a:lstStyle/>
          <a:p>
            <a:endParaRPr lang="en-US"/>
          </a:p>
        </p:txBody>
      </p:sp>
      <p:sp>
        <p:nvSpPr>
          <p:cNvPr id="5" name="Title 4">
            <a:extLst>
              <a:ext uri="{FF2B5EF4-FFF2-40B4-BE49-F238E27FC236}">
                <a16:creationId xmlns:a16="http://schemas.microsoft.com/office/drawing/2014/main" id="{8BEE0A55-6748-486A-A151-A58E56618D76}"/>
              </a:ext>
            </a:extLst>
          </p:cNvPr>
          <p:cNvSpPr>
            <a:spLocks noGrp="1"/>
          </p:cNvSpPr>
          <p:nvPr>
            <p:ph type="title"/>
          </p:nvPr>
        </p:nvSpPr>
        <p:spPr/>
        <p:txBody>
          <a:bodyPr/>
          <a:lstStyle/>
          <a:p>
            <a:r>
              <a:rPr lang="en-US" dirty="0">
                <a:solidFill>
                  <a:schemeClr val="accent3"/>
                </a:solidFill>
              </a:rPr>
              <a:t>Shutdowns</a:t>
            </a:r>
          </a:p>
        </p:txBody>
      </p:sp>
      <p:pic>
        <p:nvPicPr>
          <p:cNvPr id="2052" name="Picture 4" descr="House resolution would end COVID-19 business shutdown - Pennsylvania  Business Report">
            <a:extLst>
              <a:ext uri="{FF2B5EF4-FFF2-40B4-BE49-F238E27FC236}">
                <a16:creationId xmlns:a16="http://schemas.microsoft.com/office/drawing/2014/main" id="{C4DE0499-1EBF-4D92-AA7E-FB2532E31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357" y="1287606"/>
            <a:ext cx="4212461" cy="21667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octors and Nurses Should Think More About Their Necks - The New York Times">
            <a:extLst>
              <a:ext uri="{FF2B5EF4-FFF2-40B4-BE49-F238E27FC236}">
                <a16:creationId xmlns:a16="http://schemas.microsoft.com/office/drawing/2014/main" id="{B1F0E0BF-F20B-46EF-8BA7-5B971776F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63" y="128760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88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297B0B-0E01-45A6-B206-7B9F3A7EA590}"/>
              </a:ext>
            </a:extLst>
          </p:cNvPr>
          <p:cNvSpPr>
            <a:spLocks noGrp="1"/>
          </p:cNvSpPr>
          <p:nvPr>
            <p:ph type="sldNum" sz="quarter" idx="12"/>
          </p:nvPr>
        </p:nvSpPr>
        <p:spPr/>
        <p:txBody>
          <a:bodyPr/>
          <a:lstStyle/>
          <a:p>
            <a:fld id="{AD36D61E-4FB0-C74A-A21F-DEB655598256}" type="slidenum">
              <a:rPr lang="en-US" smtClean="0"/>
              <a:pPr/>
              <a:t>16</a:t>
            </a:fld>
            <a:endParaRPr lang="en-US" dirty="0"/>
          </a:p>
        </p:txBody>
      </p:sp>
      <p:sp>
        <p:nvSpPr>
          <p:cNvPr id="3" name="Content Placeholder 2">
            <a:extLst>
              <a:ext uri="{FF2B5EF4-FFF2-40B4-BE49-F238E27FC236}">
                <a16:creationId xmlns:a16="http://schemas.microsoft.com/office/drawing/2014/main" id="{31B36879-91BC-42FD-8261-2E15B99E0BB1}"/>
              </a:ext>
            </a:extLst>
          </p:cNvPr>
          <p:cNvSpPr>
            <a:spLocks noGrp="1"/>
          </p:cNvSpPr>
          <p:nvPr>
            <p:ph sz="half" idx="14"/>
          </p:nvPr>
        </p:nvSpPr>
        <p:spPr/>
        <p:txBody>
          <a:bodyPr/>
          <a:lstStyle/>
          <a:p>
            <a:endParaRPr lang="en-US"/>
          </a:p>
        </p:txBody>
      </p:sp>
      <p:sp>
        <p:nvSpPr>
          <p:cNvPr id="5" name="Title 4">
            <a:extLst>
              <a:ext uri="{FF2B5EF4-FFF2-40B4-BE49-F238E27FC236}">
                <a16:creationId xmlns:a16="http://schemas.microsoft.com/office/drawing/2014/main" id="{8BEE0A55-6748-486A-A151-A58E56618D76}"/>
              </a:ext>
            </a:extLst>
          </p:cNvPr>
          <p:cNvSpPr>
            <a:spLocks noGrp="1"/>
          </p:cNvSpPr>
          <p:nvPr>
            <p:ph type="title"/>
          </p:nvPr>
        </p:nvSpPr>
        <p:spPr/>
        <p:txBody>
          <a:bodyPr/>
          <a:lstStyle/>
          <a:p>
            <a:r>
              <a:rPr lang="en-US" dirty="0">
                <a:solidFill>
                  <a:schemeClr val="accent3"/>
                </a:solidFill>
              </a:rPr>
              <a:t>Transition to telehealth</a:t>
            </a:r>
          </a:p>
        </p:txBody>
      </p:sp>
      <p:pic>
        <p:nvPicPr>
          <p:cNvPr id="3076" name="Picture 4" descr="Telehealth: Video Visits with CHOP Providers | Children's Hospital of  Philadelphia">
            <a:extLst>
              <a:ext uri="{FF2B5EF4-FFF2-40B4-BE49-F238E27FC236}">
                <a16:creationId xmlns:a16="http://schemas.microsoft.com/office/drawing/2014/main" id="{140187FD-1542-4DB5-B369-194042EA2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747" y="928674"/>
            <a:ext cx="5498626" cy="308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066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E3B380-F633-4DD8-A18A-91E759B98A89}"/>
              </a:ext>
            </a:extLst>
          </p:cNvPr>
          <p:cNvSpPr>
            <a:spLocks noGrp="1"/>
          </p:cNvSpPr>
          <p:nvPr>
            <p:ph type="sldNum" sz="quarter" idx="12"/>
          </p:nvPr>
        </p:nvSpPr>
        <p:spPr/>
        <p:txBody>
          <a:bodyPr/>
          <a:lstStyle/>
          <a:p>
            <a:fld id="{AD36D61E-4FB0-C74A-A21F-DEB655598256}" type="slidenum">
              <a:rPr lang="en-US" smtClean="0"/>
              <a:pPr/>
              <a:t>17</a:t>
            </a:fld>
            <a:endParaRPr lang="en-US" dirty="0"/>
          </a:p>
        </p:txBody>
      </p:sp>
      <p:sp>
        <p:nvSpPr>
          <p:cNvPr id="3" name="Content Placeholder 2">
            <a:extLst>
              <a:ext uri="{FF2B5EF4-FFF2-40B4-BE49-F238E27FC236}">
                <a16:creationId xmlns:a16="http://schemas.microsoft.com/office/drawing/2014/main" id="{430D6778-1E3A-4EDA-AE9A-19595EDC1DDF}"/>
              </a:ext>
            </a:extLst>
          </p:cNvPr>
          <p:cNvSpPr>
            <a:spLocks noGrp="1"/>
          </p:cNvSpPr>
          <p:nvPr>
            <p:ph sz="half" idx="14"/>
          </p:nvPr>
        </p:nvSpPr>
        <p:spPr/>
        <p:txBody>
          <a:bodyPr/>
          <a:lstStyle/>
          <a:p>
            <a:r>
              <a:rPr lang="en-US" dirty="0"/>
              <a:t>Wallis, K. E., et al. (2021). "Use of Telehealth in Fellowship-Affiliated Developmental Behavioral Pediatric Practices During the COVID-19 Pandemic." </a:t>
            </a:r>
            <a:r>
              <a:rPr lang="en-US" u="sng" dirty="0"/>
              <a:t>J Dev </a:t>
            </a:r>
            <a:r>
              <a:rPr lang="en-US" u="sng" dirty="0" err="1"/>
              <a:t>Behav</a:t>
            </a:r>
            <a:r>
              <a:rPr lang="en-US" u="sng" dirty="0"/>
              <a:t> </a:t>
            </a:r>
            <a:r>
              <a:rPr lang="en-US" u="sng" dirty="0" err="1"/>
              <a:t>Pediatr</a:t>
            </a:r>
            <a:r>
              <a:rPr lang="en-US" u="sng" dirty="0"/>
              <a:t> </a:t>
            </a:r>
            <a:r>
              <a:rPr lang="en-US" b="1" u="sng" dirty="0"/>
              <a:t>42(4): 314-321.</a:t>
            </a:r>
          </a:p>
          <a:p>
            <a:endParaRPr lang="en-US" dirty="0"/>
          </a:p>
        </p:txBody>
      </p:sp>
      <p:sp>
        <p:nvSpPr>
          <p:cNvPr id="4" name="Content Placeholder 3">
            <a:extLst>
              <a:ext uri="{FF2B5EF4-FFF2-40B4-BE49-F238E27FC236}">
                <a16:creationId xmlns:a16="http://schemas.microsoft.com/office/drawing/2014/main" id="{4A3CDE21-F3D6-46A0-BD1E-606857C9A224}"/>
              </a:ext>
            </a:extLst>
          </p:cNvPr>
          <p:cNvSpPr>
            <a:spLocks noGrp="1"/>
          </p:cNvSpPr>
          <p:nvPr>
            <p:ph sz="half" idx="16"/>
          </p:nvPr>
        </p:nvSpPr>
        <p:spPr/>
        <p:txBody>
          <a:bodyPr/>
          <a:lstStyle/>
          <a:p>
            <a:endParaRPr lang="en-US" dirty="0"/>
          </a:p>
        </p:txBody>
      </p:sp>
      <p:sp>
        <p:nvSpPr>
          <p:cNvPr id="5" name="Title 4">
            <a:extLst>
              <a:ext uri="{FF2B5EF4-FFF2-40B4-BE49-F238E27FC236}">
                <a16:creationId xmlns:a16="http://schemas.microsoft.com/office/drawing/2014/main" id="{5D045EED-7624-4AE0-8E81-C1584BDC1C79}"/>
              </a:ext>
            </a:extLst>
          </p:cNvPr>
          <p:cNvSpPr>
            <a:spLocks noGrp="1"/>
          </p:cNvSpPr>
          <p:nvPr>
            <p:ph type="title"/>
          </p:nvPr>
        </p:nvSpPr>
        <p:spPr/>
        <p:txBody>
          <a:bodyPr/>
          <a:lstStyle/>
          <a:p>
            <a:r>
              <a:rPr lang="en-US" dirty="0">
                <a:solidFill>
                  <a:schemeClr val="accent3"/>
                </a:solidFill>
              </a:rPr>
              <a:t>Telehealth </a:t>
            </a:r>
          </a:p>
        </p:txBody>
      </p:sp>
      <p:pic>
        <p:nvPicPr>
          <p:cNvPr id="7" name="Picture 6">
            <a:extLst>
              <a:ext uri="{FF2B5EF4-FFF2-40B4-BE49-F238E27FC236}">
                <a16:creationId xmlns:a16="http://schemas.microsoft.com/office/drawing/2014/main" id="{81CADAD5-03E7-428D-89F6-9524EEEF4ECD}"/>
              </a:ext>
            </a:extLst>
          </p:cNvPr>
          <p:cNvPicPr>
            <a:picLocks noChangeAspect="1"/>
          </p:cNvPicPr>
          <p:nvPr/>
        </p:nvPicPr>
        <p:blipFill>
          <a:blip r:embed="rId3"/>
          <a:stretch>
            <a:fillRect/>
          </a:stretch>
        </p:blipFill>
        <p:spPr>
          <a:xfrm>
            <a:off x="519112" y="1357312"/>
            <a:ext cx="8105775" cy="2428875"/>
          </a:xfrm>
          <a:prstGeom prst="rect">
            <a:avLst/>
          </a:prstGeom>
        </p:spPr>
      </p:pic>
    </p:spTree>
    <p:extLst>
      <p:ext uri="{BB962C8B-B14F-4D97-AF65-F5344CB8AC3E}">
        <p14:creationId xmlns:p14="http://schemas.microsoft.com/office/powerpoint/2010/main" val="13758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8BF2D8-F0FF-4B7D-9B4B-0468E070677B}"/>
              </a:ext>
            </a:extLst>
          </p:cNvPr>
          <p:cNvSpPr>
            <a:spLocks noGrp="1"/>
          </p:cNvSpPr>
          <p:nvPr>
            <p:ph type="sldNum" sz="quarter" idx="12"/>
          </p:nvPr>
        </p:nvSpPr>
        <p:spPr/>
        <p:txBody>
          <a:bodyPr/>
          <a:lstStyle/>
          <a:p>
            <a:fld id="{AD36D61E-4FB0-C74A-A21F-DEB655598256}" type="slidenum">
              <a:rPr lang="en-US" smtClean="0"/>
              <a:pPr/>
              <a:t>18</a:t>
            </a:fld>
            <a:endParaRPr lang="en-US" dirty="0"/>
          </a:p>
        </p:txBody>
      </p:sp>
      <p:sp>
        <p:nvSpPr>
          <p:cNvPr id="3" name="Content Placeholder 2">
            <a:extLst>
              <a:ext uri="{FF2B5EF4-FFF2-40B4-BE49-F238E27FC236}">
                <a16:creationId xmlns:a16="http://schemas.microsoft.com/office/drawing/2014/main" id="{1FE461CA-6023-4E11-B642-818BF03BB9BC}"/>
              </a:ext>
            </a:extLst>
          </p:cNvPr>
          <p:cNvSpPr>
            <a:spLocks noGrp="1"/>
          </p:cNvSpPr>
          <p:nvPr>
            <p:ph sz="half" idx="14"/>
          </p:nvPr>
        </p:nvSpPr>
        <p:spPr/>
        <p:txBody>
          <a:bodyPr/>
          <a:lstStyle/>
          <a:p>
            <a:r>
              <a:rPr lang="en-US" dirty="0"/>
              <a:t>Wallis, K.E., Kellom, K., Ortiz, P. et al. (Review pending)</a:t>
            </a:r>
          </a:p>
        </p:txBody>
      </p:sp>
      <p:sp>
        <p:nvSpPr>
          <p:cNvPr id="4" name="Content Placeholder 3">
            <a:extLst>
              <a:ext uri="{FF2B5EF4-FFF2-40B4-BE49-F238E27FC236}">
                <a16:creationId xmlns:a16="http://schemas.microsoft.com/office/drawing/2014/main" id="{A8E6A8F0-32AD-4D24-9B2D-E5028628E8F0}"/>
              </a:ext>
            </a:extLst>
          </p:cNvPr>
          <p:cNvSpPr>
            <a:spLocks noGrp="1"/>
          </p:cNvSpPr>
          <p:nvPr>
            <p:ph sz="half" idx="16"/>
          </p:nvPr>
        </p:nvSpPr>
        <p:spPr>
          <a:xfrm>
            <a:off x="541805" y="979056"/>
            <a:ext cx="7168857" cy="3312992"/>
          </a:xfrm>
        </p:spPr>
        <p:txBody>
          <a:bodyPr/>
          <a:lstStyle/>
          <a:p>
            <a:r>
              <a:rPr lang="en-US" sz="1600" dirty="0"/>
              <a:t>“I can get a lot of observations about how they're doing in their home environment, what kinds of things they gravitate towards, and [how they] like to spend their time.  So I enjoy that observation piece, because I think I get a lot of data when they're comfortable like that.”</a:t>
            </a:r>
          </a:p>
          <a:p>
            <a:r>
              <a:rPr lang="en-US" sz="1600" dirty="0"/>
              <a:t>“In the setting of the pandemic, I prefer to [provide] feedback over video because I think so much of this is relationship building. And it's very hard to do that with a mask.”</a:t>
            </a:r>
          </a:p>
          <a:p>
            <a:r>
              <a:rPr lang="en-US" sz="1600" dirty="0"/>
              <a:t>“I found that all different types of families benefited because we were able to do their child's evaluation and work on getting them services and helping them understand their child and what supports they need.”</a:t>
            </a:r>
          </a:p>
        </p:txBody>
      </p:sp>
      <p:sp>
        <p:nvSpPr>
          <p:cNvPr id="5" name="Title 4">
            <a:extLst>
              <a:ext uri="{FF2B5EF4-FFF2-40B4-BE49-F238E27FC236}">
                <a16:creationId xmlns:a16="http://schemas.microsoft.com/office/drawing/2014/main" id="{684D321B-248B-47C5-B366-2380B37C676C}"/>
              </a:ext>
            </a:extLst>
          </p:cNvPr>
          <p:cNvSpPr>
            <a:spLocks noGrp="1"/>
          </p:cNvSpPr>
          <p:nvPr>
            <p:ph type="title"/>
          </p:nvPr>
        </p:nvSpPr>
        <p:spPr/>
        <p:txBody>
          <a:bodyPr/>
          <a:lstStyle/>
          <a:p>
            <a:r>
              <a:rPr lang="en-US" dirty="0">
                <a:solidFill>
                  <a:schemeClr val="accent3"/>
                </a:solidFill>
              </a:rPr>
              <a:t>Provider experiences with telehealth assessments</a:t>
            </a:r>
          </a:p>
        </p:txBody>
      </p:sp>
    </p:spTree>
    <p:extLst>
      <p:ext uri="{BB962C8B-B14F-4D97-AF65-F5344CB8AC3E}">
        <p14:creationId xmlns:p14="http://schemas.microsoft.com/office/powerpoint/2010/main" val="1798586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8BF2D8-F0FF-4B7D-9B4B-0468E070677B}"/>
              </a:ext>
            </a:extLst>
          </p:cNvPr>
          <p:cNvSpPr>
            <a:spLocks noGrp="1"/>
          </p:cNvSpPr>
          <p:nvPr>
            <p:ph type="sldNum" sz="quarter" idx="12"/>
          </p:nvPr>
        </p:nvSpPr>
        <p:spPr/>
        <p:txBody>
          <a:bodyPr/>
          <a:lstStyle/>
          <a:p>
            <a:fld id="{AD36D61E-4FB0-C74A-A21F-DEB655598256}" type="slidenum">
              <a:rPr lang="en-US" smtClean="0"/>
              <a:pPr/>
              <a:t>19</a:t>
            </a:fld>
            <a:endParaRPr lang="en-US" dirty="0"/>
          </a:p>
        </p:txBody>
      </p:sp>
      <p:sp>
        <p:nvSpPr>
          <p:cNvPr id="3" name="Content Placeholder 2">
            <a:extLst>
              <a:ext uri="{FF2B5EF4-FFF2-40B4-BE49-F238E27FC236}">
                <a16:creationId xmlns:a16="http://schemas.microsoft.com/office/drawing/2014/main" id="{1FE461CA-6023-4E11-B642-818BF03BB9BC}"/>
              </a:ext>
            </a:extLst>
          </p:cNvPr>
          <p:cNvSpPr>
            <a:spLocks noGrp="1"/>
          </p:cNvSpPr>
          <p:nvPr>
            <p:ph sz="half" idx="14"/>
          </p:nvPr>
        </p:nvSpPr>
        <p:spPr/>
        <p:txBody>
          <a:bodyPr/>
          <a:lstStyle/>
          <a:p>
            <a:r>
              <a:rPr lang="en-US" dirty="0"/>
              <a:t>Wallis, K.E., Kellom, K., Ortiz, P. et al. (Review pending)</a:t>
            </a:r>
          </a:p>
        </p:txBody>
      </p:sp>
      <p:sp>
        <p:nvSpPr>
          <p:cNvPr id="4" name="Content Placeholder 3">
            <a:extLst>
              <a:ext uri="{FF2B5EF4-FFF2-40B4-BE49-F238E27FC236}">
                <a16:creationId xmlns:a16="http://schemas.microsoft.com/office/drawing/2014/main" id="{A8E6A8F0-32AD-4D24-9B2D-E5028628E8F0}"/>
              </a:ext>
            </a:extLst>
          </p:cNvPr>
          <p:cNvSpPr>
            <a:spLocks noGrp="1"/>
          </p:cNvSpPr>
          <p:nvPr>
            <p:ph sz="half" idx="16"/>
          </p:nvPr>
        </p:nvSpPr>
        <p:spPr>
          <a:xfrm>
            <a:off x="541805" y="979056"/>
            <a:ext cx="7168857" cy="3312992"/>
          </a:xfrm>
        </p:spPr>
        <p:txBody>
          <a:bodyPr/>
          <a:lstStyle/>
          <a:p>
            <a:r>
              <a:rPr lang="en-US" sz="1600" dirty="0"/>
              <a:t>“One of the challenges going into telemedicine was that parents – or this is just the feeling—was that parents might not feel like the assessment is valid because it’s done on video and not in person.”</a:t>
            </a:r>
          </a:p>
          <a:p>
            <a:r>
              <a:rPr lang="en-US" sz="1600" dirty="0"/>
              <a:t>“I think definitely access to telehealth is more limited for families with limited English proficiency, just because of the amount of bureaucracy.  Just getting the app, signing this consent form, signing that consent form.”</a:t>
            </a:r>
          </a:p>
        </p:txBody>
      </p:sp>
      <p:sp>
        <p:nvSpPr>
          <p:cNvPr id="5" name="Title 4">
            <a:extLst>
              <a:ext uri="{FF2B5EF4-FFF2-40B4-BE49-F238E27FC236}">
                <a16:creationId xmlns:a16="http://schemas.microsoft.com/office/drawing/2014/main" id="{684D321B-248B-47C5-B366-2380B37C676C}"/>
              </a:ext>
            </a:extLst>
          </p:cNvPr>
          <p:cNvSpPr>
            <a:spLocks noGrp="1"/>
          </p:cNvSpPr>
          <p:nvPr>
            <p:ph type="title"/>
          </p:nvPr>
        </p:nvSpPr>
        <p:spPr/>
        <p:txBody>
          <a:bodyPr/>
          <a:lstStyle/>
          <a:p>
            <a:r>
              <a:rPr lang="en-US" dirty="0">
                <a:solidFill>
                  <a:schemeClr val="accent3"/>
                </a:solidFill>
              </a:rPr>
              <a:t>Provider experiences with telehealth assessments</a:t>
            </a:r>
          </a:p>
        </p:txBody>
      </p:sp>
    </p:spTree>
    <p:extLst>
      <p:ext uri="{BB962C8B-B14F-4D97-AF65-F5344CB8AC3E}">
        <p14:creationId xmlns:p14="http://schemas.microsoft.com/office/powerpoint/2010/main" val="2112316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36D61E-4FB0-C74A-A21F-DEB655598256}" type="slidenum">
              <a:rPr lang="en-US" smtClean="0"/>
              <a:pPr/>
              <a:t>2</a:t>
            </a:fld>
            <a:endParaRPr lang="en-US" dirty="0"/>
          </a:p>
        </p:txBody>
      </p:sp>
      <p:sp>
        <p:nvSpPr>
          <p:cNvPr id="3" name="Content Placeholder 2"/>
          <p:cNvSpPr>
            <a:spLocks noGrp="1"/>
          </p:cNvSpPr>
          <p:nvPr>
            <p:ph sz="half" idx="14"/>
          </p:nvPr>
        </p:nvSpPr>
        <p:spPr/>
        <p:txBody>
          <a:bodyPr/>
          <a:lstStyle/>
          <a:p>
            <a:endParaRPr lang="en-US"/>
          </a:p>
        </p:txBody>
      </p:sp>
      <p:sp>
        <p:nvSpPr>
          <p:cNvPr id="4" name="Content Placeholder 3"/>
          <p:cNvSpPr>
            <a:spLocks noGrp="1"/>
          </p:cNvSpPr>
          <p:nvPr>
            <p:ph sz="half" idx="16"/>
          </p:nvPr>
        </p:nvSpPr>
        <p:spPr>
          <a:xfrm>
            <a:off x="541805" y="970384"/>
            <a:ext cx="7168857" cy="3321663"/>
          </a:xfrm>
        </p:spPr>
        <p:txBody>
          <a:bodyPr/>
          <a:lstStyle/>
          <a:p>
            <a:pPr lvl="0"/>
            <a:r>
              <a:rPr lang="en-US" sz="1600" dirty="0">
                <a:solidFill>
                  <a:schemeClr val="tx1"/>
                </a:solidFill>
              </a:rPr>
              <a:t>We have no financial disclosures. </a:t>
            </a:r>
          </a:p>
        </p:txBody>
      </p:sp>
      <p:sp>
        <p:nvSpPr>
          <p:cNvPr id="5" name="Title 4"/>
          <p:cNvSpPr>
            <a:spLocks noGrp="1"/>
          </p:cNvSpPr>
          <p:nvPr>
            <p:ph type="title"/>
          </p:nvPr>
        </p:nvSpPr>
        <p:spPr/>
        <p:txBody>
          <a:bodyPr/>
          <a:lstStyle/>
          <a:p>
            <a:r>
              <a:rPr lang="en-US" dirty="0"/>
              <a:t>Disclosures</a:t>
            </a:r>
          </a:p>
        </p:txBody>
      </p:sp>
    </p:spTree>
    <p:extLst>
      <p:ext uri="{BB962C8B-B14F-4D97-AF65-F5344CB8AC3E}">
        <p14:creationId xmlns:p14="http://schemas.microsoft.com/office/powerpoint/2010/main" val="3294068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EDAFC5-0E36-4732-8129-A88F54FCA69B}"/>
              </a:ext>
            </a:extLst>
          </p:cNvPr>
          <p:cNvSpPr>
            <a:spLocks noGrp="1"/>
          </p:cNvSpPr>
          <p:nvPr>
            <p:ph type="sldNum" sz="quarter" idx="12"/>
          </p:nvPr>
        </p:nvSpPr>
        <p:spPr/>
        <p:txBody>
          <a:bodyPr/>
          <a:lstStyle/>
          <a:p>
            <a:fld id="{AD36D61E-4FB0-C74A-A21F-DEB655598256}" type="slidenum">
              <a:rPr lang="en-US" smtClean="0"/>
              <a:pPr/>
              <a:t>20</a:t>
            </a:fld>
            <a:endParaRPr lang="en-US" dirty="0"/>
          </a:p>
        </p:txBody>
      </p:sp>
      <p:sp>
        <p:nvSpPr>
          <p:cNvPr id="3" name="Content Placeholder 2">
            <a:extLst>
              <a:ext uri="{FF2B5EF4-FFF2-40B4-BE49-F238E27FC236}">
                <a16:creationId xmlns:a16="http://schemas.microsoft.com/office/drawing/2014/main" id="{B12094EB-75EB-47FC-BCDE-3C4E74209E00}"/>
              </a:ext>
            </a:extLst>
          </p:cNvPr>
          <p:cNvSpPr>
            <a:spLocks noGrp="1"/>
          </p:cNvSpPr>
          <p:nvPr>
            <p:ph sz="half" idx="14"/>
          </p:nvPr>
        </p:nvSpPr>
        <p:spPr/>
        <p:txBody>
          <a:bodyPr/>
          <a:lstStyle/>
          <a:p>
            <a:endParaRPr lang="en-US"/>
          </a:p>
        </p:txBody>
      </p:sp>
      <p:sp>
        <p:nvSpPr>
          <p:cNvPr id="4" name="Content Placeholder 3">
            <a:extLst>
              <a:ext uri="{FF2B5EF4-FFF2-40B4-BE49-F238E27FC236}">
                <a16:creationId xmlns:a16="http://schemas.microsoft.com/office/drawing/2014/main" id="{534C5751-E932-4E00-A252-AD8862C15A83}"/>
              </a:ext>
            </a:extLst>
          </p:cNvPr>
          <p:cNvSpPr>
            <a:spLocks noGrp="1"/>
          </p:cNvSpPr>
          <p:nvPr>
            <p:ph sz="half" idx="16"/>
          </p:nvPr>
        </p:nvSpPr>
        <p:spPr/>
        <p:txBody>
          <a:bodyPr/>
          <a:lstStyle/>
          <a:p>
            <a:pPr marL="0" indent="0" algn="ctr">
              <a:buNone/>
            </a:pPr>
            <a:r>
              <a:rPr lang="en-US" sz="1600" b="1" dirty="0">
                <a:solidFill>
                  <a:schemeClr val="accent5"/>
                </a:solidFill>
              </a:rPr>
              <a:t>Use telehealth to observe a child in his or her home environment to perform developmental surveillance.</a:t>
            </a:r>
          </a:p>
          <a:p>
            <a:pPr marL="0" indent="0" algn="ctr">
              <a:buNone/>
            </a:pPr>
            <a:r>
              <a:rPr lang="en-US" sz="1600" b="1" dirty="0">
                <a:solidFill>
                  <a:schemeClr val="accent5"/>
                </a:solidFill>
              </a:rPr>
              <a:t>Identify challenges, but also sources of strength and resilience within the home. </a:t>
            </a:r>
          </a:p>
        </p:txBody>
      </p:sp>
      <p:sp>
        <p:nvSpPr>
          <p:cNvPr id="5" name="Title 4">
            <a:extLst>
              <a:ext uri="{FF2B5EF4-FFF2-40B4-BE49-F238E27FC236}">
                <a16:creationId xmlns:a16="http://schemas.microsoft.com/office/drawing/2014/main" id="{CF8E4993-0F9C-4B05-B0C9-0508AF3A5CDB}"/>
              </a:ext>
            </a:extLst>
          </p:cNvPr>
          <p:cNvSpPr>
            <a:spLocks noGrp="1"/>
          </p:cNvSpPr>
          <p:nvPr>
            <p:ph type="title"/>
          </p:nvPr>
        </p:nvSpPr>
        <p:spPr/>
        <p:txBody>
          <a:bodyPr/>
          <a:lstStyle/>
          <a:p>
            <a:r>
              <a:rPr lang="en-US" dirty="0">
                <a:solidFill>
                  <a:schemeClr val="accent3"/>
                </a:solidFill>
              </a:rPr>
              <a:t>Pediatricians can. . .</a:t>
            </a:r>
          </a:p>
        </p:txBody>
      </p:sp>
    </p:spTree>
    <p:extLst>
      <p:ext uri="{BB962C8B-B14F-4D97-AF65-F5344CB8AC3E}">
        <p14:creationId xmlns:p14="http://schemas.microsoft.com/office/powerpoint/2010/main" val="2786606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dirty="0"/>
              <a:t>How do we </a:t>
            </a:r>
            <a:r>
              <a:rPr lang="en-US" dirty="0" err="1"/>
              <a:t>evalute</a:t>
            </a:r>
            <a:r>
              <a:rPr lang="en-US" dirty="0"/>
              <a:t> the impact on emotional-behavioral health?</a:t>
            </a:r>
          </a:p>
        </p:txBody>
      </p:sp>
      <p:sp>
        <p:nvSpPr>
          <p:cNvPr id="7" name="Text Placeholder 6"/>
          <p:cNvSpPr>
            <a:spLocks noGrp="1"/>
          </p:cNvSpPr>
          <p:nvPr>
            <p:ph type="body" idx="1"/>
          </p:nvPr>
        </p:nvSpPr>
        <p:spPr>
          <a:prstGeom prst="rect">
            <a:avLst/>
          </a:prstGeom>
        </p:spPr>
        <p:txBody>
          <a:bodyPr>
            <a:normAutofit/>
          </a:bodyPr>
          <a:lstStyle/>
          <a:p>
            <a:r>
              <a:rPr lang="en-US" dirty="0"/>
              <a:t>Impact on developmental screening in primary care</a:t>
            </a:r>
          </a:p>
          <a:p>
            <a:r>
              <a:rPr lang="en-US" dirty="0"/>
              <a:t>Impact on diagnosis of developmental disabilities</a:t>
            </a:r>
          </a:p>
        </p:txBody>
      </p:sp>
      <p:sp>
        <p:nvSpPr>
          <p:cNvPr id="6" name="Text Placeholder 5"/>
          <p:cNvSpPr>
            <a:spLocks noGrp="1"/>
          </p:cNvSpPr>
          <p:nvPr>
            <p:ph type="body" idx="10"/>
          </p:nvPr>
        </p:nvSpPr>
        <p:spPr>
          <a:prstGeom prst="rect">
            <a:avLst/>
          </a:prstGeom>
        </p:spPr>
        <p:txBody>
          <a:bodyPr>
            <a:normAutofit/>
          </a:bodyPr>
          <a:lstStyle/>
          <a:p>
            <a:r>
              <a:rPr lang="en-US" dirty="0"/>
              <a:t>Adapting with Early Intervention and remote learning</a:t>
            </a:r>
          </a:p>
        </p:txBody>
      </p:sp>
      <p:cxnSp>
        <p:nvCxnSpPr>
          <p:cNvPr id="11" name="Straight Connector 10"/>
          <p:cNvCxnSpPr/>
          <p:nvPr/>
        </p:nvCxnSpPr>
        <p:spPr>
          <a:xfrm>
            <a:off x="543027" y="3735979"/>
            <a:ext cx="7983325" cy="0"/>
          </a:xfrm>
          <a:prstGeom prst="line">
            <a:avLst/>
          </a:prstGeom>
          <a:ln w="952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43027" y="3179568"/>
            <a:ext cx="7983325" cy="0"/>
          </a:xfrm>
          <a:prstGeom prst="line">
            <a:avLst/>
          </a:prstGeom>
          <a:ln w="952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49642" y="1996188"/>
            <a:ext cx="7983325" cy="0"/>
          </a:xfrm>
          <a:prstGeom prst="line">
            <a:avLst/>
          </a:prstGeom>
          <a:ln w="952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43027" y="1470174"/>
            <a:ext cx="7983325" cy="0"/>
          </a:xfrm>
          <a:prstGeom prst="line">
            <a:avLst/>
          </a:prstGeom>
          <a:ln w="952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361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766B2F-1C48-B742-9CB1-19FE8495E44D}"/>
              </a:ext>
            </a:extLst>
          </p:cNvPr>
          <p:cNvSpPr>
            <a:spLocks noGrp="1"/>
          </p:cNvSpPr>
          <p:nvPr>
            <p:ph type="sldNum" sz="quarter" idx="12"/>
          </p:nvPr>
        </p:nvSpPr>
        <p:spPr/>
        <p:txBody>
          <a:bodyPr/>
          <a:lstStyle/>
          <a:p>
            <a:fld id="{AD36D61E-4FB0-C74A-A21F-DEB655598256}" type="slidenum">
              <a:rPr lang="en-US" smtClean="0"/>
              <a:pPr/>
              <a:t>22</a:t>
            </a:fld>
            <a:endParaRPr lang="en-US" dirty="0"/>
          </a:p>
        </p:txBody>
      </p:sp>
      <p:sp>
        <p:nvSpPr>
          <p:cNvPr id="3" name="Content Placeholder 2">
            <a:extLst>
              <a:ext uri="{FF2B5EF4-FFF2-40B4-BE49-F238E27FC236}">
                <a16:creationId xmlns:a16="http://schemas.microsoft.com/office/drawing/2014/main" id="{BE030D6C-F7D3-304B-A74D-D988B88E55DB}"/>
              </a:ext>
            </a:extLst>
          </p:cNvPr>
          <p:cNvSpPr>
            <a:spLocks noGrp="1"/>
          </p:cNvSpPr>
          <p:nvPr>
            <p:ph sz="half" idx="14"/>
          </p:nvPr>
        </p:nvSpPr>
        <p:spPr>
          <a:xfrm>
            <a:off x="2681417" y="930438"/>
            <a:ext cx="4028302" cy="432926"/>
          </a:xfrm>
        </p:spPr>
        <p:txBody>
          <a:bodyPr/>
          <a:lstStyle/>
          <a:p>
            <a:pPr algn="ctr"/>
            <a:r>
              <a:rPr lang="en-US" sz="1400" dirty="0"/>
              <a:t>“I felt like my world was turned upside down.”</a:t>
            </a:r>
          </a:p>
        </p:txBody>
      </p:sp>
      <p:sp>
        <p:nvSpPr>
          <p:cNvPr id="4" name="Content Placeholder 3">
            <a:extLst>
              <a:ext uri="{FF2B5EF4-FFF2-40B4-BE49-F238E27FC236}">
                <a16:creationId xmlns:a16="http://schemas.microsoft.com/office/drawing/2014/main" id="{EF2A723C-4844-1745-806B-AB65F161AB5F}"/>
              </a:ext>
            </a:extLst>
          </p:cNvPr>
          <p:cNvSpPr>
            <a:spLocks noGrp="1"/>
          </p:cNvSpPr>
          <p:nvPr>
            <p:ph sz="half" idx="16"/>
          </p:nvPr>
        </p:nvSpPr>
        <p:spPr>
          <a:xfrm>
            <a:off x="541806" y="1258844"/>
            <a:ext cx="2658592" cy="3033204"/>
          </a:xfrm>
        </p:spPr>
        <p:txBody>
          <a:bodyPr/>
          <a:lstStyle/>
          <a:p>
            <a:pPr marL="0" indent="0">
              <a:buNone/>
            </a:pPr>
            <a:r>
              <a:rPr lang="en-US" sz="1600" dirty="0"/>
              <a:t>Empty grocery shelves</a:t>
            </a:r>
          </a:p>
          <a:p>
            <a:pPr marL="0" indent="0">
              <a:buNone/>
            </a:pPr>
            <a:r>
              <a:rPr lang="en-US" sz="1600" dirty="0"/>
              <a:t>Job loss</a:t>
            </a:r>
          </a:p>
          <a:p>
            <a:pPr marL="0" indent="0">
              <a:buNone/>
            </a:pPr>
            <a:r>
              <a:rPr lang="en-US" sz="1600" dirty="0"/>
              <a:t>Panic, anxiety, sense of vulnerability</a:t>
            </a:r>
          </a:p>
          <a:p>
            <a:pPr marL="0" indent="0">
              <a:buNone/>
            </a:pPr>
            <a:r>
              <a:rPr lang="en-US" sz="1600" dirty="0"/>
              <a:t>Compounded by political instability and national reckoning with racism</a:t>
            </a:r>
          </a:p>
          <a:p>
            <a:pPr marL="0" indent="0">
              <a:buNone/>
            </a:pPr>
            <a:endParaRPr lang="en-US" sz="1600" dirty="0"/>
          </a:p>
          <a:p>
            <a:endParaRPr lang="en-US" sz="1600" dirty="0"/>
          </a:p>
        </p:txBody>
      </p:sp>
      <p:sp>
        <p:nvSpPr>
          <p:cNvPr id="5" name="Title 4">
            <a:extLst>
              <a:ext uri="{FF2B5EF4-FFF2-40B4-BE49-F238E27FC236}">
                <a16:creationId xmlns:a16="http://schemas.microsoft.com/office/drawing/2014/main" id="{F4A3F013-DC41-6540-8FC2-6E5E81D057EE}"/>
              </a:ext>
            </a:extLst>
          </p:cNvPr>
          <p:cNvSpPr>
            <a:spLocks noGrp="1"/>
          </p:cNvSpPr>
          <p:nvPr>
            <p:ph type="title"/>
          </p:nvPr>
        </p:nvSpPr>
        <p:spPr/>
        <p:txBody>
          <a:bodyPr/>
          <a:lstStyle/>
          <a:p>
            <a:r>
              <a:rPr lang="en-US" dirty="0">
                <a:solidFill>
                  <a:schemeClr val="accent4"/>
                </a:solidFill>
              </a:rPr>
              <a:t>This happened in our lifetime</a:t>
            </a:r>
          </a:p>
        </p:txBody>
      </p:sp>
      <p:pic>
        <p:nvPicPr>
          <p:cNvPr id="2050" name="Picture 2" descr="Turn The World Upside Down |">
            <a:extLst>
              <a:ext uri="{FF2B5EF4-FFF2-40B4-BE49-F238E27FC236}">
                <a16:creationId xmlns:a16="http://schemas.microsoft.com/office/drawing/2014/main" id="{EC2E8A88-299C-0649-8C49-4286D72660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38" r="24054"/>
          <a:stretch/>
        </p:blipFill>
        <p:spPr bwMode="auto">
          <a:xfrm>
            <a:off x="3153317" y="1258844"/>
            <a:ext cx="2837365" cy="283124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685EE30C-5551-364C-81B9-19D0BDF37852}"/>
              </a:ext>
            </a:extLst>
          </p:cNvPr>
          <p:cNvSpPr txBox="1">
            <a:spLocks/>
          </p:cNvSpPr>
          <p:nvPr/>
        </p:nvSpPr>
        <p:spPr>
          <a:xfrm>
            <a:off x="6037762" y="1258844"/>
            <a:ext cx="2826149" cy="3033204"/>
          </a:xfrm>
          <a:prstGeom prst="rect">
            <a:avLst/>
          </a:prstGeom>
        </p:spPr>
        <p:txBody>
          <a:bodyPr/>
          <a:lstStyle>
            <a:lvl1pPr marL="73152" indent="-164592" algn="l" defTabSz="457200" rtl="0" eaLnBrk="1" latinLnBrk="0" hangingPunct="1">
              <a:lnSpc>
                <a:spcPct val="110000"/>
              </a:lnSpc>
              <a:spcBef>
                <a:spcPct val="20000"/>
              </a:spcBef>
              <a:spcAft>
                <a:spcPts val="600"/>
              </a:spcAft>
              <a:buFont typeface="Arial"/>
              <a:buChar char="•"/>
              <a:defRPr sz="1200" kern="1200">
                <a:solidFill>
                  <a:srgbClr val="474B55"/>
                </a:solidFill>
                <a:latin typeface="Georgia"/>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600" dirty="0"/>
              <a:t>Illness – 167 million</a:t>
            </a:r>
          </a:p>
          <a:p>
            <a:pPr marL="0" indent="0">
              <a:buNone/>
            </a:pPr>
            <a:r>
              <a:rPr lang="en-US" sz="1600" dirty="0"/>
              <a:t>Death – 3.46 million</a:t>
            </a:r>
          </a:p>
          <a:p>
            <a:pPr marL="0" indent="0">
              <a:buNone/>
            </a:pPr>
            <a:r>
              <a:rPr lang="en-US" sz="1600" dirty="0"/>
              <a:t>Movies, restaurants, stores closed -&gt; new curbside culture</a:t>
            </a:r>
          </a:p>
          <a:p>
            <a:pPr marL="0" indent="0">
              <a:buNone/>
            </a:pPr>
            <a:r>
              <a:rPr lang="en-US" sz="1600" dirty="0"/>
              <a:t>Economic instability - recession?</a:t>
            </a:r>
          </a:p>
        </p:txBody>
      </p:sp>
    </p:spTree>
    <p:extLst>
      <p:ext uri="{BB962C8B-B14F-4D97-AF65-F5344CB8AC3E}">
        <p14:creationId xmlns:p14="http://schemas.microsoft.com/office/powerpoint/2010/main" val="303000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2000" fill="hold"/>
                                        <p:tgtEl>
                                          <p:spTgt spid="2050"/>
                                        </p:tgtEl>
                                        <p:attrNameLst>
                                          <p:attrName>ppt_w</p:attrName>
                                        </p:attrNameLst>
                                      </p:cBhvr>
                                      <p:tavLst>
                                        <p:tav tm="0">
                                          <p:val>
                                            <p:fltVal val="0"/>
                                          </p:val>
                                        </p:tav>
                                        <p:tav tm="100000">
                                          <p:val>
                                            <p:strVal val="#ppt_w"/>
                                          </p:val>
                                        </p:tav>
                                      </p:tavLst>
                                    </p:anim>
                                    <p:anim calcmode="lin" valueType="num">
                                      <p:cBhvr>
                                        <p:cTn id="11" dur="2000" fill="hold"/>
                                        <p:tgtEl>
                                          <p:spTgt spid="2050"/>
                                        </p:tgtEl>
                                        <p:attrNameLst>
                                          <p:attrName>ppt_h</p:attrName>
                                        </p:attrNameLst>
                                      </p:cBhvr>
                                      <p:tavLst>
                                        <p:tav tm="0">
                                          <p:val>
                                            <p:fltVal val="0"/>
                                          </p:val>
                                        </p:tav>
                                        <p:tav tm="100000">
                                          <p:val>
                                            <p:strVal val="#ppt_h"/>
                                          </p:val>
                                        </p:tav>
                                      </p:tavLst>
                                    </p:anim>
                                    <p:animEffect transition="in" filter="fade">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000"/>
                                        <p:tgtEl>
                                          <p:spTgt spid="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p:bldP spid="8" grpId="0" uiExpan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A0313F-88EA-2848-9507-6035CB3C7706}"/>
              </a:ext>
            </a:extLst>
          </p:cNvPr>
          <p:cNvSpPr>
            <a:spLocks noGrp="1"/>
          </p:cNvSpPr>
          <p:nvPr>
            <p:ph type="sldNum" sz="quarter" idx="12"/>
          </p:nvPr>
        </p:nvSpPr>
        <p:spPr/>
        <p:txBody>
          <a:bodyPr/>
          <a:lstStyle/>
          <a:p>
            <a:fld id="{AD36D61E-4FB0-C74A-A21F-DEB655598256}" type="slidenum">
              <a:rPr lang="en-US" smtClean="0"/>
              <a:pPr/>
              <a:t>23</a:t>
            </a:fld>
            <a:endParaRPr lang="en-US" dirty="0"/>
          </a:p>
        </p:txBody>
      </p:sp>
      <p:sp>
        <p:nvSpPr>
          <p:cNvPr id="5" name="Title 4">
            <a:extLst>
              <a:ext uri="{FF2B5EF4-FFF2-40B4-BE49-F238E27FC236}">
                <a16:creationId xmlns:a16="http://schemas.microsoft.com/office/drawing/2014/main" id="{37D79166-DD5C-0441-9AFA-5FB2063CE8EA}"/>
              </a:ext>
            </a:extLst>
          </p:cNvPr>
          <p:cNvSpPr>
            <a:spLocks noGrp="1"/>
          </p:cNvSpPr>
          <p:nvPr>
            <p:ph type="title"/>
          </p:nvPr>
        </p:nvSpPr>
        <p:spPr/>
        <p:txBody>
          <a:bodyPr/>
          <a:lstStyle/>
          <a:p>
            <a:r>
              <a:rPr lang="en-US" dirty="0">
                <a:solidFill>
                  <a:schemeClr val="accent4"/>
                </a:solidFill>
              </a:rPr>
              <a:t>Through the eyes of children</a:t>
            </a:r>
          </a:p>
        </p:txBody>
      </p:sp>
      <p:pic>
        <p:nvPicPr>
          <p:cNvPr id="1026" name="Picture 2" descr="Image: Drawings of children alone in various windows, some looking at laptops, others have backpacks and wearing masks.">
            <a:extLst>
              <a:ext uri="{FF2B5EF4-FFF2-40B4-BE49-F238E27FC236}">
                <a16:creationId xmlns:a16="http://schemas.microsoft.com/office/drawing/2014/main" id="{F15CB5D2-81C6-8A4D-9A7E-75238317FF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044" b="57479"/>
          <a:stretch/>
        </p:blipFill>
        <p:spPr bwMode="auto">
          <a:xfrm>
            <a:off x="3087277" y="1338047"/>
            <a:ext cx="3000080" cy="246740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A41FE7F7-29B3-0E41-916D-83D92D71CDB5}"/>
              </a:ext>
            </a:extLst>
          </p:cNvPr>
          <p:cNvSpPr txBox="1">
            <a:spLocks/>
          </p:cNvSpPr>
          <p:nvPr/>
        </p:nvSpPr>
        <p:spPr>
          <a:xfrm>
            <a:off x="541806" y="1258844"/>
            <a:ext cx="2658592" cy="3033204"/>
          </a:xfrm>
          <a:prstGeom prst="rect">
            <a:avLst/>
          </a:prstGeom>
        </p:spPr>
        <p:txBody>
          <a:bodyPr/>
          <a:lstStyle>
            <a:lvl1pPr marL="73152" indent="-164592" algn="l" defTabSz="457200" rtl="0" eaLnBrk="1" latinLnBrk="0" hangingPunct="1">
              <a:lnSpc>
                <a:spcPct val="110000"/>
              </a:lnSpc>
              <a:spcBef>
                <a:spcPct val="20000"/>
              </a:spcBef>
              <a:spcAft>
                <a:spcPts val="600"/>
              </a:spcAft>
              <a:buFont typeface="Arial"/>
              <a:buChar char="•"/>
              <a:defRPr sz="1200" kern="1200">
                <a:solidFill>
                  <a:srgbClr val="474B55"/>
                </a:solidFill>
                <a:latin typeface="Georgia"/>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endParaRPr lang="en-US" sz="1600" dirty="0"/>
          </a:p>
          <a:p>
            <a:endParaRPr lang="en-US" sz="1600" dirty="0"/>
          </a:p>
        </p:txBody>
      </p:sp>
      <p:sp>
        <p:nvSpPr>
          <p:cNvPr id="10" name="Content Placeholder 3">
            <a:extLst>
              <a:ext uri="{FF2B5EF4-FFF2-40B4-BE49-F238E27FC236}">
                <a16:creationId xmlns:a16="http://schemas.microsoft.com/office/drawing/2014/main" id="{CC13C127-9FB3-4642-B763-05B0928273C3}"/>
              </a:ext>
            </a:extLst>
          </p:cNvPr>
          <p:cNvSpPr>
            <a:spLocks noGrp="1"/>
          </p:cNvSpPr>
          <p:nvPr>
            <p:ph sz="half" idx="16"/>
          </p:nvPr>
        </p:nvSpPr>
        <p:spPr>
          <a:xfrm>
            <a:off x="541806" y="1327391"/>
            <a:ext cx="2658592" cy="3033204"/>
          </a:xfrm>
        </p:spPr>
        <p:txBody>
          <a:bodyPr/>
          <a:lstStyle/>
          <a:p>
            <a:pPr marL="0" indent="0">
              <a:buNone/>
            </a:pPr>
            <a:r>
              <a:rPr lang="en-US" sz="1600" dirty="0"/>
              <a:t>Social distancing rules</a:t>
            </a:r>
          </a:p>
          <a:p>
            <a:pPr marL="0" indent="0">
              <a:buNone/>
            </a:pPr>
            <a:r>
              <a:rPr lang="en-US" sz="1600" dirty="0"/>
              <a:t>Loss of family job/income</a:t>
            </a:r>
          </a:p>
          <a:p>
            <a:pPr marL="0" indent="0">
              <a:buNone/>
            </a:pPr>
            <a:r>
              <a:rPr lang="en-US" sz="1600" dirty="0"/>
              <a:t>Family illness/death</a:t>
            </a:r>
          </a:p>
          <a:p>
            <a:pPr marL="0" indent="0">
              <a:buNone/>
            </a:pPr>
            <a:r>
              <a:rPr lang="en-US" sz="1600" dirty="0"/>
              <a:t>Loss of peer interactions</a:t>
            </a:r>
          </a:p>
          <a:p>
            <a:pPr marL="0" indent="0">
              <a:buNone/>
            </a:pPr>
            <a:r>
              <a:rPr lang="en-US" sz="1600" dirty="0"/>
              <a:t>Altered holiday celebrations</a:t>
            </a:r>
          </a:p>
          <a:p>
            <a:pPr marL="0" indent="0">
              <a:buNone/>
            </a:pPr>
            <a:r>
              <a:rPr lang="en-US" sz="1600" dirty="0"/>
              <a:t>Closed playgrounds and parks</a:t>
            </a:r>
          </a:p>
        </p:txBody>
      </p:sp>
      <p:sp>
        <p:nvSpPr>
          <p:cNvPr id="11" name="Content Placeholder 3">
            <a:extLst>
              <a:ext uri="{FF2B5EF4-FFF2-40B4-BE49-F238E27FC236}">
                <a16:creationId xmlns:a16="http://schemas.microsoft.com/office/drawing/2014/main" id="{7F9F1771-0C0D-D04E-803F-6FF194F0926F}"/>
              </a:ext>
            </a:extLst>
          </p:cNvPr>
          <p:cNvSpPr txBox="1">
            <a:spLocks/>
          </p:cNvSpPr>
          <p:nvPr/>
        </p:nvSpPr>
        <p:spPr>
          <a:xfrm>
            <a:off x="6175350" y="1278218"/>
            <a:ext cx="2658592" cy="3033204"/>
          </a:xfrm>
          <a:prstGeom prst="rect">
            <a:avLst/>
          </a:prstGeom>
        </p:spPr>
        <p:txBody>
          <a:bodyPr/>
          <a:lstStyle>
            <a:lvl1pPr marL="73152" indent="-164592" algn="l" defTabSz="457200" rtl="0" eaLnBrk="1" latinLnBrk="0" hangingPunct="1">
              <a:lnSpc>
                <a:spcPct val="110000"/>
              </a:lnSpc>
              <a:spcBef>
                <a:spcPct val="20000"/>
              </a:spcBef>
              <a:spcAft>
                <a:spcPts val="600"/>
              </a:spcAft>
              <a:buFont typeface="Arial"/>
              <a:buChar char="•"/>
              <a:defRPr sz="1200" kern="1200">
                <a:solidFill>
                  <a:srgbClr val="474B55"/>
                </a:solidFill>
                <a:latin typeface="Georgia"/>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1600" dirty="0"/>
              <a:t>Change to routines</a:t>
            </a:r>
          </a:p>
          <a:p>
            <a:pPr marL="0" indent="0">
              <a:buFont typeface="Arial"/>
              <a:buNone/>
            </a:pPr>
            <a:r>
              <a:rPr lang="en-US" sz="1600" dirty="0"/>
              <a:t>Virtual learning</a:t>
            </a:r>
          </a:p>
          <a:p>
            <a:pPr marL="0" indent="0">
              <a:buFont typeface="Arial"/>
              <a:buNone/>
            </a:pPr>
            <a:r>
              <a:rPr lang="en-US" sz="1600" dirty="0"/>
              <a:t>Loss of school lunch</a:t>
            </a:r>
          </a:p>
          <a:p>
            <a:pPr marL="0" indent="0">
              <a:buFont typeface="Arial"/>
              <a:buNone/>
            </a:pPr>
            <a:r>
              <a:rPr lang="en-US" sz="1600" dirty="0"/>
              <a:t>IEP/504 supports?</a:t>
            </a:r>
          </a:p>
          <a:p>
            <a:pPr marL="0" indent="0">
              <a:buFont typeface="Arial"/>
              <a:buNone/>
            </a:pPr>
            <a:r>
              <a:rPr lang="en-US" sz="1600" dirty="0"/>
              <a:t>Virtual extended family</a:t>
            </a:r>
          </a:p>
          <a:p>
            <a:pPr marL="0" indent="0">
              <a:buFont typeface="Arial"/>
              <a:buNone/>
            </a:pPr>
            <a:r>
              <a:rPr lang="en-US" sz="1600" dirty="0"/>
              <a:t>Masks everywhere</a:t>
            </a:r>
          </a:p>
          <a:p>
            <a:pPr marL="0" indent="0">
              <a:buFont typeface="Arial"/>
              <a:buNone/>
            </a:pPr>
            <a:r>
              <a:rPr lang="en-US" sz="1600" dirty="0"/>
              <a:t>And wearing a mask…</a:t>
            </a:r>
          </a:p>
          <a:p>
            <a:pPr marL="0" indent="0">
              <a:buFont typeface="Arial"/>
              <a:buNone/>
            </a:pPr>
            <a:endParaRPr lang="en-US" sz="1600" dirty="0"/>
          </a:p>
          <a:p>
            <a:pPr marL="0" indent="0">
              <a:buFont typeface="Arial"/>
              <a:buNone/>
            </a:pPr>
            <a:endParaRPr lang="en-US" sz="1600" dirty="0"/>
          </a:p>
          <a:p>
            <a:endParaRPr lang="en-US" sz="1600" dirty="0"/>
          </a:p>
        </p:txBody>
      </p:sp>
    </p:spTree>
    <p:extLst>
      <p:ext uri="{BB962C8B-B14F-4D97-AF65-F5344CB8AC3E}">
        <p14:creationId xmlns:p14="http://schemas.microsoft.com/office/powerpoint/2010/main" val="94086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uiExpand="1"/>
      <p:bldP spid="11" grpId="0" uiExpan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0038CE-D09E-0044-8343-0C4515B7E844}"/>
              </a:ext>
            </a:extLst>
          </p:cNvPr>
          <p:cNvSpPr>
            <a:spLocks noGrp="1"/>
          </p:cNvSpPr>
          <p:nvPr>
            <p:ph type="sldNum" sz="quarter" idx="12"/>
          </p:nvPr>
        </p:nvSpPr>
        <p:spPr/>
        <p:txBody>
          <a:bodyPr/>
          <a:lstStyle/>
          <a:p>
            <a:fld id="{AD36D61E-4FB0-C74A-A21F-DEB655598256}" type="slidenum">
              <a:rPr lang="en-US" smtClean="0"/>
              <a:pPr/>
              <a:t>24</a:t>
            </a:fld>
            <a:endParaRPr lang="en-US" dirty="0"/>
          </a:p>
        </p:txBody>
      </p:sp>
      <p:sp>
        <p:nvSpPr>
          <p:cNvPr id="5" name="Title 4">
            <a:extLst>
              <a:ext uri="{FF2B5EF4-FFF2-40B4-BE49-F238E27FC236}">
                <a16:creationId xmlns:a16="http://schemas.microsoft.com/office/drawing/2014/main" id="{C17DB7EE-C9EE-3E42-B3D8-1A2247410D0F}"/>
              </a:ext>
            </a:extLst>
          </p:cNvPr>
          <p:cNvSpPr>
            <a:spLocks noGrp="1"/>
          </p:cNvSpPr>
          <p:nvPr>
            <p:ph type="title"/>
          </p:nvPr>
        </p:nvSpPr>
        <p:spPr/>
        <p:txBody>
          <a:bodyPr/>
          <a:lstStyle/>
          <a:p>
            <a:r>
              <a:rPr lang="en-US" dirty="0">
                <a:solidFill>
                  <a:schemeClr val="accent4"/>
                </a:solidFill>
              </a:rPr>
              <a:t>Meet </a:t>
            </a:r>
            <a:r>
              <a:rPr lang="en-US" dirty="0" err="1">
                <a:solidFill>
                  <a:schemeClr val="accent4"/>
                </a:solidFill>
              </a:rPr>
              <a:t>tyrell</a:t>
            </a:r>
            <a:endParaRPr lang="en-US" dirty="0">
              <a:solidFill>
                <a:schemeClr val="accent4"/>
              </a:solidFill>
            </a:endParaRPr>
          </a:p>
        </p:txBody>
      </p:sp>
      <p:sp>
        <p:nvSpPr>
          <p:cNvPr id="6" name="Content Placeholder 5">
            <a:extLst>
              <a:ext uri="{FF2B5EF4-FFF2-40B4-BE49-F238E27FC236}">
                <a16:creationId xmlns:a16="http://schemas.microsoft.com/office/drawing/2014/main" id="{8D2DBB34-839E-E646-A417-6B53DD140D48}"/>
              </a:ext>
            </a:extLst>
          </p:cNvPr>
          <p:cNvSpPr>
            <a:spLocks noGrp="1"/>
          </p:cNvSpPr>
          <p:nvPr>
            <p:ph sz="half" idx="17"/>
          </p:nvPr>
        </p:nvSpPr>
        <p:spPr>
          <a:xfrm>
            <a:off x="541806" y="949131"/>
            <a:ext cx="7519628" cy="3896137"/>
          </a:xfrm>
        </p:spPr>
        <p:txBody>
          <a:bodyPr/>
          <a:lstStyle/>
          <a:p>
            <a:r>
              <a:rPr lang="en-US" dirty="0"/>
              <a:t>Tyrell was seen by DBP in November 2019 at 24 months old, had mild delays in language and play skills, and was referred for Early Intervention and follow-up in 6 months.</a:t>
            </a:r>
          </a:p>
          <a:p>
            <a:r>
              <a:rPr lang="en-US" dirty="0"/>
              <a:t>Returns to DBP Apr 2021 at 3.5 years old with severe delays &amp; no services.</a:t>
            </a:r>
          </a:p>
          <a:p>
            <a:pPr marL="285750" indent="-171450">
              <a:buFont typeface="Arial" panose="020B0604020202020204" pitchFamily="34" charset="0"/>
              <a:buChar char="•"/>
            </a:pPr>
            <a:r>
              <a:rPr lang="en-US" sz="1400" dirty="0"/>
              <a:t>Started EI Jan 2020, put on hold Mar 2020, and when EI reached out to mom Jun 2020 she declined video therapy.</a:t>
            </a:r>
          </a:p>
          <a:p>
            <a:pPr marL="285750" indent="-171450">
              <a:buFont typeface="Arial" panose="020B0604020202020204" pitchFamily="34" charset="0"/>
              <a:buChar char="•"/>
            </a:pPr>
            <a:r>
              <a:rPr lang="en-US" sz="1400" dirty="0"/>
              <a:t>Aug 2020 agreed to video but held again when Tyrell’s mother and grandparents got COVID. Grandfather died shortly afterwards.</a:t>
            </a:r>
          </a:p>
          <a:p>
            <a:pPr marL="285750" indent="-171450">
              <a:buFont typeface="Arial" panose="020B0604020202020204" pitchFamily="34" charset="0"/>
              <a:buChar char="•"/>
            </a:pPr>
            <a:r>
              <a:rPr lang="en-US" sz="1400" dirty="0"/>
              <a:t>Mother couldn’t keep part-time jobs and stays home with Tyrell, and is experiencing significant anxiety. There are two older brothers doing online schooling, and it is cramped in the one-bedroom apartment where they live.</a:t>
            </a:r>
          </a:p>
          <a:p>
            <a:pPr marL="285750" indent="-171450">
              <a:buFont typeface="Arial" panose="020B0604020202020204" pitchFamily="34" charset="0"/>
              <a:buChar char="•"/>
            </a:pPr>
            <a:r>
              <a:rPr lang="en-US" sz="1400" dirty="0"/>
              <a:t>No exposure to other children because unsafe neighborhood.</a:t>
            </a:r>
          </a:p>
          <a:p>
            <a:pPr marL="285750" indent="-171450">
              <a:buFont typeface="Arial" panose="020B0604020202020204" pitchFamily="34" charset="0"/>
              <a:buChar char="•"/>
            </a:pPr>
            <a:r>
              <a:rPr lang="en-US" sz="1400" dirty="0"/>
              <a:t>Never completed transition from EI to Intermediate Unit.</a:t>
            </a:r>
          </a:p>
        </p:txBody>
      </p:sp>
    </p:spTree>
    <p:extLst>
      <p:ext uri="{BB962C8B-B14F-4D97-AF65-F5344CB8AC3E}">
        <p14:creationId xmlns:p14="http://schemas.microsoft.com/office/powerpoint/2010/main" val="3673165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36D61E-4FB0-C74A-A21F-DEB655598256}" type="slidenum">
              <a:rPr lang="en-US" smtClean="0"/>
              <a:pPr/>
              <a:t>25</a:t>
            </a:fld>
            <a:endParaRPr lang="en-US" dirty="0"/>
          </a:p>
        </p:txBody>
      </p:sp>
      <p:sp>
        <p:nvSpPr>
          <p:cNvPr id="5" name="Title 4"/>
          <p:cNvSpPr>
            <a:spLocks noGrp="1"/>
          </p:cNvSpPr>
          <p:nvPr>
            <p:ph type="title"/>
          </p:nvPr>
        </p:nvSpPr>
        <p:spPr>
          <a:xfrm>
            <a:off x="541805" y="383142"/>
            <a:ext cx="8060389" cy="3832310"/>
          </a:xfrm>
        </p:spPr>
        <p:txBody>
          <a:bodyPr/>
          <a:lstStyle/>
          <a:p>
            <a:r>
              <a:rPr lang="en-US" dirty="0">
                <a:solidFill>
                  <a:schemeClr val="accent4"/>
                </a:solidFill>
              </a:rPr>
              <a:t>Evaluating COVID’s impact on emotional/behavioral health</a:t>
            </a:r>
          </a:p>
        </p:txBody>
      </p:sp>
      <p:sp>
        <p:nvSpPr>
          <p:cNvPr id="7" name="Content Placeholder 2"/>
          <p:cNvSpPr>
            <a:spLocks noGrp="1"/>
          </p:cNvSpPr>
          <p:nvPr>
            <p:ph sz="half" idx="16"/>
          </p:nvPr>
        </p:nvSpPr>
        <p:spPr>
          <a:xfrm>
            <a:off x="541805" y="1082567"/>
            <a:ext cx="7822610" cy="3132886"/>
          </a:xfrm>
        </p:spPr>
        <p:txBody>
          <a:bodyPr>
            <a:normAutofit/>
          </a:bodyPr>
          <a:lstStyle/>
          <a:p>
            <a:pPr marL="0" indent="0">
              <a:spcAft>
                <a:spcPts val="0"/>
              </a:spcAft>
              <a:buNone/>
            </a:pPr>
            <a:r>
              <a:rPr lang="en-US" sz="1600" dirty="0">
                <a:solidFill>
                  <a:schemeClr val="tx1"/>
                </a:solidFill>
              </a:rPr>
              <a:t>Social determinants of health including</a:t>
            </a:r>
          </a:p>
          <a:p>
            <a:pPr marL="465138" indent="-279400">
              <a:spcAft>
                <a:spcPts val="0"/>
              </a:spcAft>
            </a:pPr>
            <a:r>
              <a:rPr lang="en-US" sz="1600" dirty="0">
                <a:solidFill>
                  <a:schemeClr val="tx1"/>
                </a:solidFill>
              </a:rPr>
              <a:t>Food insecurity</a:t>
            </a:r>
          </a:p>
          <a:p>
            <a:pPr marL="465138" indent="-279400">
              <a:spcAft>
                <a:spcPts val="0"/>
              </a:spcAft>
            </a:pPr>
            <a:r>
              <a:rPr lang="en-US" sz="1600" dirty="0">
                <a:solidFill>
                  <a:schemeClr val="tx1"/>
                </a:solidFill>
              </a:rPr>
              <a:t>Stable housing</a:t>
            </a:r>
          </a:p>
          <a:p>
            <a:pPr marL="465138" indent="-279400">
              <a:spcAft>
                <a:spcPts val="0"/>
              </a:spcAft>
            </a:pPr>
            <a:r>
              <a:rPr lang="en-US" sz="1600" dirty="0">
                <a:solidFill>
                  <a:schemeClr val="tx1"/>
                </a:solidFill>
              </a:rPr>
              <a:t>Employment</a:t>
            </a:r>
          </a:p>
          <a:p>
            <a:pPr marL="465138" indent="-279400">
              <a:spcAft>
                <a:spcPts val="0"/>
              </a:spcAft>
            </a:pPr>
            <a:r>
              <a:rPr lang="en-US" sz="1600" dirty="0">
                <a:solidFill>
                  <a:schemeClr val="tx1"/>
                </a:solidFill>
              </a:rPr>
              <a:t>Internet connectivity</a:t>
            </a:r>
          </a:p>
          <a:p>
            <a:pPr marL="185738" indent="0">
              <a:spcAft>
                <a:spcPts val="0"/>
              </a:spcAft>
              <a:buNone/>
            </a:pPr>
            <a:endParaRPr lang="en-US" sz="1600" dirty="0">
              <a:solidFill>
                <a:schemeClr val="tx1"/>
              </a:solidFill>
            </a:endParaRPr>
          </a:p>
          <a:p>
            <a:pPr marL="0" indent="0" algn="ctr">
              <a:spcAft>
                <a:spcPts val="0"/>
              </a:spcAft>
              <a:buNone/>
            </a:pPr>
            <a:r>
              <a:rPr lang="en-US" sz="1600" b="1" dirty="0">
                <a:solidFill>
                  <a:schemeClr val="accent5"/>
                </a:solidFill>
              </a:rPr>
              <a:t>Pediatrician screening of social determinants of health has now taken additional urgency, especially for historically under-resourced communities and minoritized populations facing inequities</a:t>
            </a:r>
          </a:p>
          <a:p>
            <a:pPr marL="0" indent="0">
              <a:spcAft>
                <a:spcPts val="0"/>
              </a:spcAft>
              <a:buNone/>
            </a:pPr>
            <a:endParaRPr lang="en-US" sz="1600" dirty="0">
              <a:solidFill>
                <a:schemeClr val="tx1"/>
              </a:solidFill>
            </a:endParaRPr>
          </a:p>
        </p:txBody>
      </p:sp>
      <p:sp>
        <p:nvSpPr>
          <p:cNvPr id="4" name="Content Placeholder 3">
            <a:extLst>
              <a:ext uri="{FF2B5EF4-FFF2-40B4-BE49-F238E27FC236}">
                <a16:creationId xmlns:a16="http://schemas.microsoft.com/office/drawing/2014/main" id="{BA2649B3-CBC3-B945-B32F-F3F653B726B2}"/>
              </a:ext>
            </a:extLst>
          </p:cNvPr>
          <p:cNvSpPr>
            <a:spLocks noGrp="1"/>
          </p:cNvSpPr>
          <p:nvPr>
            <p:ph sz="half" idx="14"/>
          </p:nvPr>
        </p:nvSpPr>
        <p:spPr/>
        <p:txBody>
          <a:bodyPr/>
          <a:lstStyle/>
          <a:p>
            <a:r>
              <a:rPr lang="en-US" dirty="0"/>
              <a:t>https://</a:t>
            </a:r>
            <a:r>
              <a:rPr lang="en-US" dirty="0" err="1"/>
              <a:t>www.feedingamerica.org</a:t>
            </a:r>
            <a:r>
              <a:rPr lang="en-US" dirty="0"/>
              <a:t>/sites/default/files/2021-03/Local%20Projections%20Brief_3.31.2021.pdf</a:t>
            </a:r>
          </a:p>
        </p:txBody>
      </p:sp>
      <p:pic>
        <p:nvPicPr>
          <p:cNvPr id="3074" name="Picture 2" descr="Southern Africa food security crisis - International Federation of Red  Cross and Red Crescent Societies">
            <a:extLst>
              <a:ext uri="{FF2B5EF4-FFF2-40B4-BE49-F238E27FC236}">
                <a16:creationId xmlns:a16="http://schemas.microsoft.com/office/drawing/2014/main" id="{B585F10E-6A5A-DC40-A748-1AAFB9BA8778}"/>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5993791" y="1421489"/>
            <a:ext cx="1252622" cy="12526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Insecure House Icon of Glyph style - Available in SVG, PNG, EPS, AI &amp;  Icon fonts">
            <a:extLst>
              <a:ext uri="{FF2B5EF4-FFF2-40B4-BE49-F238E27FC236}">
                <a16:creationId xmlns:a16="http://schemas.microsoft.com/office/drawing/2014/main" id="{CA31EA02-DBDF-1045-9809-A6B007ECE41B}"/>
              </a:ext>
            </a:extLst>
          </p:cNvPr>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6881327" y="936263"/>
            <a:ext cx="1483088" cy="14830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Education icons | Noun Project | Education icon, Projects, Nouns">
            <a:extLst>
              <a:ext uri="{FF2B5EF4-FFF2-40B4-BE49-F238E27FC236}">
                <a16:creationId xmlns:a16="http://schemas.microsoft.com/office/drawing/2014/main" id="{BBEB9077-5BDE-2A40-B35A-1E0F88FF4D67}"/>
              </a:ext>
            </a:extLst>
          </p:cNvPr>
          <p:cNvPicPr>
            <a:picLocks noChangeAspect="1" noChangeArrowheads="1"/>
          </p:cNvPicPr>
          <p:nvPr/>
        </p:nvPicPr>
        <p:blipFill>
          <a:blip r:embed="rId5">
            <a:alphaModFix amt="70000"/>
            <a:extLst>
              <a:ext uri="{28A0092B-C50C-407E-A947-70E740481C1C}">
                <a14:useLocalDpi xmlns:a14="http://schemas.microsoft.com/office/drawing/2010/main" val="0"/>
              </a:ext>
            </a:extLst>
          </a:blip>
          <a:srcRect/>
          <a:stretch>
            <a:fillRect/>
          </a:stretch>
        </p:blipFill>
        <p:spPr bwMode="auto">
          <a:xfrm>
            <a:off x="4957832" y="1732683"/>
            <a:ext cx="1252622" cy="125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104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36D61E-4FB0-C74A-A21F-DEB655598256}" type="slidenum">
              <a:rPr lang="en-US" smtClean="0"/>
              <a:pPr/>
              <a:t>26</a:t>
            </a:fld>
            <a:endParaRPr lang="en-US" dirty="0"/>
          </a:p>
        </p:txBody>
      </p:sp>
      <p:sp>
        <p:nvSpPr>
          <p:cNvPr id="5" name="Title 4"/>
          <p:cNvSpPr>
            <a:spLocks noGrp="1"/>
          </p:cNvSpPr>
          <p:nvPr>
            <p:ph type="title"/>
          </p:nvPr>
        </p:nvSpPr>
        <p:spPr>
          <a:xfrm>
            <a:off x="541805" y="383142"/>
            <a:ext cx="8060389" cy="3832310"/>
          </a:xfrm>
        </p:spPr>
        <p:txBody>
          <a:bodyPr/>
          <a:lstStyle/>
          <a:p>
            <a:r>
              <a:rPr lang="en-US" dirty="0">
                <a:solidFill>
                  <a:schemeClr val="accent4"/>
                </a:solidFill>
              </a:rPr>
              <a:t>Evaluating COVID’s impact on emotional/behavioral health</a:t>
            </a:r>
          </a:p>
        </p:txBody>
      </p:sp>
      <p:sp>
        <p:nvSpPr>
          <p:cNvPr id="7" name="Content Placeholder 2"/>
          <p:cNvSpPr>
            <a:spLocks noGrp="1"/>
          </p:cNvSpPr>
          <p:nvPr>
            <p:ph sz="half" idx="16"/>
          </p:nvPr>
        </p:nvSpPr>
        <p:spPr>
          <a:xfrm>
            <a:off x="541805" y="1082566"/>
            <a:ext cx="7523884" cy="3368563"/>
          </a:xfrm>
        </p:spPr>
        <p:txBody>
          <a:bodyPr>
            <a:noAutofit/>
          </a:bodyPr>
          <a:lstStyle/>
          <a:p>
            <a:pPr marL="0" indent="0">
              <a:spcAft>
                <a:spcPts val="0"/>
              </a:spcAft>
              <a:buNone/>
            </a:pPr>
            <a:r>
              <a:rPr lang="en-US" sz="1600" dirty="0">
                <a:solidFill>
                  <a:schemeClr val="tx1"/>
                </a:solidFill>
              </a:rPr>
              <a:t>Parent/caregiver well-being</a:t>
            </a:r>
          </a:p>
          <a:p>
            <a:pPr marL="446088" indent="-217488">
              <a:spcAft>
                <a:spcPts val="0"/>
              </a:spcAft>
            </a:pPr>
            <a:r>
              <a:rPr lang="en-US" sz="1600" dirty="0">
                <a:solidFill>
                  <a:schemeClr val="tx1"/>
                </a:solidFill>
              </a:rPr>
              <a:t>Parents with their own mental health problems, health issues, or substance use have more difficulty responding to children’s stress</a:t>
            </a:r>
          </a:p>
          <a:p>
            <a:pPr marL="446088" indent="-217488">
              <a:spcAft>
                <a:spcPts val="0"/>
              </a:spcAft>
            </a:pPr>
            <a:r>
              <a:rPr lang="en-US" sz="1600" dirty="0">
                <a:solidFill>
                  <a:schemeClr val="tx1"/>
                </a:solidFill>
              </a:rPr>
              <a:t>Parents of children with disabilities have reported even greater levels of stress, mental health symptoms, burnout, and social isolation during COVID</a:t>
            </a:r>
          </a:p>
          <a:p>
            <a:pPr marL="228600" indent="0">
              <a:spcAft>
                <a:spcPts val="0"/>
              </a:spcAft>
              <a:buNone/>
            </a:pPr>
            <a:endParaRPr lang="en-US" sz="1600" dirty="0">
              <a:solidFill>
                <a:schemeClr val="tx1"/>
              </a:solidFill>
            </a:endParaRPr>
          </a:p>
          <a:p>
            <a:pPr marL="11113" indent="0" algn="ctr">
              <a:spcAft>
                <a:spcPts val="0"/>
              </a:spcAft>
              <a:buNone/>
            </a:pPr>
            <a:r>
              <a:rPr lang="en-US" sz="1600" b="1" dirty="0">
                <a:solidFill>
                  <a:schemeClr val="accent5"/>
                </a:solidFill>
              </a:rPr>
              <a:t>Pediatricians can screen for parental well-being, including perinatal depression and intimate partner violence, and provide support by offering empathy and recommending self-care/mindfulness and referral resources</a:t>
            </a:r>
          </a:p>
        </p:txBody>
      </p:sp>
      <p:sp>
        <p:nvSpPr>
          <p:cNvPr id="4" name="Content Placeholder 3">
            <a:extLst>
              <a:ext uri="{FF2B5EF4-FFF2-40B4-BE49-F238E27FC236}">
                <a16:creationId xmlns:a16="http://schemas.microsoft.com/office/drawing/2014/main" id="{BA2649B3-CBC3-B945-B32F-F3F653B726B2}"/>
              </a:ext>
            </a:extLst>
          </p:cNvPr>
          <p:cNvSpPr>
            <a:spLocks noGrp="1"/>
          </p:cNvSpPr>
          <p:nvPr>
            <p:ph sz="half" idx="14"/>
          </p:nvPr>
        </p:nvSpPr>
        <p:spPr>
          <a:xfrm>
            <a:off x="541806" y="4407660"/>
            <a:ext cx="7172291" cy="667260"/>
          </a:xfrm>
        </p:spPr>
        <p:txBody>
          <a:bodyPr/>
          <a:lstStyle/>
          <a:p>
            <a:pPr>
              <a:spcBef>
                <a:spcPts val="0"/>
              </a:spcBef>
              <a:spcAft>
                <a:spcPts val="0"/>
              </a:spcAft>
            </a:pPr>
            <a:r>
              <a:rPr lang="en-US" i="0" dirty="0">
                <a:solidFill>
                  <a:schemeClr val="bg2"/>
                </a:solidFill>
              </a:rPr>
              <a:t>Murphy, A., Pinkerton, L. M., Bruckner, E., &amp; Risser, H. J. (2021). The Impact of the Novel Coronavirus Disease 2019 on Therapy Service Delivery for Children with Disabilities. </a:t>
            </a:r>
            <a:r>
              <a:rPr lang="en-US" dirty="0">
                <a:solidFill>
                  <a:schemeClr val="bg2"/>
                </a:solidFill>
              </a:rPr>
              <a:t>The Journal of pediatrics</a:t>
            </a:r>
            <a:r>
              <a:rPr lang="en-US" i="0" dirty="0">
                <a:solidFill>
                  <a:schemeClr val="bg2"/>
                </a:solidFill>
              </a:rPr>
              <a:t>, </a:t>
            </a:r>
            <a:r>
              <a:rPr lang="en-US" dirty="0">
                <a:solidFill>
                  <a:schemeClr val="bg2"/>
                </a:solidFill>
              </a:rPr>
              <a:t>231</a:t>
            </a:r>
            <a:r>
              <a:rPr lang="en-US" i="0" dirty="0">
                <a:solidFill>
                  <a:schemeClr val="bg2"/>
                </a:solidFill>
              </a:rPr>
              <a:t>, 168–177.e1. https://doi.org/10.1016/j.jpeds.2020.12.060</a:t>
            </a:r>
          </a:p>
          <a:p>
            <a:pPr>
              <a:spcBef>
                <a:spcPts val="0"/>
              </a:spcBef>
              <a:spcAft>
                <a:spcPts val="0"/>
              </a:spcAft>
            </a:pPr>
            <a:r>
              <a:rPr lang="en-US" i="0" dirty="0">
                <a:solidFill>
                  <a:schemeClr val="bg2"/>
                </a:solidFill>
              </a:rPr>
              <a:t>American Academy of Pediatrics. Interim Guidance on Supporting the Emotional and Behavioral Health Needs of Children, Adolescents, and Families During the COVID-19 Pandemic. https://services.aap.org/en/pages/2019-novel-coronavirus-covid-19-infections/clinical-guidance/interim-guidance-on-supporting-the-emotional-and-behavioral-health-needs-of-children-adolescents-and-families-during-the-covid-19-pandemic/</a:t>
            </a:r>
          </a:p>
          <a:p>
            <a:pPr>
              <a:spcBef>
                <a:spcPts val="0"/>
              </a:spcBef>
              <a:spcAft>
                <a:spcPts val="0"/>
              </a:spcAft>
            </a:pPr>
            <a:endParaRPr lang="en-US" i="0" dirty="0">
              <a:solidFill>
                <a:schemeClr val="bg2"/>
              </a:solidFill>
            </a:endParaRPr>
          </a:p>
          <a:p>
            <a:pPr>
              <a:spcBef>
                <a:spcPts val="0"/>
              </a:spcBef>
              <a:spcAft>
                <a:spcPts val="0"/>
              </a:spcAft>
            </a:pPr>
            <a:endParaRPr lang="en-US" dirty="0">
              <a:solidFill>
                <a:schemeClr val="bg2"/>
              </a:solidFill>
            </a:endParaRPr>
          </a:p>
        </p:txBody>
      </p:sp>
      <p:pic>
        <p:nvPicPr>
          <p:cNvPr id="2050" name="Picture 2" descr="Depressed, glum, grief, sad icon - Download on Iconfinder">
            <a:extLst>
              <a:ext uri="{FF2B5EF4-FFF2-40B4-BE49-F238E27FC236}">
                <a16:creationId xmlns:a16="http://schemas.microsoft.com/office/drawing/2014/main" id="{3C6CB55D-F0D5-2741-8621-D597A0EDE955}"/>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8066819" y="1808033"/>
            <a:ext cx="803627" cy="152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560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36D61E-4FB0-C74A-A21F-DEB655598256}" type="slidenum">
              <a:rPr lang="en-US" smtClean="0"/>
              <a:pPr/>
              <a:t>27</a:t>
            </a:fld>
            <a:endParaRPr lang="en-US" dirty="0"/>
          </a:p>
        </p:txBody>
      </p:sp>
      <p:sp>
        <p:nvSpPr>
          <p:cNvPr id="5" name="Title 4"/>
          <p:cNvSpPr>
            <a:spLocks noGrp="1"/>
          </p:cNvSpPr>
          <p:nvPr>
            <p:ph type="title"/>
          </p:nvPr>
        </p:nvSpPr>
        <p:spPr>
          <a:xfrm>
            <a:off x="541805" y="383142"/>
            <a:ext cx="8060389" cy="3832310"/>
          </a:xfrm>
        </p:spPr>
        <p:txBody>
          <a:bodyPr/>
          <a:lstStyle/>
          <a:p>
            <a:r>
              <a:rPr lang="en-US" dirty="0">
                <a:solidFill>
                  <a:schemeClr val="accent4"/>
                </a:solidFill>
              </a:rPr>
              <a:t>Evaluating COVID’s impact on emotional/behavioral health</a:t>
            </a:r>
          </a:p>
        </p:txBody>
      </p:sp>
      <p:sp>
        <p:nvSpPr>
          <p:cNvPr id="7" name="Content Placeholder 2"/>
          <p:cNvSpPr>
            <a:spLocks noGrp="1"/>
          </p:cNvSpPr>
          <p:nvPr>
            <p:ph sz="half" idx="16"/>
          </p:nvPr>
        </p:nvSpPr>
        <p:spPr>
          <a:xfrm>
            <a:off x="541805" y="1082566"/>
            <a:ext cx="7920406" cy="4060934"/>
          </a:xfrm>
        </p:spPr>
        <p:txBody>
          <a:bodyPr>
            <a:normAutofit/>
          </a:bodyPr>
          <a:lstStyle/>
          <a:p>
            <a:pPr marL="0" indent="0">
              <a:spcAft>
                <a:spcPts val="0"/>
              </a:spcAft>
              <a:buNone/>
            </a:pPr>
            <a:r>
              <a:rPr lang="en-US" sz="1600" dirty="0">
                <a:solidFill>
                  <a:schemeClr val="tx1"/>
                </a:solidFill>
              </a:rPr>
              <a:t>Children with special health care needs</a:t>
            </a:r>
          </a:p>
          <a:p>
            <a:pPr marL="446088" indent="-217488">
              <a:spcAft>
                <a:spcPts val="0"/>
              </a:spcAft>
            </a:pPr>
            <a:r>
              <a:rPr lang="en-US" sz="1600" dirty="0">
                <a:solidFill>
                  <a:schemeClr val="tx1"/>
                </a:solidFill>
              </a:rPr>
              <a:t>Depend on uninterrupted access to specialized services</a:t>
            </a:r>
          </a:p>
          <a:p>
            <a:pPr marL="796925" indent="-217488" defTabSz="914400">
              <a:spcAft>
                <a:spcPts val="0"/>
              </a:spcAft>
            </a:pPr>
            <a:r>
              <a:rPr lang="en-US" sz="1600" dirty="0">
                <a:solidFill>
                  <a:schemeClr val="tx1"/>
                </a:solidFill>
              </a:rPr>
              <a:t>Interruption leads to stress on the family and increased risk for losing skills</a:t>
            </a:r>
          </a:p>
          <a:p>
            <a:pPr marL="446088" indent="-217488">
              <a:spcAft>
                <a:spcPts val="0"/>
              </a:spcAft>
            </a:pPr>
            <a:r>
              <a:rPr lang="en-US" sz="1600" dirty="0">
                <a:solidFill>
                  <a:schemeClr val="tx1"/>
                </a:solidFill>
              </a:rPr>
              <a:t>Pharmacological treatments</a:t>
            </a:r>
          </a:p>
          <a:p>
            <a:pPr marL="446088" indent="-217488">
              <a:spcAft>
                <a:spcPts val="0"/>
              </a:spcAft>
            </a:pPr>
            <a:r>
              <a:rPr lang="en-US" sz="1600" dirty="0">
                <a:solidFill>
                  <a:schemeClr val="tx1"/>
                </a:solidFill>
              </a:rPr>
              <a:t>Respite care</a:t>
            </a:r>
          </a:p>
          <a:p>
            <a:pPr marL="446088" indent="-217488">
              <a:spcAft>
                <a:spcPts val="0"/>
              </a:spcAft>
            </a:pPr>
            <a:r>
              <a:rPr lang="en-US" sz="1600" dirty="0">
                <a:solidFill>
                  <a:schemeClr val="tx1"/>
                </a:solidFill>
              </a:rPr>
              <a:t>Note that many children with a disability experience dual risk due to additional social determinants of health</a:t>
            </a:r>
          </a:p>
          <a:p>
            <a:pPr marL="228600" indent="0">
              <a:spcAft>
                <a:spcPts val="0"/>
              </a:spcAft>
              <a:buNone/>
            </a:pPr>
            <a:endParaRPr lang="en-US" sz="1600" dirty="0">
              <a:solidFill>
                <a:schemeClr val="tx1"/>
              </a:solidFill>
            </a:endParaRPr>
          </a:p>
          <a:p>
            <a:pPr marL="228600" indent="0" algn="ctr">
              <a:spcAft>
                <a:spcPts val="0"/>
              </a:spcAft>
              <a:buNone/>
            </a:pPr>
            <a:r>
              <a:rPr lang="en-US" sz="1600" b="1" dirty="0">
                <a:solidFill>
                  <a:schemeClr val="accent5"/>
                </a:solidFill>
              </a:rPr>
              <a:t>Pediatricians can inquire about services and support families, and advocate for them, to receive ongoing services</a:t>
            </a:r>
          </a:p>
          <a:p>
            <a:pPr marL="446088" indent="-217488">
              <a:spcAft>
                <a:spcPts val="0"/>
              </a:spcAft>
            </a:pPr>
            <a:endParaRPr lang="en-US" sz="1600" dirty="0">
              <a:solidFill>
                <a:schemeClr val="tx1"/>
              </a:solidFill>
            </a:endParaRPr>
          </a:p>
          <a:p>
            <a:pPr marL="446088" indent="-217488">
              <a:spcAft>
                <a:spcPts val="0"/>
              </a:spcAft>
            </a:pPr>
            <a:endParaRPr lang="en-US" sz="1600" dirty="0">
              <a:solidFill>
                <a:schemeClr val="tx1"/>
              </a:solidFill>
            </a:endParaRPr>
          </a:p>
          <a:p>
            <a:pPr marL="228600" indent="0">
              <a:spcAft>
                <a:spcPts val="0"/>
              </a:spcAft>
              <a:buNone/>
            </a:pPr>
            <a:endParaRPr lang="en-US" sz="1600" dirty="0">
              <a:solidFill>
                <a:schemeClr val="tx1"/>
              </a:solidFill>
            </a:endParaRPr>
          </a:p>
        </p:txBody>
      </p:sp>
      <p:pic>
        <p:nvPicPr>
          <p:cNvPr id="4098" name="Picture 2" descr="Url Chain Link Icon High Res Stock Images | Shutterstock">
            <a:extLst>
              <a:ext uri="{FF2B5EF4-FFF2-40B4-BE49-F238E27FC236}">
                <a16:creationId xmlns:a16="http://schemas.microsoft.com/office/drawing/2014/main" id="{EFB19A5B-F71C-3C45-8D6A-39784A4DE196}"/>
              </a:ext>
            </a:extLst>
          </p:cNvPr>
          <p:cNvPicPr>
            <a:picLocks noChangeAspect="1" noChangeArrowheads="1"/>
          </p:cNvPicPr>
          <p:nvPr/>
        </p:nvPicPr>
        <p:blipFill>
          <a:blip r:embed="rId3">
            <a:alphaModFix amt="70000"/>
            <a:biLevel thresh="25000"/>
            <a:extLst>
              <a:ext uri="{BEBA8EAE-BF5A-486C-A8C5-ECC9F3942E4B}">
                <a14:imgProps xmlns:a14="http://schemas.microsoft.com/office/drawing/2010/main">
                  <a14:imgLayer r:embed="rId4">
                    <a14:imgEffect>
                      <a14:backgroundRemoval t="10000" b="90000" l="10000" r="90000">
                        <a14:foregroundMark x1="21923" y1="66071" x2="36154" y2="72500"/>
                        <a14:foregroundMark x1="36154" y1="72500" x2="28077" y2="60714"/>
                        <a14:foregroundMark x1="28077" y1="60714" x2="29615" y2="74286"/>
                        <a14:foregroundMark x1="29615" y1="74286" x2="24615" y2="61429"/>
                        <a14:foregroundMark x1="24615" y1="61429" x2="36538" y2="52500"/>
                        <a14:foregroundMark x1="36538" y1="52500" x2="40385" y2="39643"/>
                        <a14:foregroundMark x1="40385" y1="39643" x2="57692" y2="37143"/>
                        <a14:foregroundMark x1="57692" y1="37143" x2="45385" y2="62857"/>
                        <a14:foregroundMark x1="45385" y1="62857" x2="53846" y2="51429"/>
                        <a14:foregroundMark x1="53846" y1="51429" x2="42308" y2="60714"/>
                        <a14:foregroundMark x1="42308" y1="60714" x2="51154" y2="50357"/>
                        <a14:foregroundMark x1="51154" y1="50357" x2="38077" y2="67500"/>
                        <a14:foregroundMark x1="38077" y1="67500" x2="49615" y2="54286"/>
                        <a14:foregroundMark x1="49615" y1="54286" x2="39615" y2="64286"/>
                        <a14:foregroundMark x1="39615" y1="64286" x2="50769" y2="55714"/>
                        <a14:foregroundMark x1="50769" y1="55714" x2="40000" y2="66786"/>
                        <a14:foregroundMark x1="40000" y1="66786" x2="25769" y2="69286"/>
                        <a14:foregroundMark x1="25769" y1="69286" x2="31923" y2="55357"/>
                        <a14:foregroundMark x1="31923" y1="55357" x2="21538" y2="65000"/>
                        <a14:foregroundMark x1="21538" y1="65000" x2="28846" y2="53214"/>
                        <a14:foregroundMark x1="28846" y1="53214" x2="40385" y2="43571"/>
                        <a14:foregroundMark x1="40385" y1="43571" x2="32692" y2="57500"/>
                        <a14:foregroundMark x1="32692" y1="57500" x2="45000" y2="41429"/>
                        <a14:foregroundMark x1="45000" y1="41429" x2="35769" y2="56429"/>
                        <a14:foregroundMark x1="35769" y1="56429" x2="45385" y2="40714"/>
                        <a14:foregroundMark x1="45385" y1="40714" x2="35385" y2="58929"/>
                        <a14:foregroundMark x1="35385" y1="58929" x2="45000" y2="46786"/>
                        <a14:foregroundMark x1="45000" y1="46786" x2="37692" y2="60714"/>
                        <a14:foregroundMark x1="37692" y1="60714" x2="47692" y2="51071"/>
                        <a14:foregroundMark x1="47692" y1="51071" x2="37692" y2="65000"/>
                        <a14:foregroundMark x1="37692" y1="65000" x2="45000" y2="51429"/>
                        <a14:foregroundMark x1="45000" y1="51429" x2="39615" y2="38929"/>
                        <a14:foregroundMark x1="39615" y1="38929" x2="55385" y2="35357"/>
                        <a14:foregroundMark x1="55385" y1="35357" x2="63462" y2="20000"/>
                        <a14:foregroundMark x1="63462" y1="20000" x2="55385" y2="31071"/>
                        <a14:foregroundMark x1="55385" y1="31071" x2="64231" y2="20000"/>
                        <a14:foregroundMark x1="64231" y1="20000" x2="56538" y2="38929"/>
                        <a14:foregroundMark x1="56538" y1="38929" x2="72692" y2="38929"/>
                        <a14:foregroundMark x1="72692" y1="38929" x2="68077" y2="26071"/>
                        <a14:foregroundMark x1="68077" y1="26071" x2="73462" y2="38929"/>
                        <a14:foregroundMark x1="73462" y1="38929" x2="73077" y2="38929"/>
                        <a14:foregroundMark x1="40000" y1="65714" x2="63077" y2="46429"/>
                        <a14:foregroundMark x1="63077" y1="46429" x2="66154" y2="41429"/>
                        <a14:foregroundMark x1="38846" y1="65000" x2="32308" y2="78214"/>
                        <a14:foregroundMark x1="32308" y1="78214" x2="40769" y2="65714"/>
                        <a14:foregroundMark x1="40769" y1="65714" x2="26154" y2="67500"/>
                        <a14:foregroundMark x1="26154" y1="67500" x2="25000" y2="56786"/>
                        <a14:foregroundMark x1="21923" y1="66429" x2="20385" y2="58929"/>
                        <a14:foregroundMark x1="22308" y1="59643" x2="24615" y2="58214"/>
                        <a14:foregroundMark x1="21538" y1="67143" x2="23077" y2="70000"/>
                        <a14:foregroundMark x1="23077" y1="71071" x2="26154" y2="72143"/>
                        <a14:foregroundMark x1="40000" y1="35714" x2="40000" y2="35357"/>
                        <a14:foregroundMark x1="38077" y1="36786" x2="38462" y2="36429"/>
                        <a14:foregroundMark x1="36538" y1="37143" x2="35385" y2="35357"/>
                      </a14:backgroundRemoval>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09155">
            <a:off x="5960251" y="141349"/>
            <a:ext cx="2233704" cy="240552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A513F275-4120-458D-9934-271F5A6EED73}"/>
              </a:ext>
            </a:extLst>
          </p:cNvPr>
          <p:cNvSpPr>
            <a:spLocks noGrp="1"/>
          </p:cNvSpPr>
          <p:nvPr>
            <p:ph sz="half" idx="14"/>
          </p:nvPr>
        </p:nvSpPr>
        <p:spPr>
          <a:xfrm>
            <a:off x="541806" y="4587240"/>
            <a:ext cx="7172291" cy="487680"/>
          </a:xfrm>
        </p:spPr>
        <p:txBody>
          <a:bodyPr/>
          <a:lstStyle/>
          <a:p>
            <a:pPr>
              <a:spcBef>
                <a:spcPts val="0"/>
              </a:spcBef>
              <a:spcAft>
                <a:spcPts val="0"/>
              </a:spcAft>
            </a:pPr>
            <a:r>
              <a:rPr lang="en-US" i="0" dirty="0">
                <a:solidFill>
                  <a:schemeClr val="bg2"/>
                </a:solidFill>
              </a:rPr>
              <a:t>American Academy of Pediatrics. Interim Guidance on Supporting the Emotional and Behavioral Health Needs of Children, Adolescents, and Families During the COVID-19 Pandemic. https://services.aap.org/en/pages/2019-novel-coronavirus-covid-19-infections/clinical-guidance/interim-guidance-on-supporting-the-emotional-and-behavioral-health-needs-of-children-adolescents-and-families-during-the-covid-19-pandemic/</a:t>
            </a:r>
          </a:p>
          <a:p>
            <a:pPr>
              <a:spcBef>
                <a:spcPts val="0"/>
              </a:spcBef>
              <a:spcAft>
                <a:spcPts val="0"/>
              </a:spcAft>
            </a:pPr>
            <a:endParaRPr lang="en-US" i="0" dirty="0">
              <a:solidFill>
                <a:schemeClr val="bg2"/>
              </a:solidFill>
            </a:endParaRPr>
          </a:p>
          <a:p>
            <a:pPr>
              <a:spcBef>
                <a:spcPts val="0"/>
              </a:spcBef>
              <a:spcAft>
                <a:spcPts val="0"/>
              </a:spcAft>
            </a:pPr>
            <a:endParaRPr lang="en-US" dirty="0">
              <a:solidFill>
                <a:schemeClr val="bg2"/>
              </a:solidFill>
            </a:endParaRPr>
          </a:p>
        </p:txBody>
      </p:sp>
    </p:spTree>
    <p:extLst>
      <p:ext uri="{BB962C8B-B14F-4D97-AF65-F5344CB8AC3E}">
        <p14:creationId xmlns:p14="http://schemas.microsoft.com/office/powerpoint/2010/main" val="2642706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E0E673-66C2-984A-8ED2-7EA46F2891C4}"/>
              </a:ext>
            </a:extLst>
          </p:cNvPr>
          <p:cNvSpPr>
            <a:spLocks noGrp="1"/>
          </p:cNvSpPr>
          <p:nvPr>
            <p:ph type="sldNum" sz="quarter" idx="12"/>
          </p:nvPr>
        </p:nvSpPr>
        <p:spPr/>
        <p:txBody>
          <a:bodyPr/>
          <a:lstStyle/>
          <a:p>
            <a:fld id="{AD36D61E-4FB0-C74A-A21F-DEB655598256}" type="slidenum">
              <a:rPr lang="en-US" smtClean="0"/>
              <a:pPr/>
              <a:t>28</a:t>
            </a:fld>
            <a:endParaRPr lang="en-US" dirty="0"/>
          </a:p>
        </p:txBody>
      </p:sp>
      <p:sp>
        <p:nvSpPr>
          <p:cNvPr id="3" name="Content Placeholder 2">
            <a:extLst>
              <a:ext uri="{FF2B5EF4-FFF2-40B4-BE49-F238E27FC236}">
                <a16:creationId xmlns:a16="http://schemas.microsoft.com/office/drawing/2014/main" id="{A8E9F174-640D-FC46-8FA9-39EDD87C50B5}"/>
              </a:ext>
            </a:extLst>
          </p:cNvPr>
          <p:cNvSpPr>
            <a:spLocks noGrp="1"/>
          </p:cNvSpPr>
          <p:nvPr>
            <p:ph sz="half" idx="14"/>
          </p:nvPr>
        </p:nvSpPr>
        <p:spPr>
          <a:xfrm>
            <a:off x="541806" y="4051884"/>
            <a:ext cx="7172291" cy="1091616"/>
          </a:xfrm>
        </p:spPr>
        <p:txBody>
          <a:bodyPr/>
          <a:lstStyle/>
          <a:p>
            <a:pPr>
              <a:spcBef>
                <a:spcPts val="0"/>
              </a:spcBef>
              <a:spcAft>
                <a:spcPts val="0"/>
              </a:spcAft>
            </a:pPr>
            <a:r>
              <a:rPr lang="en-US" i="0" dirty="0">
                <a:solidFill>
                  <a:schemeClr val="bg2"/>
                </a:solidFill>
              </a:rPr>
              <a:t>Baweja R, Brown SL, Edwards EM, Murray MJ. COVID-19 Pandemic and Impact on Patients with Autism Spectrum Disorder [published online ahead of print, 2021 Mar 10]. </a:t>
            </a:r>
            <a:r>
              <a:rPr lang="en-US" dirty="0">
                <a:solidFill>
                  <a:schemeClr val="bg2"/>
                </a:solidFill>
              </a:rPr>
              <a:t>J Autism Dev </a:t>
            </a:r>
            <a:r>
              <a:rPr lang="en-US" dirty="0" err="1">
                <a:solidFill>
                  <a:schemeClr val="bg2"/>
                </a:solidFill>
              </a:rPr>
              <a:t>Disord</a:t>
            </a:r>
            <a:r>
              <a:rPr lang="en-US" i="0" dirty="0">
                <a:solidFill>
                  <a:schemeClr val="bg2"/>
                </a:solidFill>
              </a:rPr>
              <a:t>. 2021;1-10. doi:10.1007/s10803-021-04950-9</a:t>
            </a:r>
          </a:p>
          <a:p>
            <a:pPr>
              <a:spcBef>
                <a:spcPts val="0"/>
              </a:spcBef>
              <a:spcAft>
                <a:spcPts val="0"/>
              </a:spcAft>
            </a:pPr>
            <a:r>
              <a:rPr lang="en-US" i="0" dirty="0">
                <a:solidFill>
                  <a:schemeClr val="bg2"/>
                </a:solidFill>
              </a:rPr>
              <a:t>Manning J, </a:t>
            </a:r>
            <a:r>
              <a:rPr lang="en-US" i="0" dirty="0" err="1">
                <a:solidFill>
                  <a:schemeClr val="bg2"/>
                </a:solidFill>
              </a:rPr>
              <a:t>Billian</a:t>
            </a:r>
            <a:r>
              <a:rPr lang="en-US" i="0" dirty="0">
                <a:solidFill>
                  <a:schemeClr val="bg2"/>
                </a:solidFill>
              </a:rPr>
              <a:t> J, Matson J, Allen C, Soares N. Perceptions of Families of Individuals with Autism Spectrum Disorder during the COVID-19 Crisis [published online ahead of print, 2020 Oct 22]. </a:t>
            </a:r>
            <a:r>
              <a:rPr lang="en-US" dirty="0">
                <a:solidFill>
                  <a:schemeClr val="bg2"/>
                </a:solidFill>
              </a:rPr>
              <a:t>J Autism Dev </a:t>
            </a:r>
            <a:r>
              <a:rPr lang="en-US" dirty="0" err="1">
                <a:solidFill>
                  <a:schemeClr val="bg2"/>
                </a:solidFill>
              </a:rPr>
              <a:t>Disord</a:t>
            </a:r>
            <a:r>
              <a:rPr lang="en-US" i="0" dirty="0">
                <a:solidFill>
                  <a:schemeClr val="bg2"/>
                </a:solidFill>
              </a:rPr>
              <a:t>. 2020;1-9. doi:10.1007/s10803-020-04760-5</a:t>
            </a:r>
          </a:p>
          <a:p>
            <a:pPr>
              <a:spcBef>
                <a:spcPts val="0"/>
              </a:spcBef>
              <a:spcAft>
                <a:spcPts val="0"/>
              </a:spcAft>
            </a:pPr>
            <a:r>
              <a:rPr lang="en-US" i="0" dirty="0" err="1">
                <a:solidFill>
                  <a:schemeClr val="bg2"/>
                </a:solidFill>
              </a:rPr>
              <a:t>Sergi</a:t>
            </a:r>
            <a:r>
              <a:rPr lang="en-US" i="0" dirty="0">
                <a:solidFill>
                  <a:schemeClr val="bg2"/>
                </a:solidFill>
              </a:rPr>
              <a:t> L, </a:t>
            </a:r>
            <a:r>
              <a:rPr lang="en-US" i="0" dirty="0" err="1">
                <a:solidFill>
                  <a:schemeClr val="bg2"/>
                </a:solidFill>
              </a:rPr>
              <a:t>Mingione</a:t>
            </a:r>
            <a:r>
              <a:rPr lang="en-US" i="0" dirty="0">
                <a:solidFill>
                  <a:schemeClr val="bg2"/>
                </a:solidFill>
              </a:rPr>
              <a:t> E, Ricci MC, et al. Autism, Therapy and COVID-19. </a:t>
            </a:r>
            <a:r>
              <a:rPr lang="en-US" dirty="0" err="1">
                <a:solidFill>
                  <a:schemeClr val="bg2"/>
                </a:solidFill>
              </a:rPr>
              <a:t>Pediatr</a:t>
            </a:r>
            <a:r>
              <a:rPr lang="en-US" dirty="0">
                <a:solidFill>
                  <a:schemeClr val="bg2"/>
                </a:solidFill>
              </a:rPr>
              <a:t> Rep</a:t>
            </a:r>
            <a:r>
              <a:rPr lang="en-US" i="0" dirty="0">
                <a:solidFill>
                  <a:schemeClr val="bg2"/>
                </a:solidFill>
              </a:rPr>
              <a:t>. 2021;13(1):35-44. Published 2021 Jan 5. doi:10.3390/pediatric13010005</a:t>
            </a:r>
          </a:p>
          <a:p>
            <a:pPr>
              <a:spcBef>
                <a:spcPts val="0"/>
              </a:spcBef>
              <a:spcAft>
                <a:spcPts val="0"/>
              </a:spcAft>
            </a:pPr>
            <a:r>
              <a:rPr lang="en-US" i="0" dirty="0">
                <a:solidFill>
                  <a:schemeClr val="bg2"/>
                </a:solidFill>
              </a:rPr>
              <a:t>Garcia JM, Lawrence S, </a:t>
            </a:r>
            <a:r>
              <a:rPr lang="en-US" i="0" dirty="0" err="1">
                <a:solidFill>
                  <a:schemeClr val="bg2"/>
                </a:solidFill>
              </a:rPr>
              <a:t>Brazendale</a:t>
            </a:r>
            <a:r>
              <a:rPr lang="en-US" i="0" dirty="0">
                <a:solidFill>
                  <a:schemeClr val="bg2"/>
                </a:solidFill>
              </a:rPr>
              <a:t> K, Leahy N, Fukuda D. Brief report: The impact of the COVID-19 pandemic on health behaviors in adolescents with Autism Spectrum Disorder. </a:t>
            </a:r>
            <a:r>
              <a:rPr lang="en-US" dirty="0" err="1">
                <a:solidFill>
                  <a:schemeClr val="bg2"/>
                </a:solidFill>
              </a:rPr>
              <a:t>Disabil</a:t>
            </a:r>
            <a:r>
              <a:rPr lang="en-US" dirty="0">
                <a:solidFill>
                  <a:schemeClr val="bg2"/>
                </a:solidFill>
              </a:rPr>
              <a:t> Health J</a:t>
            </a:r>
            <a:r>
              <a:rPr lang="en-US" i="0" dirty="0">
                <a:solidFill>
                  <a:schemeClr val="bg2"/>
                </a:solidFill>
              </a:rPr>
              <a:t>. 2021;14(2):101021. doi:10.1016/j.dhjo.2020.101021</a:t>
            </a:r>
          </a:p>
          <a:p>
            <a:pPr>
              <a:spcBef>
                <a:spcPts val="0"/>
              </a:spcBef>
              <a:spcAft>
                <a:spcPts val="0"/>
              </a:spcAft>
            </a:pPr>
            <a:r>
              <a:rPr lang="en-US" dirty="0" err="1">
                <a:solidFill>
                  <a:schemeClr val="bg2"/>
                </a:solidFill>
              </a:rPr>
              <a:t>Siracusano</a:t>
            </a:r>
            <a:r>
              <a:rPr lang="en-US" dirty="0">
                <a:solidFill>
                  <a:schemeClr val="bg2"/>
                </a:solidFill>
              </a:rPr>
              <a:t> M, </a:t>
            </a:r>
            <a:r>
              <a:rPr lang="en-US" dirty="0" err="1">
                <a:solidFill>
                  <a:schemeClr val="bg2"/>
                </a:solidFill>
              </a:rPr>
              <a:t>Segatori</a:t>
            </a:r>
            <a:r>
              <a:rPr lang="en-US" dirty="0">
                <a:solidFill>
                  <a:schemeClr val="bg2"/>
                </a:solidFill>
              </a:rPr>
              <a:t> E, </a:t>
            </a:r>
            <a:r>
              <a:rPr lang="en-US" dirty="0" err="1">
                <a:solidFill>
                  <a:schemeClr val="bg2"/>
                </a:solidFill>
              </a:rPr>
              <a:t>Riccioni</a:t>
            </a:r>
            <a:r>
              <a:rPr lang="en-US" dirty="0">
                <a:solidFill>
                  <a:schemeClr val="bg2"/>
                </a:solidFill>
              </a:rPr>
              <a:t> A, </a:t>
            </a:r>
            <a:r>
              <a:rPr lang="en-US" dirty="0" err="1">
                <a:solidFill>
                  <a:schemeClr val="bg2"/>
                </a:solidFill>
              </a:rPr>
              <a:t>Emberti</a:t>
            </a:r>
            <a:r>
              <a:rPr lang="en-US" dirty="0">
                <a:solidFill>
                  <a:schemeClr val="bg2"/>
                </a:solidFill>
              </a:rPr>
              <a:t> </a:t>
            </a:r>
            <a:r>
              <a:rPr lang="en-US" dirty="0" err="1">
                <a:solidFill>
                  <a:schemeClr val="bg2"/>
                </a:solidFill>
              </a:rPr>
              <a:t>Gialloreti</a:t>
            </a:r>
            <a:r>
              <a:rPr lang="en-US" dirty="0">
                <a:solidFill>
                  <a:schemeClr val="bg2"/>
                </a:solidFill>
              </a:rPr>
              <a:t> L, </a:t>
            </a:r>
            <a:r>
              <a:rPr lang="en-US" dirty="0" err="1">
                <a:solidFill>
                  <a:schemeClr val="bg2"/>
                </a:solidFill>
              </a:rPr>
              <a:t>Curatolo</a:t>
            </a:r>
            <a:r>
              <a:rPr lang="en-US" dirty="0">
                <a:solidFill>
                  <a:schemeClr val="bg2"/>
                </a:solidFill>
              </a:rPr>
              <a:t> P, Mazzone L. The Impact of COVID-19 on the Adaptive Functioning, Behavioral Problems, and Repetitive Behaviors of Italian Children with Autism Spectrum Disorder: An Observational Study. Children (Basel). 2021;8(2):96. Published 2021 Feb 2. doi:10.3390/children8020096</a:t>
            </a:r>
          </a:p>
        </p:txBody>
      </p:sp>
      <p:sp>
        <p:nvSpPr>
          <p:cNvPr id="5" name="Title 4">
            <a:extLst>
              <a:ext uri="{FF2B5EF4-FFF2-40B4-BE49-F238E27FC236}">
                <a16:creationId xmlns:a16="http://schemas.microsoft.com/office/drawing/2014/main" id="{CD47347E-DA91-E941-BD0C-5111F86F8578}"/>
              </a:ext>
            </a:extLst>
          </p:cNvPr>
          <p:cNvSpPr>
            <a:spLocks noGrp="1"/>
          </p:cNvSpPr>
          <p:nvPr>
            <p:ph type="title"/>
          </p:nvPr>
        </p:nvSpPr>
        <p:spPr/>
        <p:txBody>
          <a:bodyPr/>
          <a:lstStyle/>
          <a:p>
            <a:r>
              <a:rPr lang="en-US" dirty="0">
                <a:solidFill>
                  <a:schemeClr val="accent4"/>
                </a:solidFill>
              </a:rPr>
              <a:t>Considerations for autism spectrum disorder</a:t>
            </a:r>
          </a:p>
        </p:txBody>
      </p:sp>
      <p:sp>
        <p:nvSpPr>
          <p:cNvPr id="6" name="Content Placeholder 5">
            <a:extLst>
              <a:ext uri="{FF2B5EF4-FFF2-40B4-BE49-F238E27FC236}">
                <a16:creationId xmlns:a16="http://schemas.microsoft.com/office/drawing/2014/main" id="{1D108705-BD7F-B04B-A98A-C0FD9D2F00F2}"/>
              </a:ext>
            </a:extLst>
          </p:cNvPr>
          <p:cNvSpPr>
            <a:spLocks noGrp="1"/>
          </p:cNvSpPr>
          <p:nvPr>
            <p:ph sz="half" idx="17"/>
          </p:nvPr>
        </p:nvSpPr>
        <p:spPr>
          <a:xfrm>
            <a:off x="541806" y="949131"/>
            <a:ext cx="7331169" cy="3342915"/>
          </a:xfrm>
        </p:spPr>
        <p:txBody>
          <a:bodyPr/>
          <a:lstStyle/>
          <a:p>
            <a:r>
              <a:rPr lang="en-US" dirty="0">
                <a:latin typeface="Georgia" panose="02040502050405020303" pitchFamily="18" charset="0"/>
              </a:rPr>
              <a:t>Disruption in routines, therapies, and supports including ABA</a:t>
            </a:r>
          </a:p>
          <a:p>
            <a:r>
              <a:rPr lang="en-US" dirty="0">
                <a:latin typeface="Georgia" panose="02040502050405020303" pitchFamily="18" charset="0"/>
              </a:rPr>
              <a:t>Behavioral challenges</a:t>
            </a:r>
          </a:p>
          <a:p>
            <a:r>
              <a:rPr lang="en-US" dirty="0">
                <a:latin typeface="Georgia" panose="02040502050405020303" pitchFamily="18" charset="0"/>
              </a:rPr>
              <a:t>Modified social demands</a:t>
            </a:r>
          </a:p>
          <a:p>
            <a:r>
              <a:rPr lang="en-US" dirty="0">
                <a:latin typeface="Georgia" panose="02040502050405020303" pitchFamily="18" charset="0"/>
              </a:rPr>
              <a:t>Observational studies: </a:t>
            </a:r>
          </a:p>
          <a:p>
            <a:pPr marL="285750" indent="-168275">
              <a:buFont typeface="Arial" panose="020B0604020202020204" pitchFamily="34" charset="0"/>
              <a:buChar char="•"/>
            </a:pPr>
            <a:r>
              <a:rPr lang="en-US" dirty="0">
                <a:latin typeface="Georgia" panose="02040502050405020303" pitchFamily="18" charset="0"/>
              </a:rPr>
              <a:t>Decreased physical activity, increased screen time</a:t>
            </a:r>
          </a:p>
          <a:p>
            <a:pPr marL="285750" indent="-168275">
              <a:buFont typeface="Arial" panose="020B0604020202020204" pitchFamily="34" charset="0"/>
              <a:buChar char="•"/>
            </a:pPr>
            <a:r>
              <a:rPr lang="en-US" dirty="0">
                <a:latin typeface="Georgia" panose="02040502050405020303" pitchFamily="18" charset="0"/>
              </a:rPr>
              <a:t>No significant worsening in adaptive functioning, problematic, and repetitive behaviors after lockdown in Italy</a:t>
            </a:r>
          </a:p>
          <a:p>
            <a:pPr marL="285750" indent="-168275">
              <a:buFont typeface="Arial" panose="020B0604020202020204" pitchFamily="34" charset="0"/>
              <a:buChar char="•"/>
            </a:pPr>
            <a:r>
              <a:rPr lang="en-US" dirty="0">
                <a:latin typeface="Georgia" panose="02040502050405020303" pitchFamily="18" charset="0"/>
              </a:rPr>
              <a:t>After resumption of ABA, acquired skills were maintained but no significant improvement + increased ritualization and stereotypies in Italy</a:t>
            </a:r>
          </a:p>
        </p:txBody>
      </p:sp>
      <p:pic>
        <p:nvPicPr>
          <p:cNvPr id="1028" name="Picture 4" descr="Behavior Change Icon Stock Illustrations – 204 Behavior Change Icon Stock  Illustrations, Vectors &amp; Clipart - Dreamstime">
            <a:extLst>
              <a:ext uri="{FF2B5EF4-FFF2-40B4-BE49-F238E27FC236}">
                <a16:creationId xmlns:a16="http://schemas.microsoft.com/office/drawing/2014/main" id="{60B9B037-5999-6B4E-9B8F-DABD5CF90329}"/>
              </a:ext>
            </a:extLst>
          </p:cNvPr>
          <p:cNvPicPr>
            <a:picLocks noChangeAspect="1" noChangeArrowheads="1"/>
          </p:cNvPicPr>
          <p:nvPr/>
        </p:nvPicPr>
        <p:blipFill rotWithShape="1">
          <a:blip r:embed="rId3">
            <a:alphaModFix amt="85000"/>
            <a:extLst>
              <a:ext uri="{BEBA8EAE-BF5A-486C-A8C5-ECC9F3942E4B}">
                <a14:imgProps xmlns:a14="http://schemas.microsoft.com/office/drawing/2010/main">
                  <a14:imgLayer r:embed="rId4">
                    <a14:imgEffect>
                      <a14:backgroundRemoval t="19645" b="62604" l="25313" r="73438">
                        <a14:foregroundMark x1="38750" y1="31183" x2="62813" y2="36686"/>
                        <a14:foregroundMark x1="62813" y1="36686" x2="40625" y2="33846"/>
                        <a14:foregroundMark x1="40625" y1="33846" x2="57625" y2="54675"/>
                        <a14:foregroundMark x1="35188" y1="43491" x2="56813" y2="50178"/>
                        <a14:foregroundMark x1="56813" y1="50178" x2="34000" y2="39231"/>
                        <a14:foregroundMark x1="34000" y1="39231" x2="53688" y2="54083"/>
                        <a14:foregroundMark x1="53688" y1="54083" x2="49438" y2="33077"/>
                        <a14:foregroundMark x1="49438" y1="33077" x2="61750" y2="36746"/>
                        <a14:foregroundMark x1="56437" y1="40118" x2="48313" y2="59704"/>
                        <a14:foregroundMark x1="48313" y1="59704" x2="29375" y2="47278"/>
                        <a14:foregroundMark x1="29375" y1="47278" x2="39813" y2="23787"/>
                        <a14:foregroundMark x1="39813" y1="23787" x2="63188" y2="22604"/>
                        <a14:foregroundMark x1="63188" y1="22604" x2="71188" y2="44024"/>
                        <a14:foregroundMark x1="71188" y1="44024" x2="54688" y2="58757"/>
                        <a14:foregroundMark x1="54688" y1="58757" x2="49375" y2="60769"/>
                        <a14:foregroundMark x1="28125" y1="48521" x2="36688" y2="29172"/>
                        <a14:foregroundMark x1="36688" y1="29172" x2="39313" y2="27811"/>
                        <a14:foregroundMark x1="25750" y1="44024" x2="37563" y2="27278"/>
                        <a14:foregroundMark x1="26937" y1="51834" x2="28188" y2="28935"/>
                        <a14:foregroundMark x1="28188" y1="28935" x2="41688" y2="26686"/>
                        <a14:foregroundMark x1="27500" y1="45680" x2="37063" y2="25799"/>
                        <a14:foregroundMark x1="37063" y1="25799" x2="59750" y2="25148"/>
                        <a14:foregroundMark x1="59750" y1="25148" x2="66438" y2="46154"/>
                        <a14:foregroundMark x1="66438" y1="46154" x2="48500" y2="32663"/>
                        <a14:foregroundMark x1="48500" y1="32663" x2="64688" y2="48935"/>
                        <a14:foregroundMark x1="64688" y1="48935" x2="49938" y2="32663"/>
                        <a14:foregroundMark x1="49938" y1="32663" x2="33438" y2="49645"/>
                        <a14:foregroundMark x1="33438" y1="49645" x2="36813" y2="27692"/>
                        <a14:foregroundMark x1="36813" y1="27692" x2="54063" y2="41361"/>
                        <a14:foregroundMark x1="54063" y1="41361" x2="64000" y2="22485"/>
                        <a14:foregroundMark x1="64000" y1="22485" x2="73438" y2="43491"/>
                        <a14:foregroundMark x1="73438" y1="43491" x2="57750" y2="58994"/>
                        <a14:foregroundMark x1="57750" y1="58994" x2="35063" y2="57692"/>
                        <a14:foregroundMark x1="35063" y1="57692" x2="32125" y2="36213"/>
                        <a14:foregroundMark x1="32125" y1="36213" x2="35188" y2="29527"/>
                        <a14:foregroundMark x1="26313" y1="46805" x2="44125" y2="60237"/>
                        <a14:foregroundMark x1="44125" y1="60237" x2="67625" y2="57101"/>
                        <a14:foregroundMark x1="67625" y1="57101" x2="68000" y2="35858"/>
                        <a14:foregroundMark x1="68000" y1="35858" x2="49438" y2="22367"/>
                        <a14:foregroundMark x1="49438" y1="22367" x2="29875" y2="32544"/>
                        <a14:foregroundMark x1="29875" y1="32544" x2="31063" y2="33964"/>
                        <a14:foregroundMark x1="32688" y1="30178" x2="53438" y2="22367"/>
                        <a14:foregroundMark x1="53438" y1="22367" x2="31000" y2="26805"/>
                        <a14:foregroundMark x1="31000" y1="26805" x2="25375" y2="48047"/>
                        <a14:foregroundMark x1="25375" y1="48047" x2="44000" y2="60355"/>
                        <a14:foregroundMark x1="44000" y1="60355" x2="66688" y2="56450"/>
                        <a14:foregroundMark x1="66688" y1="56450" x2="69000" y2="35207"/>
                        <a14:foregroundMark x1="69000" y1="35207" x2="50813" y2="22367"/>
                        <a14:foregroundMark x1="50813" y1="22367" x2="45063" y2="22899"/>
                        <a14:foregroundMark x1="39750" y1="62604" x2="61938" y2="59763"/>
                        <a14:foregroundMark x1="61938" y1="59763" x2="62750" y2="57574"/>
                        <a14:foregroundMark x1="33250" y1="60888" x2="56500" y2="60355"/>
                        <a14:foregroundMark x1="56500" y1="60355" x2="65688" y2="56982"/>
                        <a14:foregroundMark x1="27375" y1="29053" x2="46813" y2="22899"/>
                        <a14:foregroundMark x1="31500" y1="28521" x2="52938" y2="21598"/>
                        <a14:foregroundMark x1="52938" y1="21598" x2="54500" y2="21775"/>
                        <a14:foregroundMark x1="30875" y1="30710" x2="35000" y2="30178"/>
                        <a14:foregroundMark x1="36188" y1="30178" x2="43313" y2="21775"/>
                        <a14:foregroundMark x1="36188" y1="30178" x2="33813" y2="34083"/>
                        <a14:foregroundMark x1="25563" y1="48639" x2="35000" y2="53669"/>
                        <a14:foregroundMark x1="28563" y1="56982" x2="51812" y2="61479"/>
                        <a14:foregroundMark x1="51812" y1="61479" x2="32188" y2="50296"/>
                        <a14:foregroundMark x1="32188" y1="50296" x2="32063" y2="44142"/>
                        <a14:foregroundMark x1="34438" y1="62012" x2="30875" y2="50296"/>
                        <a14:foregroundMark x1="30312" y1="59763" x2="29125" y2="47515"/>
                        <a14:foregroundMark x1="27375" y1="55858" x2="31500" y2="31834"/>
                        <a14:foregroundMark x1="31500" y1="31834" x2="48625" y2="24615"/>
                        <a14:foregroundMark x1="39125" y1="38580" x2="45063" y2="22899"/>
                        <a14:foregroundMark x1="33250" y1="30178" x2="43875" y2="21775"/>
                        <a14:foregroundMark x1="38000" y1="22367" x2="41500" y2="22899"/>
                        <a14:foregroundMark x1="35000" y1="22367" x2="38563" y2="23491"/>
                        <a14:foregroundMark x1="39125" y1="26272" x2="31500" y2="30178"/>
                        <a14:backgroundMark x1="68250" y1="22249" x2="45688" y2="17751"/>
                        <a14:backgroundMark x1="39365" y1="23490" x2="38342" y2="24417"/>
                        <a14:backgroundMark x1="45688" y1="17751" x2="41092" y2="21922"/>
                        <a14:backgroundMark x1="27923" y1="54313" x2="27875" y2="55207"/>
                        <a14:backgroundMark x1="28096" y1="51049" x2="27971" y2="53402"/>
                        <a14:backgroundMark x1="28479" y1="43825" x2="28309" y2="47041"/>
                        <a14:backgroundMark x1="28668" y1="40274" x2="28501" y2="43418"/>
                        <a14:backgroundMark x1="49278" y1="62183" x2="52563" y2="63254"/>
                        <a14:backgroundMark x1="32931" y1="56855" x2="33222" y2="56950"/>
                        <a14:backgroundMark x1="30182" y1="55959" x2="32794" y2="56811"/>
                        <a14:backgroundMark x1="27875" y1="55207" x2="29689" y2="55799"/>
                        <a14:backgroundMark x1="67963" y1="55343" x2="72375" y2="53077"/>
                        <a14:backgroundMark x1="52563" y1="63254" x2="56430" y2="61267"/>
                        <a14:backgroundMark x1="73638" y1="41368" x2="74750" y2="31065"/>
                        <a14:backgroundMark x1="72375" y1="53077" x2="73231" y2="45140"/>
                        <a14:backgroundMark x1="74750" y1="31065" x2="67625" y2="23373"/>
                      </a14:backgroundRemoval>
                    </a14:imgEffect>
                    <a14:imgEffect>
                      <a14:saturation sat="0"/>
                    </a14:imgEffect>
                  </a14:imgLayer>
                </a14:imgProps>
              </a:ext>
              <a:ext uri="{28A0092B-C50C-407E-A947-70E740481C1C}">
                <a14:useLocalDpi xmlns:a14="http://schemas.microsoft.com/office/drawing/2010/main" val="0"/>
              </a:ext>
            </a:extLst>
          </a:blip>
          <a:srcRect l="21846" t="14839" r="24160" b="35803"/>
          <a:stretch/>
        </p:blipFill>
        <p:spPr bwMode="auto">
          <a:xfrm>
            <a:off x="7844458" y="2178745"/>
            <a:ext cx="1161740" cy="11218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ehavior Change Icons Images, Stock Photos &amp; Vectors | Shutterstock">
            <a:extLst>
              <a:ext uri="{FF2B5EF4-FFF2-40B4-BE49-F238E27FC236}">
                <a16:creationId xmlns:a16="http://schemas.microsoft.com/office/drawing/2014/main" id="{021F6931-7981-C645-BD86-913C14BBAA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153" t="10179" r="25770" b="36607"/>
          <a:stretch/>
        </p:blipFill>
        <p:spPr bwMode="auto">
          <a:xfrm>
            <a:off x="7714097" y="218881"/>
            <a:ext cx="1225252"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ger Icons - Download Free Vector Icons | Noun Project">
            <a:extLst>
              <a:ext uri="{FF2B5EF4-FFF2-40B4-BE49-F238E27FC236}">
                <a16:creationId xmlns:a16="http://schemas.microsoft.com/office/drawing/2014/main" id="{DABE2F23-4143-9A49-B6A9-767DC6C8B4CE}"/>
              </a:ext>
            </a:extLst>
          </p:cNvPr>
          <p:cNvPicPr>
            <a:picLocks noChangeAspect="1" noChangeArrowheads="1"/>
          </p:cNvPicPr>
          <p:nvPr/>
        </p:nvPicPr>
        <p:blipFill>
          <a:blip r:embed="rId6">
            <a:alphaModFix amt="50000"/>
            <a:extLst>
              <a:ext uri="{BEBA8EAE-BF5A-486C-A8C5-ECC9F3942E4B}">
                <a14:imgProps xmlns:a14="http://schemas.microsoft.com/office/drawing/2010/main">
                  <a14:imgLayer r:embed="rId7">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7176231" y="1295706"/>
            <a:ext cx="1097398" cy="109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236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5AA1BA-2B11-0947-916D-19289B92A4E8}"/>
              </a:ext>
            </a:extLst>
          </p:cNvPr>
          <p:cNvSpPr>
            <a:spLocks noGrp="1"/>
          </p:cNvSpPr>
          <p:nvPr>
            <p:ph type="sldNum" sz="quarter" idx="12"/>
          </p:nvPr>
        </p:nvSpPr>
        <p:spPr/>
        <p:txBody>
          <a:bodyPr/>
          <a:lstStyle/>
          <a:p>
            <a:fld id="{AD36D61E-4FB0-C74A-A21F-DEB655598256}" type="slidenum">
              <a:rPr lang="en-US" smtClean="0"/>
              <a:pPr/>
              <a:t>29</a:t>
            </a:fld>
            <a:endParaRPr lang="en-US" dirty="0"/>
          </a:p>
        </p:txBody>
      </p:sp>
      <p:sp>
        <p:nvSpPr>
          <p:cNvPr id="3" name="Content Placeholder 2">
            <a:extLst>
              <a:ext uri="{FF2B5EF4-FFF2-40B4-BE49-F238E27FC236}">
                <a16:creationId xmlns:a16="http://schemas.microsoft.com/office/drawing/2014/main" id="{2B1881F2-5521-D740-B5A4-941E8CC7926A}"/>
              </a:ext>
            </a:extLst>
          </p:cNvPr>
          <p:cNvSpPr>
            <a:spLocks noGrp="1"/>
          </p:cNvSpPr>
          <p:nvPr>
            <p:ph sz="half" idx="14"/>
          </p:nvPr>
        </p:nvSpPr>
        <p:spPr>
          <a:xfrm>
            <a:off x="541806" y="4477847"/>
            <a:ext cx="7172291" cy="247126"/>
          </a:xfrm>
        </p:spPr>
        <p:txBody>
          <a:bodyPr/>
          <a:lstStyle/>
          <a:p>
            <a:r>
              <a:rPr lang="en-US" dirty="0"/>
              <a:t>Benner, A.D. and Mistry, R.S. (2020), Child Development During the COVID-19 Pandemic Through a Life Course Theory Lens. Child Dev </a:t>
            </a:r>
            <a:r>
              <a:rPr lang="en-US" dirty="0" err="1"/>
              <a:t>Perspect</a:t>
            </a:r>
            <a:r>
              <a:rPr lang="en-US" dirty="0"/>
              <a:t>, 14: 236-243. https://doi.org/10.1111/cdep.12387</a:t>
            </a:r>
          </a:p>
          <a:p>
            <a:endParaRPr lang="en-US" dirty="0"/>
          </a:p>
        </p:txBody>
      </p:sp>
      <p:sp>
        <p:nvSpPr>
          <p:cNvPr id="5" name="Title 4">
            <a:extLst>
              <a:ext uri="{FF2B5EF4-FFF2-40B4-BE49-F238E27FC236}">
                <a16:creationId xmlns:a16="http://schemas.microsoft.com/office/drawing/2014/main" id="{6E8F3107-534A-134B-888F-07497893A976}"/>
              </a:ext>
            </a:extLst>
          </p:cNvPr>
          <p:cNvSpPr>
            <a:spLocks noGrp="1"/>
          </p:cNvSpPr>
          <p:nvPr>
            <p:ph type="title"/>
          </p:nvPr>
        </p:nvSpPr>
        <p:spPr/>
        <p:txBody>
          <a:bodyPr/>
          <a:lstStyle/>
          <a:p>
            <a:r>
              <a:rPr lang="en-US" dirty="0">
                <a:solidFill>
                  <a:schemeClr val="accent4"/>
                </a:solidFill>
              </a:rPr>
              <a:t>Lessons from history</a:t>
            </a:r>
          </a:p>
        </p:txBody>
      </p:sp>
      <p:sp>
        <p:nvSpPr>
          <p:cNvPr id="6" name="Content Placeholder 5">
            <a:extLst>
              <a:ext uri="{FF2B5EF4-FFF2-40B4-BE49-F238E27FC236}">
                <a16:creationId xmlns:a16="http://schemas.microsoft.com/office/drawing/2014/main" id="{653B2B23-9434-FF4C-90C0-FDDEF68F1996}"/>
              </a:ext>
            </a:extLst>
          </p:cNvPr>
          <p:cNvSpPr>
            <a:spLocks noGrp="1"/>
          </p:cNvSpPr>
          <p:nvPr>
            <p:ph sz="half" idx="17"/>
          </p:nvPr>
        </p:nvSpPr>
        <p:spPr>
          <a:xfrm>
            <a:off x="541806" y="949131"/>
            <a:ext cx="6963893" cy="3528716"/>
          </a:xfrm>
        </p:spPr>
        <p:txBody>
          <a:bodyPr/>
          <a:lstStyle/>
          <a:p>
            <a:r>
              <a:rPr lang="en-US" dirty="0">
                <a:latin typeface="Georgia" panose="02040502050405020303" pitchFamily="18" charset="0"/>
              </a:rPr>
              <a:t>Developmental stages are affected differently</a:t>
            </a:r>
          </a:p>
          <a:p>
            <a:pPr marL="285750" indent="-171450">
              <a:buFont typeface="Arial" panose="020B0604020202020204" pitchFamily="34" charset="0"/>
              <a:buChar char="•"/>
            </a:pPr>
            <a:r>
              <a:rPr lang="en-US" dirty="0">
                <a:latin typeface="Georgia" panose="02040502050405020303" pitchFamily="18" charset="0"/>
              </a:rPr>
              <a:t>Those who experienced Great Depression as young children were more adversely affected long term (lower confidence about the future, less optimal achievement, lower ultimate education attainment)</a:t>
            </a:r>
          </a:p>
          <a:p>
            <a:pPr marL="285750" indent="-171450">
              <a:buFont typeface="Arial" panose="020B0604020202020204" pitchFamily="34" charset="0"/>
              <a:buChar char="•"/>
            </a:pPr>
            <a:r>
              <a:rPr lang="en-US" dirty="0">
                <a:latin typeface="Georgia" panose="02040502050405020303" pitchFamily="18" charset="0"/>
              </a:rPr>
              <a:t>Young children &lt;4 years old may especially be vulnerable to developmental shocks/insults from pandemic</a:t>
            </a:r>
          </a:p>
          <a:p>
            <a:pPr marL="9525"/>
            <a:r>
              <a:rPr lang="en-US" dirty="0">
                <a:latin typeface="Georgia" panose="02040502050405020303" pitchFamily="18" charset="0"/>
              </a:rPr>
              <a:t>Effects can be transient</a:t>
            </a:r>
          </a:p>
          <a:p>
            <a:pPr marL="285750" indent="-171450">
              <a:buFont typeface="Arial" panose="020B0604020202020204" pitchFamily="34" charset="0"/>
              <a:buChar char="•"/>
            </a:pPr>
            <a:r>
              <a:rPr lang="en-US" dirty="0">
                <a:latin typeface="Georgia" panose="02040502050405020303" pitchFamily="18" charset="0"/>
              </a:rPr>
              <a:t>After 9/11, greater substance use in adolescents who were affected directly; most effects in emotional well-being were mild and transitory</a:t>
            </a:r>
          </a:p>
          <a:p>
            <a:pPr marL="285750" indent="-171450">
              <a:buFont typeface="Arial" panose="020B0604020202020204" pitchFamily="34" charset="0"/>
              <a:buChar char="•"/>
            </a:pPr>
            <a:r>
              <a:rPr lang="en-US" dirty="0">
                <a:latin typeface="Georgia" panose="02040502050405020303" pitchFamily="18" charset="0"/>
              </a:rPr>
              <a:t>After Hurricane Katrina, declining PTSD &amp; depressive symptoms 3 years later</a:t>
            </a:r>
          </a:p>
        </p:txBody>
      </p:sp>
      <p:pic>
        <p:nvPicPr>
          <p:cNvPr id="1026" name="Picture 2" descr="Save Family Photos ancestry Archives - Page 3 of 42 - Save Family Photos">
            <a:extLst>
              <a:ext uri="{FF2B5EF4-FFF2-40B4-BE49-F238E27FC236}">
                <a16:creationId xmlns:a16="http://schemas.microsoft.com/office/drawing/2014/main" id="{CAFA45F4-3802-47F8-A2EF-5281C34BD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699" y="399390"/>
            <a:ext cx="1401486" cy="14014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11 identifications: 17 years later, the largest forensic investigation in  U.S. history continues | kgw.com">
            <a:extLst>
              <a:ext uri="{FF2B5EF4-FFF2-40B4-BE49-F238E27FC236}">
                <a16:creationId xmlns:a16="http://schemas.microsoft.com/office/drawing/2014/main" id="{76143EAC-32B2-478C-8F93-9324C11702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360"/>
          <a:stretch/>
        </p:blipFill>
        <p:spPr bwMode="auto">
          <a:xfrm>
            <a:off x="7526085" y="1935630"/>
            <a:ext cx="1381100" cy="10844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w Orleans' Levees Face Biggest Test Since Hurricane Katrina | HuffPost">
            <a:extLst>
              <a:ext uri="{FF2B5EF4-FFF2-40B4-BE49-F238E27FC236}">
                <a16:creationId xmlns:a16="http://schemas.microsoft.com/office/drawing/2014/main" id="{806AA755-BDE3-4123-8D10-5E432669F6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015"/>
          <a:stretch/>
        </p:blipFill>
        <p:spPr bwMode="auto">
          <a:xfrm>
            <a:off x="7505699" y="3172156"/>
            <a:ext cx="1401486" cy="11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38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36D61E-4FB0-C74A-A21F-DEB655598256}" type="slidenum">
              <a:rPr lang="en-US" smtClean="0"/>
              <a:pPr/>
              <a:t>3</a:t>
            </a:fld>
            <a:endParaRPr lang="en-US" dirty="0"/>
          </a:p>
        </p:txBody>
      </p:sp>
      <p:sp>
        <p:nvSpPr>
          <p:cNvPr id="4" name="Content Placeholder 3"/>
          <p:cNvSpPr>
            <a:spLocks noGrp="1"/>
          </p:cNvSpPr>
          <p:nvPr>
            <p:ph sz="half" idx="16"/>
          </p:nvPr>
        </p:nvSpPr>
        <p:spPr>
          <a:xfrm>
            <a:off x="541805" y="970384"/>
            <a:ext cx="7168857" cy="3321663"/>
          </a:xfrm>
        </p:spPr>
        <p:txBody>
          <a:bodyPr/>
          <a:lstStyle/>
          <a:p>
            <a:pPr marL="174625" indent="-152400"/>
            <a:r>
              <a:rPr lang="en-US" sz="1600" dirty="0">
                <a:solidFill>
                  <a:schemeClr val="tx1"/>
                </a:solidFill>
              </a:rPr>
              <a:t>Understand the importance of developmental surveillance, screening and early diagnosis, including autism spectrum disorder, especially in the setting of pandemic-related disruptions in care.</a:t>
            </a:r>
          </a:p>
          <a:p>
            <a:pPr marL="174625" indent="-152400"/>
            <a:r>
              <a:rPr lang="en-US" sz="1600" dirty="0">
                <a:solidFill>
                  <a:schemeClr val="tx1"/>
                </a:solidFill>
              </a:rPr>
              <a:t>Recognize the ways that the COVID-19 pandemic has affected the detection of developmental delays and autism spectrum disorder, as well as receipt of interventions critical for optimal early childhood development.</a:t>
            </a:r>
          </a:p>
          <a:p>
            <a:pPr marL="174625" indent="-152400"/>
            <a:r>
              <a:rPr lang="en-US" sz="1600" dirty="0">
                <a:solidFill>
                  <a:schemeClr val="tx1"/>
                </a:solidFill>
              </a:rPr>
              <a:t>Identify ways to address the post-pandemic well-being for children with developmental issues.</a:t>
            </a:r>
          </a:p>
          <a:p>
            <a:endParaRPr lang="en-US" sz="1600" dirty="0">
              <a:solidFill>
                <a:schemeClr val="tx1"/>
              </a:solidFill>
            </a:endParaRPr>
          </a:p>
        </p:txBody>
      </p:sp>
      <p:sp>
        <p:nvSpPr>
          <p:cNvPr id="5" name="Title 4"/>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64610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prstGeom prst="rect">
            <a:avLst/>
          </a:prstGeom>
        </p:spPr>
        <p:txBody>
          <a:bodyPr>
            <a:normAutofit fontScale="85000" lnSpcReduction="10000"/>
          </a:bodyPr>
          <a:lstStyle/>
          <a:p>
            <a:r>
              <a:rPr lang="en-US" dirty="0"/>
              <a:t>Impact on developmental screening in primary care</a:t>
            </a:r>
          </a:p>
          <a:p>
            <a:r>
              <a:rPr lang="en-US" dirty="0"/>
              <a:t>Impact on diagnosis of developmental disabilities</a:t>
            </a:r>
          </a:p>
          <a:p>
            <a:r>
              <a:rPr lang="en-US" dirty="0"/>
              <a:t>How do we evaluate the impact on emotional-behavioral health?</a:t>
            </a:r>
          </a:p>
        </p:txBody>
      </p:sp>
      <p:cxnSp>
        <p:nvCxnSpPr>
          <p:cNvPr id="16" name="Straight Connector 15"/>
          <p:cNvCxnSpPr/>
          <p:nvPr/>
        </p:nvCxnSpPr>
        <p:spPr>
          <a:xfrm>
            <a:off x="543027" y="3522761"/>
            <a:ext cx="7983325" cy="0"/>
          </a:xfrm>
          <a:prstGeom prst="line">
            <a:avLst/>
          </a:prstGeom>
          <a:ln w="952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43027" y="2336693"/>
            <a:ext cx="7983325" cy="0"/>
          </a:xfrm>
          <a:prstGeom prst="line">
            <a:avLst/>
          </a:prstGeom>
          <a:ln w="952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49642" y="1842000"/>
            <a:ext cx="7983325" cy="0"/>
          </a:xfrm>
          <a:prstGeom prst="line">
            <a:avLst/>
          </a:prstGeom>
          <a:ln w="952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43027" y="1381572"/>
            <a:ext cx="7983325" cy="0"/>
          </a:xfrm>
          <a:prstGeom prst="line">
            <a:avLst/>
          </a:prstGeom>
          <a:ln w="952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549642" y="2293815"/>
            <a:ext cx="7989940" cy="1413211"/>
          </a:xfrm>
        </p:spPr>
        <p:txBody>
          <a:bodyPr>
            <a:normAutofit/>
          </a:bodyPr>
          <a:lstStyle/>
          <a:p>
            <a:r>
              <a:rPr lang="en-US" dirty="0"/>
              <a:t>Adapting with early intervention and remote learning</a:t>
            </a:r>
          </a:p>
        </p:txBody>
      </p:sp>
    </p:spTree>
    <p:extLst>
      <p:ext uri="{BB962C8B-B14F-4D97-AF65-F5344CB8AC3E}">
        <p14:creationId xmlns:p14="http://schemas.microsoft.com/office/powerpoint/2010/main" val="4071372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4B10E2-09C6-D949-A314-1D45806CB534}"/>
              </a:ext>
            </a:extLst>
          </p:cNvPr>
          <p:cNvSpPr>
            <a:spLocks noGrp="1"/>
          </p:cNvSpPr>
          <p:nvPr>
            <p:ph type="sldNum" sz="quarter" idx="12"/>
          </p:nvPr>
        </p:nvSpPr>
        <p:spPr/>
        <p:txBody>
          <a:bodyPr/>
          <a:lstStyle/>
          <a:p>
            <a:fld id="{AD36D61E-4FB0-C74A-A21F-DEB655598256}" type="slidenum">
              <a:rPr lang="en-US" smtClean="0"/>
              <a:pPr/>
              <a:t>31</a:t>
            </a:fld>
            <a:endParaRPr lang="en-US" dirty="0"/>
          </a:p>
        </p:txBody>
      </p:sp>
      <p:sp>
        <p:nvSpPr>
          <p:cNvPr id="5" name="Title 4">
            <a:extLst>
              <a:ext uri="{FF2B5EF4-FFF2-40B4-BE49-F238E27FC236}">
                <a16:creationId xmlns:a16="http://schemas.microsoft.com/office/drawing/2014/main" id="{1C97A755-9657-2749-BFB1-88C5C531658C}"/>
              </a:ext>
            </a:extLst>
          </p:cNvPr>
          <p:cNvSpPr>
            <a:spLocks noGrp="1"/>
          </p:cNvSpPr>
          <p:nvPr>
            <p:ph type="title"/>
          </p:nvPr>
        </p:nvSpPr>
        <p:spPr/>
        <p:txBody>
          <a:bodyPr/>
          <a:lstStyle/>
          <a:p>
            <a:r>
              <a:rPr lang="en-US" dirty="0">
                <a:solidFill>
                  <a:schemeClr val="accent2"/>
                </a:solidFill>
              </a:rPr>
              <a:t>Meet </a:t>
            </a:r>
            <a:r>
              <a:rPr lang="en-US" dirty="0" err="1">
                <a:solidFill>
                  <a:schemeClr val="accent2"/>
                </a:solidFill>
              </a:rPr>
              <a:t>jin</a:t>
            </a:r>
            <a:endParaRPr lang="en-US" dirty="0">
              <a:solidFill>
                <a:schemeClr val="accent2"/>
              </a:solidFill>
            </a:endParaRPr>
          </a:p>
        </p:txBody>
      </p:sp>
      <p:sp>
        <p:nvSpPr>
          <p:cNvPr id="6" name="Content Placeholder 5">
            <a:extLst>
              <a:ext uri="{FF2B5EF4-FFF2-40B4-BE49-F238E27FC236}">
                <a16:creationId xmlns:a16="http://schemas.microsoft.com/office/drawing/2014/main" id="{B8DF24B6-D772-D247-9FF3-65F6DC5DB33C}"/>
              </a:ext>
            </a:extLst>
          </p:cNvPr>
          <p:cNvSpPr>
            <a:spLocks noGrp="1"/>
          </p:cNvSpPr>
          <p:nvPr>
            <p:ph sz="half" idx="17"/>
          </p:nvPr>
        </p:nvSpPr>
        <p:spPr>
          <a:xfrm>
            <a:off x="541806" y="949131"/>
            <a:ext cx="7172292" cy="3775841"/>
          </a:xfrm>
        </p:spPr>
        <p:txBody>
          <a:bodyPr/>
          <a:lstStyle/>
          <a:p>
            <a:r>
              <a:rPr lang="en-US" dirty="0" err="1"/>
              <a:t>Jin</a:t>
            </a:r>
            <a:r>
              <a:rPr lang="en-US" dirty="0"/>
              <a:t> is a 26 month old boy with global developmental delay. He made good progress initially with his Early Intervention services. Had timely transition to virtual format when pandemic started. </a:t>
            </a:r>
          </a:p>
          <a:p>
            <a:r>
              <a:rPr lang="en-US" dirty="0"/>
              <a:t>Mom doesn’t think virtual therapies have helped him at all. </a:t>
            </a:r>
            <a:r>
              <a:rPr lang="en-US" dirty="0" err="1"/>
              <a:t>Jin</a:t>
            </a:r>
            <a:r>
              <a:rPr lang="en-US" dirty="0"/>
              <a:t> will not attend to the screen.</a:t>
            </a:r>
          </a:p>
          <a:p>
            <a:r>
              <a:rPr lang="en-US" dirty="0"/>
              <a:t>Mom is working from home as a dispatcher for a car company and needs to take calls at any time. Mom tells the DBP that “it’s no use, I’m not a therapist, and he doesn’t know the people on the screen.” </a:t>
            </a:r>
          </a:p>
          <a:p>
            <a:r>
              <a:rPr lang="en-US" dirty="0"/>
              <a:t>Tried outpatient therapy but was told the waitlist is 8 months and her co-pays are high.</a:t>
            </a:r>
          </a:p>
        </p:txBody>
      </p:sp>
    </p:spTree>
    <p:extLst>
      <p:ext uri="{BB962C8B-B14F-4D97-AF65-F5344CB8AC3E}">
        <p14:creationId xmlns:p14="http://schemas.microsoft.com/office/powerpoint/2010/main" val="1091844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17FE9C-C1B2-41F5-92E5-50014452F5BA}"/>
              </a:ext>
            </a:extLst>
          </p:cNvPr>
          <p:cNvSpPr>
            <a:spLocks noGrp="1"/>
          </p:cNvSpPr>
          <p:nvPr>
            <p:ph type="sldNum" sz="quarter" idx="12"/>
          </p:nvPr>
        </p:nvSpPr>
        <p:spPr/>
        <p:txBody>
          <a:bodyPr/>
          <a:lstStyle/>
          <a:p>
            <a:fld id="{AD36D61E-4FB0-C74A-A21F-DEB655598256}" type="slidenum">
              <a:rPr lang="en-US" smtClean="0"/>
              <a:pPr/>
              <a:t>32</a:t>
            </a:fld>
            <a:endParaRPr lang="en-US" dirty="0"/>
          </a:p>
        </p:txBody>
      </p:sp>
      <p:sp>
        <p:nvSpPr>
          <p:cNvPr id="3" name="Content Placeholder 2">
            <a:extLst>
              <a:ext uri="{FF2B5EF4-FFF2-40B4-BE49-F238E27FC236}">
                <a16:creationId xmlns:a16="http://schemas.microsoft.com/office/drawing/2014/main" id="{86074CF2-4AC7-4204-A550-85E812C4C534}"/>
              </a:ext>
            </a:extLst>
          </p:cNvPr>
          <p:cNvSpPr>
            <a:spLocks noGrp="1"/>
          </p:cNvSpPr>
          <p:nvPr>
            <p:ph sz="half" idx="14"/>
          </p:nvPr>
        </p:nvSpPr>
        <p:spPr/>
        <p:txBody>
          <a:bodyPr/>
          <a:lstStyle/>
          <a:p>
            <a:r>
              <a:rPr lang="en-US" i="0" dirty="0"/>
              <a:t>Murphy, A., Pinkerton, L. M., Bruckner, E., &amp; Risser, H. J. (2021). The Impact of the Novel Coronavirus Disease 2019 on Therapy Service Delivery for Children with Disabilities. </a:t>
            </a:r>
            <a:r>
              <a:rPr lang="en-US" dirty="0"/>
              <a:t>The Journal of pediatrics</a:t>
            </a:r>
            <a:r>
              <a:rPr lang="en-US" i="0" dirty="0"/>
              <a:t>, </a:t>
            </a:r>
            <a:r>
              <a:rPr lang="en-US" dirty="0"/>
              <a:t>231</a:t>
            </a:r>
            <a:r>
              <a:rPr lang="en-US" i="0" dirty="0"/>
              <a:t>, 168–177.e1. https://doi.org/10.1016/j.jpeds.2020.12.060</a:t>
            </a:r>
          </a:p>
          <a:p>
            <a:endParaRPr lang="en-US" i="0" dirty="0"/>
          </a:p>
          <a:p>
            <a:endParaRPr lang="en-US" dirty="0"/>
          </a:p>
        </p:txBody>
      </p:sp>
      <p:sp>
        <p:nvSpPr>
          <p:cNvPr id="5" name="Title 4">
            <a:extLst>
              <a:ext uri="{FF2B5EF4-FFF2-40B4-BE49-F238E27FC236}">
                <a16:creationId xmlns:a16="http://schemas.microsoft.com/office/drawing/2014/main" id="{4F92A6FB-AFA7-4AA6-AB6C-39AB5B4360BB}"/>
              </a:ext>
            </a:extLst>
          </p:cNvPr>
          <p:cNvSpPr>
            <a:spLocks noGrp="1"/>
          </p:cNvSpPr>
          <p:nvPr>
            <p:ph type="title"/>
          </p:nvPr>
        </p:nvSpPr>
        <p:spPr/>
        <p:txBody>
          <a:bodyPr/>
          <a:lstStyle/>
          <a:p>
            <a:r>
              <a:rPr lang="en-US" dirty="0">
                <a:solidFill>
                  <a:schemeClr val="accent2"/>
                </a:solidFill>
              </a:rPr>
              <a:t>Early Intervention</a:t>
            </a:r>
          </a:p>
        </p:txBody>
      </p:sp>
      <p:sp>
        <p:nvSpPr>
          <p:cNvPr id="6" name="Content Placeholder 5">
            <a:extLst>
              <a:ext uri="{FF2B5EF4-FFF2-40B4-BE49-F238E27FC236}">
                <a16:creationId xmlns:a16="http://schemas.microsoft.com/office/drawing/2014/main" id="{F6DEE4F4-97E5-4B6D-B1AB-AC249CB84D28}"/>
              </a:ext>
            </a:extLst>
          </p:cNvPr>
          <p:cNvSpPr>
            <a:spLocks noGrp="1"/>
          </p:cNvSpPr>
          <p:nvPr>
            <p:ph sz="half" idx="17"/>
          </p:nvPr>
        </p:nvSpPr>
        <p:spPr>
          <a:xfrm>
            <a:off x="541806" y="949131"/>
            <a:ext cx="6209298" cy="3342915"/>
          </a:xfrm>
        </p:spPr>
        <p:txBody>
          <a:bodyPr/>
          <a:lstStyle/>
          <a:p>
            <a:r>
              <a:rPr lang="en-US" dirty="0">
                <a:solidFill>
                  <a:schemeClr val="tx1"/>
                </a:solidFill>
                <a:latin typeface="Georgia" panose="02040502050405020303" pitchFamily="18" charset="0"/>
              </a:rPr>
              <a:t>PA county EI services pivoted to virtual delivery model through Zoom in March 2020 and in-person services stopped</a:t>
            </a:r>
          </a:p>
          <a:p>
            <a:r>
              <a:rPr lang="en-US" dirty="0">
                <a:solidFill>
                  <a:schemeClr val="tx1"/>
                </a:solidFill>
                <a:latin typeface="Georgia" panose="02040502050405020303" pitchFamily="18" charset="0"/>
              </a:rPr>
              <a:t>Eligibility evaluations paused and eligibility was based on screening tests</a:t>
            </a:r>
          </a:p>
          <a:p>
            <a:r>
              <a:rPr lang="en-US" dirty="0">
                <a:solidFill>
                  <a:schemeClr val="tx1"/>
                </a:solidFill>
                <a:latin typeface="Georgia" panose="02040502050405020303" pitchFamily="18" charset="0"/>
              </a:rPr>
              <a:t>One study:</a:t>
            </a:r>
          </a:p>
          <a:p>
            <a:pPr marL="285750" indent="-112713">
              <a:buFont typeface="Arial" panose="020B0604020202020204" pitchFamily="34" charset="0"/>
              <a:buChar char="•"/>
            </a:pPr>
            <a:r>
              <a:rPr lang="en-US" dirty="0">
                <a:solidFill>
                  <a:schemeClr val="tx1"/>
                </a:solidFill>
                <a:latin typeface="Georgia" panose="02040502050405020303" pitchFamily="18" charset="0"/>
              </a:rPr>
              <a:t>Limited parental satisfaction of EI services</a:t>
            </a:r>
          </a:p>
          <a:p>
            <a:pPr marL="285750" indent="-112713">
              <a:buFont typeface="Arial" panose="020B0604020202020204" pitchFamily="34" charset="0"/>
              <a:buChar char="•"/>
            </a:pPr>
            <a:r>
              <a:rPr lang="en-US" dirty="0">
                <a:solidFill>
                  <a:schemeClr val="tx1"/>
                </a:solidFill>
                <a:latin typeface="Georgia" panose="02040502050405020303" pitchFamily="18" charset="0"/>
              </a:rPr>
              <a:t>30% of children who should have been receiving OT and 32% of children who should have been receiving ST were not receiving these services</a:t>
            </a:r>
          </a:p>
        </p:txBody>
      </p:sp>
      <p:pic>
        <p:nvPicPr>
          <p:cNvPr id="3074" name="Picture 2" descr="Early Intervention Technical Assistance">
            <a:extLst>
              <a:ext uri="{FF2B5EF4-FFF2-40B4-BE49-F238E27FC236}">
                <a16:creationId xmlns:a16="http://schemas.microsoft.com/office/drawing/2014/main" id="{77E3A581-DF77-4E9F-A08D-49AD64DAF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509" y="101332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EAAA479-737E-47D1-B4F9-9B9560E79E16}"/>
              </a:ext>
            </a:extLst>
          </p:cNvPr>
          <p:cNvSpPr/>
          <p:nvPr/>
        </p:nvSpPr>
        <p:spPr>
          <a:xfrm>
            <a:off x="6751104" y="1926644"/>
            <a:ext cx="1806905" cy="600164"/>
          </a:xfrm>
          <a:prstGeom prst="rect">
            <a:avLst/>
          </a:prstGeom>
        </p:spPr>
        <p:txBody>
          <a:bodyPr wrap="none">
            <a:spAutoFit/>
          </a:bodyPr>
          <a:lstStyle/>
          <a:p>
            <a:pPr lvl="0">
              <a:defRPr/>
            </a:pPr>
            <a:r>
              <a:rPr lang="en-US" sz="1100" dirty="0">
                <a:latin typeface="Georgia" panose="02040502050405020303" pitchFamily="18" charset="0"/>
                <a:hlinkClick r:id="rId4"/>
              </a:rPr>
              <a:t>https://www.eita-pa.org/</a:t>
            </a:r>
            <a:r>
              <a:rPr lang="en-US" sz="1100" dirty="0">
                <a:latin typeface="Georgia" panose="02040502050405020303" pitchFamily="18" charset="0"/>
              </a:rPr>
              <a:t> </a:t>
            </a:r>
          </a:p>
          <a:p>
            <a:pPr lvl="0">
              <a:defRPr/>
            </a:pPr>
            <a:r>
              <a:rPr lang="en-US" sz="1100" dirty="0">
                <a:latin typeface="Georgia" panose="02040502050405020303" pitchFamily="18" charset="0"/>
              </a:rPr>
              <a:t>(resources for PA families</a:t>
            </a:r>
          </a:p>
          <a:p>
            <a:pPr lvl="0" algn="ctr">
              <a:defRPr/>
            </a:pPr>
            <a:r>
              <a:rPr lang="en-US" sz="1100" dirty="0">
                <a:latin typeface="Georgia" panose="02040502050405020303" pitchFamily="18" charset="0"/>
              </a:rPr>
              <a:t>related to EI)</a:t>
            </a:r>
          </a:p>
        </p:txBody>
      </p:sp>
    </p:spTree>
    <p:extLst>
      <p:ext uri="{BB962C8B-B14F-4D97-AF65-F5344CB8AC3E}">
        <p14:creationId xmlns:p14="http://schemas.microsoft.com/office/powerpoint/2010/main" val="1685805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36D61E-4FB0-C74A-A21F-DEB655598256}" type="slidenum">
              <a:rPr lang="en-US" smtClean="0"/>
              <a:pPr/>
              <a:t>33</a:t>
            </a:fld>
            <a:endParaRPr lang="en-US" dirty="0"/>
          </a:p>
        </p:txBody>
      </p:sp>
      <p:sp>
        <p:nvSpPr>
          <p:cNvPr id="5" name="Title 4"/>
          <p:cNvSpPr>
            <a:spLocks noGrp="1"/>
          </p:cNvSpPr>
          <p:nvPr>
            <p:ph type="title"/>
          </p:nvPr>
        </p:nvSpPr>
        <p:spPr/>
        <p:txBody>
          <a:bodyPr/>
          <a:lstStyle/>
          <a:p>
            <a:r>
              <a:rPr lang="en-US" dirty="0">
                <a:solidFill>
                  <a:schemeClr val="accent2"/>
                </a:solidFill>
              </a:rPr>
              <a:t>Study about families in Early intervention</a:t>
            </a:r>
          </a:p>
        </p:txBody>
      </p:sp>
      <p:sp>
        <p:nvSpPr>
          <p:cNvPr id="7" name="Content Placeholder 2"/>
          <p:cNvSpPr>
            <a:spLocks noGrp="1"/>
          </p:cNvSpPr>
          <p:nvPr>
            <p:ph sz="half" idx="16"/>
          </p:nvPr>
        </p:nvSpPr>
        <p:spPr>
          <a:xfrm>
            <a:off x="541805" y="928048"/>
            <a:ext cx="7168857" cy="3363999"/>
          </a:xfrm>
        </p:spPr>
        <p:txBody>
          <a:bodyPr>
            <a:normAutofit/>
          </a:bodyPr>
          <a:lstStyle/>
          <a:p>
            <a:pPr marL="0" indent="0">
              <a:buNone/>
            </a:pPr>
            <a:r>
              <a:rPr lang="en-US" sz="1600" dirty="0">
                <a:solidFill>
                  <a:schemeClr val="tx1"/>
                </a:solidFill>
              </a:rPr>
              <a:t>Families of children &lt;3yo in Philadelphia surveyed on EI prior to and after city initiated pandemic mitigation strategies</a:t>
            </a:r>
          </a:p>
          <a:p>
            <a:pPr marL="0" indent="0">
              <a:buNone/>
            </a:pPr>
            <a:r>
              <a:rPr lang="en-US" sz="1600" dirty="0">
                <a:solidFill>
                  <a:schemeClr val="tx1"/>
                </a:solidFill>
              </a:rPr>
              <a:t>Of those who initiated EI referrals, a similar % qualified for and received services pre- and post-pandemic</a:t>
            </a:r>
          </a:p>
          <a:p>
            <a:pPr marL="0" indent="0">
              <a:buNone/>
            </a:pPr>
            <a:endParaRPr lang="en-US" sz="1600" dirty="0">
              <a:solidFill>
                <a:schemeClr val="tx1"/>
              </a:solidFill>
            </a:endParaRPr>
          </a:p>
        </p:txBody>
      </p:sp>
      <p:sp>
        <p:nvSpPr>
          <p:cNvPr id="4" name="Content Placeholder 3">
            <a:extLst>
              <a:ext uri="{FF2B5EF4-FFF2-40B4-BE49-F238E27FC236}">
                <a16:creationId xmlns:a16="http://schemas.microsoft.com/office/drawing/2014/main" id="{BA2649B3-CBC3-B945-B32F-F3F653B726B2}"/>
              </a:ext>
            </a:extLst>
          </p:cNvPr>
          <p:cNvSpPr>
            <a:spLocks noGrp="1"/>
          </p:cNvSpPr>
          <p:nvPr>
            <p:ph sz="half" idx="14"/>
          </p:nvPr>
        </p:nvSpPr>
        <p:spPr/>
        <p:txBody>
          <a:bodyPr/>
          <a:lstStyle/>
          <a:p>
            <a:r>
              <a:rPr lang="en-US" dirty="0"/>
              <a:t>Guevara et al. CHOP Policy Lab.</a:t>
            </a:r>
          </a:p>
        </p:txBody>
      </p:sp>
    </p:spTree>
    <p:extLst>
      <p:ext uri="{BB962C8B-B14F-4D97-AF65-F5344CB8AC3E}">
        <p14:creationId xmlns:p14="http://schemas.microsoft.com/office/powerpoint/2010/main" val="3052393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ros Cons Stock Illustrations – 1,030 Pros Cons Stock Illustrations,  Vectors &amp; Clipart - Dreamstime">
            <a:extLst>
              <a:ext uri="{FF2B5EF4-FFF2-40B4-BE49-F238E27FC236}">
                <a16:creationId xmlns:a16="http://schemas.microsoft.com/office/drawing/2014/main" id="{CAFC270E-5AB3-024C-AF77-8BEE8A5AE14F}"/>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r="66667"/>
          <a:stretch/>
        </p:blipFill>
        <p:spPr bwMode="auto">
          <a:xfrm>
            <a:off x="1720670" y="763329"/>
            <a:ext cx="5238930" cy="474505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D36D61E-4FB0-C74A-A21F-DEB655598256}" type="slidenum">
              <a:rPr lang="en-US" smtClean="0"/>
              <a:pPr/>
              <a:t>34</a:t>
            </a:fld>
            <a:endParaRPr lang="en-US" dirty="0"/>
          </a:p>
        </p:txBody>
      </p:sp>
      <p:sp>
        <p:nvSpPr>
          <p:cNvPr id="5" name="Title 4"/>
          <p:cNvSpPr>
            <a:spLocks noGrp="1"/>
          </p:cNvSpPr>
          <p:nvPr>
            <p:ph type="title"/>
          </p:nvPr>
        </p:nvSpPr>
        <p:spPr/>
        <p:txBody>
          <a:bodyPr/>
          <a:lstStyle/>
          <a:p>
            <a:r>
              <a:rPr lang="en-US" dirty="0">
                <a:solidFill>
                  <a:schemeClr val="accent2"/>
                </a:solidFill>
              </a:rPr>
              <a:t>Participants’ Perceptions</a:t>
            </a:r>
          </a:p>
        </p:txBody>
      </p:sp>
      <p:sp>
        <p:nvSpPr>
          <p:cNvPr id="7" name="Content Placeholder 2"/>
          <p:cNvSpPr>
            <a:spLocks noGrp="1"/>
          </p:cNvSpPr>
          <p:nvPr>
            <p:ph sz="half" idx="17"/>
          </p:nvPr>
        </p:nvSpPr>
        <p:spPr>
          <a:xfrm>
            <a:off x="541805" y="805610"/>
            <a:ext cx="3521453" cy="3473229"/>
          </a:xfrm>
        </p:spPr>
        <p:txBody>
          <a:bodyPr>
            <a:noAutofit/>
          </a:bodyPr>
          <a:lstStyle/>
          <a:p>
            <a:pPr marL="11112" indent="0">
              <a:buNone/>
            </a:pPr>
            <a:r>
              <a:rPr lang="en-US" sz="1400" dirty="0">
                <a:solidFill>
                  <a:schemeClr val="tx1"/>
                </a:solidFill>
              </a:rPr>
              <a:t>Satisfied with the length and pace of virtual EI visits</a:t>
            </a:r>
          </a:p>
          <a:p>
            <a:pPr marL="11112" indent="0">
              <a:buNone/>
            </a:pPr>
            <a:r>
              <a:rPr lang="en-US" sz="1400" dirty="0">
                <a:solidFill>
                  <a:schemeClr val="tx1"/>
                </a:solidFill>
              </a:rPr>
              <a:t>Service coordinators EI communicated updates well</a:t>
            </a:r>
          </a:p>
          <a:p>
            <a:pPr marL="11112" indent="0">
              <a:buNone/>
            </a:pPr>
            <a:r>
              <a:rPr lang="en-US" sz="1400" dirty="0">
                <a:solidFill>
                  <a:schemeClr val="tx1"/>
                </a:solidFill>
              </a:rPr>
              <a:t>Benefit of seeing providers’ faces especially if rapport pre-pandemic</a:t>
            </a:r>
          </a:p>
          <a:p>
            <a:pPr marL="11112" indent="0">
              <a:buNone/>
            </a:pPr>
            <a:r>
              <a:rPr lang="en-US" sz="1400" dirty="0">
                <a:solidFill>
                  <a:schemeClr val="tx1"/>
                </a:solidFill>
              </a:rPr>
              <a:t>Families appreciated the efforts made by EI to maintain services despite pandemic changes</a:t>
            </a:r>
          </a:p>
        </p:txBody>
      </p:sp>
      <p:sp>
        <p:nvSpPr>
          <p:cNvPr id="6" name="Content Placeholder 5">
            <a:extLst>
              <a:ext uri="{FF2B5EF4-FFF2-40B4-BE49-F238E27FC236}">
                <a16:creationId xmlns:a16="http://schemas.microsoft.com/office/drawing/2014/main" id="{EFD4DA68-DA31-7845-A04E-9FE1C301D0CA}"/>
              </a:ext>
            </a:extLst>
          </p:cNvPr>
          <p:cNvSpPr>
            <a:spLocks noGrp="1"/>
          </p:cNvSpPr>
          <p:nvPr>
            <p:ph sz="half" idx="19"/>
          </p:nvPr>
        </p:nvSpPr>
        <p:spPr>
          <a:xfrm>
            <a:off x="4356100" y="763330"/>
            <a:ext cx="4787900" cy="4566922"/>
          </a:xfrm>
        </p:spPr>
        <p:txBody>
          <a:bodyPr/>
          <a:lstStyle/>
          <a:p>
            <a:pPr marL="0" indent="0">
              <a:buNone/>
            </a:pPr>
            <a:r>
              <a:rPr lang="en-US" sz="1400" dirty="0">
                <a:solidFill>
                  <a:schemeClr val="tx1"/>
                </a:solidFill>
              </a:rPr>
              <a:t>Different perceptions in flexibility of scheduling</a:t>
            </a:r>
          </a:p>
          <a:p>
            <a:pPr marL="0" indent="0">
              <a:buNone/>
            </a:pPr>
            <a:r>
              <a:rPr lang="en-US" sz="1400" dirty="0">
                <a:solidFill>
                  <a:schemeClr val="tx1"/>
                </a:solidFill>
              </a:rPr>
              <a:t>Communication gaps if just started EI or last-minute changes </a:t>
            </a:r>
          </a:p>
          <a:p>
            <a:pPr marL="0" indent="0">
              <a:buNone/>
            </a:pPr>
            <a:r>
              <a:rPr lang="en-US" sz="1400" dirty="0">
                <a:solidFill>
                  <a:schemeClr val="tx1"/>
                </a:solidFill>
              </a:rPr>
              <a:t>Less effective due to increased distractions and decreased child participation</a:t>
            </a:r>
          </a:p>
          <a:p>
            <a:pPr marL="0" indent="0">
              <a:buNone/>
            </a:pPr>
            <a:r>
              <a:rPr lang="en-US" sz="1400" dirty="0">
                <a:solidFill>
                  <a:schemeClr val="tx1"/>
                </a:solidFill>
              </a:rPr>
              <a:t>Child had not improved as much as with in-person visits and virtual evaluations were not as accurate</a:t>
            </a:r>
          </a:p>
          <a:p>
            <a:pPr marL="0" indent="0">
              <a:buNone/>
            </a:pPr>
            <a:r>
              <a:rPr lang="en-US" sz="1400" dirty="0">
                <a:solidFill>
                  <a:schemeClr val="tx1"/>
                </a:solidFill>
              </a:rPr>
              <a:t>Conflicting time commitments and managing virtual meetings for their other children</a:t>
            </a:r>
          </a:p>
          <a:p>
            <a:pPr marL="0" indent="0">
              <a:buNone/>
            </a:pPr>
            <a:r>
              <a:rPr lang="en-US" sz="1400" dirty="0">
                <a:solidFill>
                  <a:schemeClr val="tx1"/>
                </a:solidFill>
              </a:rPr>
              <a:t>Connectivity issues among parents and lack of appropriate therapeutic equipment</a:t>
            </a:r>
          </a:p>
        </p:txBody>
      </p:sp>
      <p:pic>
        <p:nvPicPr>
          <p:cNvPr id="11" name="Picture 10">
            <a:extLst>
              <a:ext uri="{FF2B5EF4-FFF2-40B4-BE49-F238E27FC236}">
                <a16:creationId xmlns:a16="http://schemas.microsoft.com/office/drawing/2014/main" id="{117F9987-DB33-EF45-9884-E76FD8141484}"/>
              </a:ext>
            </a:extLst>
          </p:cNvPr>
          <p:cNvPicPr>
            <a:picLocks noChangeAspect="1"/>
          </p:cNvPicPr>
          <p:nvPr/>
        </p:nvPicPr>
        <p:blipFill>
          <a:blip r:embed="rId4"/>
          <a:stretch>
            <a:fillRect/>
          </a:stretch>
        </p:blipFill>
        <p:spPr>
          <a:xfrm>
            <a:off x="541805" y="4504893"/>
            <a:ext cx="7162800" cy="177800"/>
          </a:xfrm>
          <a:prstGeom prst="rect">
            <a:avLst/>
          </a:prstGeom>
        </p:spPr>
      </p:pic>
    </p:spTree>
    <p:extLst>
      <p:ext uri="{BB962C8B-B14F-4D97-AF65-F5344CB8AC3E}">
        <p14:creationId xmlns:p14="http://schemas.microsoft.com/office/powerpoint/2010/main" val="1398677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3101B-E02C-E04B-BA2B-BF648FE592B0}"/>
              </a:ext>
            </a:extLst>
          </p:cNvPr>
          <p:cNvSpPr>
            <a:spLocks noGrp="1"/>
          </p:cNvSpPr>
          <p:nvPr>
            <p:ph type="sldNum" sz="quarter" idx="12"/>
          </p:nvPr>
        </p:nvSpPr>
        <p:spPr/>
        <p:txBody>
          <a:bodyPr/>
          <a:lstStyle/>
          <a:p>
            <a:fld id="{AD36D61E-4FB0-C74A-A21F-DEB655598256}" type="slidenum">
              <a:rPr lang="en-US" smtClean="0"/>
              <a:pPr/>
              <a:t>35</a:t>
            </a:fld>
            <a:endParaRPr lang="en-US" dirty="0"/>
          </a:p>
        </p:txBody>
      </p:sp>
      <p:sp>
        <p:nvSpPr>
          <p:cNvPr id="5" name="Title 4">
            <a:extLst>
              <a:ext uri="{FF2B5EF4-FFF2-40B4-BE49-F238E27FC236}">
                <a16:creationId xmlns:a16="http://schemas.microsoft.com/office/drawing/2014/main" id="{DC9FC038-863E-5947-BCB0-7B698BA1C88A}"/>
              </a:ext>
            </a:extLst>
          </p:cNvPr>
          <p:cNvSpPr>
            <a:spLocks noGrp="1"/>
          </p:cNvSpPr>
          <p:nvPr>
            <p:ph type="title"/>
          </p:nvPr>
        </p:nvSpPr>
        <p:spPr/>
        <p:txBody>
          <a:bodyPr/>
          <a:lstStyle/>
          <a:p>
            <a:r>
              <a:rPr lang="en-US" dirty="0">
                <a:solidFill>
                  <a:schemeClr val="accent2"/>
                </a:solidFill>
              </a:rPr>
              <a:t>Moving forward with EI</a:t>
            </a:r>
          </a:p>
        </p:txBody>
      </p:sp>
      <p:sp>
        <p:nvSpPr>
          <p:cNvPr id="6" name="Content Placeholder 5">
            <a:extLst>
              <a:ext uri="{FF2B5EF4-FFF2-40B4-BE49-F238E27FC236}">
                <a16:creationId xmlns:a16="http://schemas.microsoft.com/office/drawing/2014/main" id="{D3AD627B-AD49-C44F-A1CF-52C24575A12C}"/>
              </a:ext>
            </a:extLst>
          </p:cNvPr>
          <p:cNvSpPr>
            <a:spLocks noGrp="1"/>
          </p:cNvSpPr>
          <p:nvPr>
            <p:ph sz="half" idx="17"/>
          </p:nvPr>
        </p:nvSpPr>
        <p:spPr>
          <a:xfrm>
            <a:off x="541806" y="949131"/>
            <a:ext cx="7922860" cy="3342915"/>
          </a:xfrm>
        </p:spPr>
        <p:txBody>
          <a:bodyPr/>
          <a:lstStyle/>
          <a:p>
            <a:pPr marL="174625" indent="-174625">
              <a:buFont typeface="Arial" panose="020B0604020202020204" pitchFamily="34" charset="0"/>
              <a:buChar char="•"/>
            </a:pPr>
            <a:r>
              <a:rPr lang="en-US" dirty="0">
                <a:solidFill>
                  <a:schemeClr val="tx1"/>
                </a:solidFill>
                <a:latin typeface="Georgia" panose="02040502050405020303" pitchFamily="18" charset="0"/>
              </a:rPr>
              <a:t>Families prefer an in-person or hybrid model of EI service delivery</a:t>
            </a:r>
          </a:p>
          <a:p>
            <a:pPr marL="174625" indent="-174625">
              <a:buFont typeface="Arial" panose="020B0604020202020204" pitchFamily="34" charset="0"/>
              <a:buChar char="•"/>
            </a:pPr>
            <a:r>
              <a:rPr lang="en-US" dirty="0">
                <a:solidFill>
                  <a:schemeClr val="tx1"/>
                </a:solidFill>
                <a:latin typeface="Georgia" panose="02040502050405020303" pitchFamily="18" charset="0"/>
              </a:rPr>
              <a:t>The delivery model of in-person therapy and hands-on equipment has benefits for social interaction and parental perception of effectiveness</a:t>
            </a:r>
          </a:p>
          <a:p>
            <a:pPr marL="174625" indent="-174625">
              <a:buFont typeface="Arial" panose="020B0604020202020204" pitchFamily="34" charset="0"/>
              <a:buChar char="•"/>
            </a:pPr>
            <a:r>
              <a:rPr lang="en-US" dirty="0">
                <a:solidFill>
                  <a:schemeClr val="tx1"/>
                </a:solidFill>
                <a:latin typeface="Georgia" panose="02040502050405020303" pitchFamily="18" charset="0"/>
              </a:rPr>
              <a:t>Anecdotally, families did benefit from parental coaching that virtual EI provides. This is consistent with the pre-pandemic EI model which emphasizes parent involvement.</a:t>
            </a:r>
          </a:p>
          <a:p>
            <a:endParaRPr lang="en-US" dirty="0">
              <a:solidFill>
                <a:schemeClr val="tx1"/>
              </a:solidFill>
              <a:latin typeface="Georgia" panose="02040502050405020303" pitchFamily="18" charset="0"/>
            </a:endParaRPr>
          </a:p>
          <a:p>
            <a:pPr algn="ctr"/>
            <a:r>
              <a:rPr lang="en-US" b="1" dirty="0">
                <a:solidFill>
                  <a:schemeClr val="accent5"/>
                </a:solidFill>
                <a:latin typeface="Georgia" panose="02040502050405020303" pitchFamily="18" charset="0"/>
              </a:rPr>
              <a:t>Pediatricians can continue to empower parents as their child’s first teacher and refer to Early Intervention for evaluations so that services can address a child’s needs when most critical</a:t>
            </a:r>
          </a:p>
          <a:p>
            <a:endParaRPr lang="en-US" dirty="0">
              <a:solidFill>
                <a:schemeClr val="tx1"/>
              </a:solidFill>
              <a:latin typeface="Georgia" panose="02040502050405020303" pitchFamily="18" charset="0"/>
            </a:endParaRPr>
          </a:p>
        </p:txBody>
      </p:sp>
      <p:pic>
        <p:nvPicPr>
          <p:cNvPr id="6146" name="Picture 2" descr="Forward Arrow Icon - Arrow Icon - 1600x1600 PNG Download - PNGkit">
            <a:extLst>
              <a:ext uri="{FF2B5EF4-FFF2-40B4-BE49-F238E27FC236}">
                <a16:creationId xmlns:a16="http://schemas.microsoft.com/office/drawing/2014/main" id="{512E363A-2205-BA4B-8D4E-2D9FD4F534D8}"/>
              </a:ext>
            </a:extLst>
          </p:cNvPr>
          <p:cNvPicPr>
            <a:picLocks noChangeAspect="1" noChangeArrowheads="1"/>
          </p:cNvPicPr>
          <p:nvPr/>
        </p:nvPicPr>
        <p:blipFill>
          <a:blip r:embed="rId3">
            <a:biLevel thresh="25000"/>
            <a:alphaModFix amt="1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2750" y="0"/>
            <a:ext cx="57769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976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646E25-3E67-174F-9D50-5F865720FF67}"/>
              </a:ext>
            </a:extLst>
          </p:cNvPr>
          <p:cNvSpPr>
            <a:spLocks noGrp="1"/>
          </p:cNvSpPr>
          <p:nvPr>
            <p:ph type="sldNum" sz="quarter" idx="12"/>
          </p:nvPr>
        </p:nvSpPr>
        <p:spPr/>
        <p:txBody>
          <a:bodyPr/>
          <a:lstStyle/>
          <a:p>
            <a:fld id="{AD36D61E-4FB0-C74A-A21F-DEB655598256}" type="slidenum">
              <a:rPr lang="en-US" smtClean="0"/>
              <a:pPr/>
              <a:t>36</a:t>
            </a:fld>
            <a:endParaRPr lang="en-US" dirty="0"/>
          </a:p>
        </p:txBody>
      </p:sp>
      <p:sp>
        <p:nvSpPr>
          <p:cNvPr id="5" name="Title 4">
            <a:extLst>
              <a:ext uri="{FF2B5EF4-FFF2-40B4-BE49-F238E27FC236}">
                <a16:creationId xmlns:a16="http://schemas.microsoft.com/office/drawing/2014/main" id="{F4E9CE5E-9C99-8742-B05E-BCEA233E43FB}"/>
              </a:ext>
            </a:extLst>
          </p:cNvPr>
          <p:cNvSpPr>
            <a:spLocks noGrp="1"/>
          </p:cNvSpPr>
          <p:nvPr>
            <p:ph type="title"/>
          </p:nvPr>
        </p:nvSpPr>
        <p:spPr/>
        <p:txBody>
          <a:bodyPr/>
          <a:lstStyle/>
          <a:p>
            <a:r>
              <a:rPr lang="en-US" dirty="0">
                <a:solidFill>
                  <a:schemeClr val="accent2"/>
                </a:solidFill>
              </a:rPr>
              <a:t>Meet </a:t>
            </a:r>
            <a:r>
              <a:rPr lang="en-US" dirty="0" err="1">
                <a:solidFill>
                  <a:schemeClr val="accent2"/>
                </a:solidFill>
              </a:rPr>
              <a:t>hugo</a:t>
            </a:r>
            <a:endParaRPr lang="en-US" dirty="0">
              <a:solidFill>
                <a:schemeClr val="accent2"/>
              </a:solidFill>
            </a:endParaRPr>
          </a:p>
        </p:txBody>
      </p:sp>
      <p:sp>
        <p:nvSpPr>
          <p:cNvPr id="6" name="Content Placeholder 5">
            <a:extLst>
              <a:ext uri="{FF2B5EF4-FFF2-40B4-BE49-F238E27FC236}">
                <a16:creationId xmlns:a16="http://schemas.microsoft.com/office/drawing/2014/main" id="{DC1EB9ED-A61F-F249-9A8C-67F4E352DF8D}"/>
              </a:ext>
            </a:extLst>
          </p:cNvPr>
          <p:cNvSpPr>
            <a:spLocks noGrp="1"/>
          </p:cNvSpPr>
          <p:nvPr>
            <p:ph sz="half" idx="17"/>
          </p:nvPr>
        </p:nvSpPr>
        <p:spPr>
          <a:xfrm>
            <a:off x="541806" y="949131"/>
            <a:ext cx="7614222" cy="3775841"/>
          </a:xfrm>
        </p:spPr>
        <p:txBody>
          <a:bodyPr/>
          <a:lstStyle/>
          <a:p>
            <a:r>
              <a:rPr lang="en-US" dirty="0"/>
              <a:t>Hugo is a second-grader with attention-deficit hyperactivity disorder who has been remote learning since the pandemic shut-down.</a:t>
            </a:r>
          </a:p>
          <a:p>
            <a:r>
              <a:rPr lang="en-US" dirty="0"/>
              <a:t>He works at the kitchen table with his three brothers and mom is on the couch doing her job from home. He says it is really distracting. There is homeroom 9-9:30am, independent assignments (which he doesn’t do), and about five 30 minute lessons for each subject. </a:t>
            </a:r>
          </a:p>
          <a:p>
            <a:r>
              <a:rPr lang="en-US" dirty="0"/>
              <a:t>Hugo says he “hates school” and he wants to play video games since he can’t really follow along with the teacher anyway. Most of the time the internet connection is choppy and the teacher doesn’t see when Hugo raises his hand.</a:t>
            </a:r>
          </a:p>
          <a:p>
            <a:r>
              <a:rPr lang="en-US" dirty="0"/>
              <a:t>He has an IEP and has accommodations when in-person including an aide, preferential seating, and prompts before directions – none available to him now.</a:t>
            </a:r>
          </a:p>
          <a:p>
            <a:endParaRPr lang="en-US" dirty="0"/>
          </a:p>
        </p:txBody>
      </p:sp>
    </p:spTree>
    <p:extLst>
      <p:ext uri="{BB962C8B-B14F-4D97-AF65-F5344CB8AC3E}">
        <p14:creationId xmlns:p14="http://schemas.microsoft.com/office/powerpoint/2010/main" val="3386295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36D61E-4FB0-C74A-A21F-DEB655598256}" type="slidenum">
              <a:rPr lang="en-US" smtClean="0"/>
              <a:pPr/>
              <a:t>37</a:t>
            </a:fld>
            <a:endParaRPr lang="en-US" dirty="0"/>
          </a:p>
        </p:txBody>
      </p:sp>
      <p:sp>
        <p:nvSpPr>
          <p:cNvPr id="5" name="Title 4"/>
          <p:cNvSpPr>
            <a:spLocks noGrp="1"/>
          </p:cNvSpPr>
          <p:nvPr>
            <p:ph type="title"/>
          </p:nvPr>
        </p:nvSpPr>
        <p:spPr>
          <a:xfrm>
            <a:off x="541805" y="383142"/>
            <a:ext cx="8060389" cy="3832310"/>
          </a:xfrm>
        </p:spPr>
        <p:txBody>
          <a:bodyPr/>
          <a:lstStyle/>
          <a:p>
            <a:r>
              <a:rPr lang="en-US" dirty="0">
                <a:solidFill>
                  <a:schemeClr val="accent2"/>
                </a:solidFill>
              </a:rPr>
              <a:t>remote learning challenges</a:t>
            </a:r>
          </a:p>
        </p:txBody>
      </p:sp>
      <p:sp>
        <p:nvSpPr>
          <p:cNvPr id="7" name="Content Placeholder 2"/>
          <p:cNvSpPr>
            <a:spLocks noGrp="1"/>
          </p:cNvSpPr>
          <p:nvPr>
            <p:ph sz="half" idx="16"/>
          </p:nvPr>
        </p:nvSpPr>
        <p:spPr>
          <a:xfrm>
            <a:off x="541805" y="821636"/>
            <a:ext cx="7172291" cy="3565036"/>
          </a:xfrm>
        </p:spPr>
        <p:txBody>
          <a:bodyPr>
            <a:noAutofit/>
          </a:bodyPr>
          <a:lstStyle/>
          <a:p>
            <a:pPr marL="176213" indent="-174625">
              <a:spcBef>
                <a:spcPts val="0"/>
              </a:spcBef>
              <a:spcAft>
                <a:spcPts val="0"/>
              </a:spcAft>
            </a:pPr>
            <a:r>
              <a:rPr lang="en-US" sz="1600" dirty="0">
                <a:solidFill>
                  <a:schemeClr val="tx1"/>
                </a:solidFill>
              </a:rPr>
              <a:t>Altered relationship with parents, peers, teachers</a:t>
            </a:r>
          </a:p>
          <a:p>
            <a:pPr marL="176213" indent="-174625">
              <a:spcBef>
                <a:spcPts val="0"/>
              </a:spcBef>
              <a:spcAft>
                <a:spcPts val="0"/>
              </a:spcAft>
            </a:pPr>
            <a:r>
              <a:rPr lang="en-US" sz="1600" dirty="0">
                <a:solidFill>
                  <a:schemeClr val="tx1"/>
                </a:solidFill>
              </a:rPr>
              <a:t>Logistics: quiet space, functioning devices, internet connectivity, multiple children learning on different schedules, securing childcare</a:t>
            </a:r>
          </a:p>
          <a:p>
            <a:pPr marL="176213" indent="-174625">
              <a:spcBef>
                <a:spcPts val="0"/>
              </a:spcBef>
              <a:spcAft>
                <a:spcPts val="0"/>
              </a:spcAft>
            </a:pPr>
            <a:r>
              <a:rPr lang="en-US" sz="1600" dirty="0">
                <a:solidFill>
                  <a:schemeClr val="tx1"/>
                </a:solidFill>
              </a:rPr>
              <a:t>Difficulty negotiating the educational system remotely</a:t>
            </a:r>
          </a:p>
          <a:p>
            <a:pPr marL="176213" indent="-174625">
              <a:spcBef>
                <a:spcPts val="0"/>
              </a:spcBef>
              <a:spcAft>
                <a:spcPts val="0"/>
              </a:spcAft>
            </a:pPr>
            <a:r>
              <a:rPr lang="en-US" sz="1600" dirty="0">
                <a:solidFill>
                  <a:schemeClr val="tx1"/>
                </a:solidFill>
              </a:rPr>
              <a:t>Loss of supports in IEP or 504 plan</a:t>
            </a:r>
          </a:p>
          <a:p>
            <a:pPr marL="176213" indent="-174625">
              <a:spcBef>
                <a:spcPts val="0"/>
              </a:spcBef>
              <a:spcAft>
                <a:spcPts val="0"/>
              </a:spcAft>
            </a:pPr>
            <a:r>
              <a:rPr lang="en-US" sz="1600" dirty="0">
                <a:solidFill>
                  <a:schemeClr val="tx1"/>
                </a:solidFill>
              </a:rPr>
              <a:t>Transitions between in-person/virtual learning harder for those with ADHD or ASD</a:t>
            </a:r>
          </a:p>
          <a:p>
            <a:pPr marL="176213" indent="-174625">
              <a:spcBef>
                <a:spcPts val="0"/>
              </a:spcBef>
              <a:spcAft>
                <a:spcPts val="0"/>
              </a:spcAft>
            </a:pPr>
            <a:r>
              <a:rPr lang="en-US" sz="1600" dirty="0">
                <a:solidFill>
                  <a:schemeClr val="tx1"/>
                </a:solidFill>
              </a:rPr>
              <a:t>School-based therapies low parental satisfaction (73%) compared to other settings</a:t>
            </a:r>
          </a:p>
        </p:txBody>
      </p:sp>
      <p:sp>
        <p:nvSpPr>
          <p:cNvPr id="4" name="Content Placeholder 3">
            <a:extLst>
              <a:ext uri="{FF2B5EF4-FFF2-40B4-BE49-F238E27FC236}">
                <a16:creationId xmlns:a16="http://schemas.microsoft.com/office/drawing/2014/main" id="{BA2649B3-CBC3-B945-B32F-F3F653B726B2}"/>
              </a:ext>
            </a:extLst>
          </p:cNvPr>
          <p:cNvSpPr>
            <a:spLocks noGrp="1"/>
          </p:cNvSpPr>
          <p:nvPr>
            <p:ph sz="half" idx="14"/>
          </p:nvPr>
        </p:nvSpPr>
        <p:spPr>
          <a:xfrm>
            <a:off x="541806" y="4386672"/>
            <a:ext cx="7172291" cy="676602"/>
          </a:xfrm>
        </p:spPr>
        <p:txBody>
          <a:bodyPr/>
          <a:lstStyle/>
          <a:p>
            <a:pPr>
              <a:spcBef>
                <a:spcPts val="0"/>
              </a:spcBef>
              <a:spcAft>
                <a:spcPts val="0"/>
              </a:spcAft>
            </a:pPr>
            <a:r>
              <a:rPr lang="en-US" i="0" dirty="0">
                <a:solidFill>
                  <a:schemeClr val="bg2"/>
                </a:solidFill>
              </a:rPr>
              <a:t>American Academy of Pediatrics. Interim Guidance on Supporting the Emotional and Behavioral Health Needs of Children, Adolescents, and Families During the COVID-19 Pandemic. https://services.aap.org/en/pages/2019-novel-coronavirus-covid-19-infections/clinical-guidance/interim-guidance-on-supporting-the-emotional-and-behavioral-health-needs-of-children-adolescents-and-families-during-the-covid-19-pandemic/</a:t>
            </a:r>
          </a:p>
          <a:p>
            <a:pPr>
              <a:spcBef>
                <a:spcPts val="0"/>
              </a:spcBef>
              <a:spcAft>
                <a:spcPts val="0"/>
              </a:spcAft>
            </a:pPr>
            <a:r>
              <a:rPr lang="en-US" i="0" dirty="0">
                <a:solidFill>
                  <a:schemeClr val="bg2"/>
                </a:solidFill>
              </a:rPr>
              <a:t>Murphy, A., Pinkerton, L. M., Bruckner, E., &amp; Risser, H. J. (2021). The Impact of the Novel Coronavirus Disease 2019 on Therapy Service Delivery for Children with Disabilities. </a:t>
            </a:r>
            <a:r>
              <a:rPr lang="en-US" dirty="0">
                <a:solidFill>
                  <a:schemeClr val="bg2"/>
                </a:solidFill>
              </a:rPr>
              <a:t>The Journal of pediatrics</a:t>
            </a:r>
            <a:r>
              <a:rPr lang="en-US" i="0" dirty="0">
                <a:solidFill>
                  <a:schemeClr val="bg2"/>
                </a:solidFill>
              </a:rPr>
              <a:t>, </a:t>
            </a:r>
            <a:r>
              <a:rPr lang="en-US" dirty="0">
                <a:solidFill>
                  <a:schemeClr val="bg2"/>
                </a:solidFill>
              </a:rPr>
              <a:t>231</a:t>
            </a:r>
            <a:r>
              <a:rPr lang="en-US" i="0" dirty="0">
                <a:solidFill>
                  <a:schemeClr val="bg2"/>
                </a:solidFill>
              </a:rPr>
              <a:t>, 168–177.e1. https://doi.org/10.1016/j.jpeds.2020.12.060</a:t>
            </a:r>
          </a:p>
          <a:p>
            <a:pPr>
              <a:spcBef>
                <a:spcPts val="0"/>
              </a:spcBef>
              <a:spcAft>
                <a:spcPts val="0"/>
              </a:spcAft>
            </a:pPr>
            <a:r>
              <a:rPr lang="en-US" dirty="0">
                <a:solidFill>
                  <a:schemeClr val="bg2"/>
                </a:solidFill>
              </a:rPr>
              <a:t>Benner, A.D. and Mistry, R.S. (2020), Child Development During the COVID-19 Pandemic Through a Life Course Theory Lens. Child Dev </a:t>
            </a:r>
            <a:r>
              <a:rPr lang="en-US" dirty="0" err="1">
                <a:solidFill>
                  <a:schemeClr val="bg2"/>
                </a:solidFill>
              </a:rPr>
              <a:t>Perspect</a:t>
            </a:r>
            <a:r>
              <a:rPr lang="en-US" dirty="0">
                <a:solidFill>
                  <a:schemeClr val="bg2"/>
                </a:solidFill>
              </a:rPr>
              <a:t>, 14: 236-243. https://doi.org/10.1111/cdep.12387</a:t>
            </a:r>
          </a:p>
        </p:txBody>
      </p:sp>
      <p:pic>
        <p:nvPicPr>
          <p:cNvPr id="7170" name="Picture 2" descr="Distance Learning | South Kent School">
            <a:extLst>
              <a:ext uri="{FF2B5EF4-FFF2-40B4-BE49-F238E27FC236}">
                <a16:creationId xmlns:a16="http://schemas.microsoft.com/office/drawing/2014/main" id="{3156F26E-107D-C644-9594-0FB9065C8C56}"/>
              </a:ext>
            </a:extLst>
          </p:cNvPr>
          <p:cNvPicPr>
            <a:picLocks noChangeAspect="1" noChangeArrowheads="1"/>
          </p:cNvPicPr>
          <p:nvPr/>
        </p:nvPicPr>
        <p:blipFill>
          <a:blip r:embed="rId3">
            <a:biLevel thresh="50000"/>
            <a:alphaModFix amt="70000"/>
            <a:extLst>
              <a:ext uri="{28A0092B-C50C-407E-A947-70E740481C1C}">
                <a14:useLocalDpi xmlns:a14="http://schemas.microsoft.com/office/drawing/2010/main" val="0"/>
              </a:ext>
            </a:extLst>
          </a:blip>
          <a:srcRect/>
          <a:stretch>
            <a:fillRect/>
          </a:stretch>
        </p:blipFill>
        <p:spPr bwMode="auto">
          <a:xfrm>
            <a:off x="7426381" y="1397085"/>
            <a:ext cx="1580662" cy="9851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1C7852C-21FB-0349-9434-9B0A263F1D97}"/>
              </a:ext>
            </a:extLst>
          </p:cNvPr>
          <p:cNvSpPr/>
          <p:nvPr/>
        </p:nvSpPr>
        <p:spPr>
          <a:xfrm>
            <a:off x="583599" y="3391161"/>
            <a:ext cx="7130498" cy="830997"/>
          </a:xfrm>
          <a:prstGeom prst="rect">
            <a:avLst/>
          </a:prstGeom>
        </p:spPr>
        <p:txBody>
          <a:bodyPr wrap="square">
            <a:spAutoFit/>
          </a:bodyPr>
          <a:lstStyle/>
          <a:p>
            <a:pPr algn="ctr"/>
            <a:r>
              <a:rPr lang="en-US" sz="1600" b="1" dirty="0">
                <a:solidFill>
                  <a:schemeClr val="accent5"/>
                </a:solidFill>
                <a:latin typeface="Georgia" panose="02040502050405020303" pitchFamily="18" charset="0"/>
              </a:rPr>
              <a:t>Pediatricians may serve as a source of information, evidence and reassurance where possible, especially for families who are reluctant to send their children back to school settings. </a:t>
            </a:r>
          </a:p>
        </p:txBody>
      </p:sp>
    </p:spTree>
    <p:extLst>
      <p:ext uri="{BB962C8B-B14F-4D97-AF65-F5344CB8AC3E}">
        <p14:creationId xmlns:p14="http://schemas.microsoft.com/office/powerpoint/2010/main" val="501728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38DB7B-1017-A349-A3BB-83C4E81F2875}"/>
              </a:ext>
            </a:extLst>
          </p:cNvPr>
          <p:cNvSpPr>
            <a:spLocks noGrp="1"/>
          </p:cNvSpPr>
          <p:nvPr>
            <p:ph type="sldNum" sz="quarter" idx="12"/>
          </p:nvPr>
        </p:nvSpPr>
        <p:spPr/>
        <p:txBody>
          <a:bodyPr/>
          <a:lstStyle/>
          <a:p>
            <a:fld id="{AD36D61E-4FB0-C74A-A21F-DEB655598256}" type="slidenum">
              <a:rPr lang="en-US" smtClean="0"/>
              <a:pPr/>
              <a:t>38</a:t>
            </a:fld>
            <a:endParaRPr lang="en-US" dirty="0"/>
          </a:p>
        </p:txBody>
      </p:sp>
      <p:sp>
        <p:nvSpPr>
          <p:cNvPr id="5" name="Title 4">
            <a:extLst>
              <a:ext uri="{FF2B5EF4-FFF2-40B4-BE49-F238E27FC236}">
                <a16:creationId xmlns:a16="http://schemas.microsoft.com/office/drawing/2014/main" id="{0C6C49B7-C494-7F40-BFC8-D794C8E163C4}"/>
              </a:ext>
            </a:extLst>
          </p:cNvPr>
          <p:cNvSpPr>
            <a:spLocks noGrp="1"/>
          </p:cNvSpPr>
          <p:nvPr>
            <p:ph type="title"/>
          </p:nvPr>
        </p:nvSpPr>
        <p:spPr/>
        <p:txBody>
          <a:bodyPr/>
          <a:lstStyle/>
          <a:p>
            <a:r>
              <a:rPr lang="en-US" dirty="0">
                <a:solidFill>
                  <a:schemeClr val="accent2"/>
                </a:solidFill>
              </a:rPr>
              <a:t>Meet maya</a:t>
            </a:r>
          </a:p>
        </p:txBody>
      </p:sp>
      <p:sp>
        <p:nvSpPr>
          <p:cNvPr id="6" name="Content Placeholder 5">
            <a:extLst>
              <a:ext uri="{FF2B5EF4-FFF2-40B4-BE49-F238E27FC236}">
                <a16:creationId xmlns:a16="http://schemas.microsoft.com/office/drawing/2014/main" id="{2C0733A3-EDB0-F74C-8749-A70980334E54}"/>
              </a:ext>
            </a:extLst>
          </p:cNvPr>
          <p:cNvSpPr>
            <a:spLocks noGrp="1"/>
          </p:cNvSpPr>
          <p:nvPr>
            <p:ph sz="half" idx="17"/>
          </p:nvPr>
        </p:nvSpPr>
        <p:spPr>
          <a:xfrm>
            <a:off x="541806" y="949131"/>
            <a:ext cx="7172292" cy="2855613"/>
          </a:xfrm>
        </p:spPr>
        <p:txBody>
          <a:bodyPr/>
          <a:lstStyle/>
          <a:p>
            <a:r>
              <a:rPr lang="en-US" dirty="0"/>
              <a:t>Maya is a 9 year old girl with anxiety and autism spectrum disorder who describes that this year has been hard not seeing her friends and doing school over the computer. </a:t>
            </a:r>
          </a:p>
          <a:p>
            <a:r>
              <a:rPr lang="en-US" dirty="0"/>
              <a:t>But, she says has been spending time with her older brother who she found out “is not THAT bad” and the coolest thing she learned recently was that “dad is </a:t>
            </a:r>
            <a:r>
              <a:rPr lang="en-US" i="1" dirty="0"/>
              <a:t>actually</a:t>
            </a:r>
            <a:r>
              <a:rPr lang="en-US" dirty="0"/>
              <a:t> </a:t>
            </a:r>
            <a:r>
              <a:rPr lang="en-US" dirty="0" err="1"/>
              <a:t>kinda</a:t>
            </a:r>
            <a:r>
              <a:rPr lang="en-US" dirty="0"/>
              <a:t> fun to hang with.”</a:t>
            </a:r>
          </a:p>
        </p:txBody>
      </p:sp>
    </p:spTree>
    <p:extLst>
      <p:ext uri="{BB962C8B-B14F-4D97-AF65-F5344CB8AC3E}">
        <p14:creationId xmlns:p14="http://schemas.microsoft.com/office/powerpoint/2010/main" val="1855621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03025E-E523-B54E-BB75-0AA8BC4DE5E9}"/>
              </a:ext>
            </a:extLst>
          </p:cNvPr>
          <p:cNvSpPr>
            <a:spLocks noGrp="1"/>
          </p:cNvSpPr>
          <p:nvPr>
            <p:ph type="sldNum" sz="quarter" idx="12"/>
          </p:nvPr>
        </p:nvSpPr>
        <p:spPr/>
        <p:txBody>
          <a:bodyPr/>
          <a:lstStyle/>
          <a:p>
            <a:fld id="{AD36D61E-4FB0-C74A-A21F-DEB655598256}" type="slidenum">
              <a:rPr lang="en-US" smtClean="0"/>
              <a:pPr/>
              <a:t>39</a:t>
            </a:fld>
            <a:endParaRPr lang="en-US" dirty="0"/>
          </a:p>
        </p:txBody>
      </p:sp>
      <p:sp>
        <p:nvSpPr>
          <p:cNvPr id="5" name="Title 4">
            <a:extLst>
              <a:ext uri="{FF2B5EF4-FFF2-40B4-BE49-F238E27FC236}">
                <a16:creationId xmlns:a16="http://schemas.microsoft.com/office/drawing/2014/main" id="{61295A8D-40EE-9847-843E-7FF5F3FCDFA7}"/>
              </a:ext>
            </a:extLst>
          </p:cNvPr>
          <p:cNvSpPr>
            <a:spLocks noGrp="1"/>
          </p:cNvSpPr>
          <p:nvPr>
            <p:ph type="title"/>
          </p:nvPr>
        </p:nvSpPr>
        <p:spPr>
          <a:xfrm>
            <a:off x="541806" y="330404"/>
            <a:ext cx="7922860" cy="432926"/>
          </a:xfrm>
        </p:spPr>
        <p:txBody>
          <a:bodyPr/>
          <a:lstStyle/>
          <a:p>
            <a:r>
              <a:rPr lang="en-US" dirty="0">
                <a:solidFill>
                  <a:schemeClr val="accent2"/>
                </a:solidFill>
              </a:rPr>
              <a:t>Lesson from history</a:t>
            </a:r>
          </a:p>
        </p:txBody>
      </p:sp>
      <p:sp>
        <p:nvSpPr>
          <p:cNvPr id="6" name="Content Placeholder 5">
            <a:extLst>
              <a:ext uri="{FF2B5EF4-FFF2-40B4-BE49-F238E27FC236}">
                <a16:creationId xmlns:a16="http://schemas.microsoft.com/office/drawing/2014/main" id="{AAAF60D7-7B36-4C47-9E2A-F4B355F55E9D}"/>
              </a:ext>
            </a:extLst>
          </p:cNvPr>
          <p:cNvSpPr>
            <a:spLocks noGrp="1"/>
          </p:cNvSpPr>
          <p:nvPr>
            <p:ph sz="half" idx="17"/>
          </p:nvPr>
        </p:nvSpPr>
        <p:spPr>
          <a:xfrm>
            <a:off x="541806" y="949131"/>
            <a:ext cx="7172292" cy="953395"/>
          </a:xfrm>
        </p:spPr>
        <p:txBody>
          <a:bodyPr/>
          <a:lstStyle/>
          <a:p>
            <a:r>
              <a:rPr lang="en-US" dirty="0">
                <a:latin typeface="Georgia" panose="02040502050405020303" pitchFamily="18" charset="0"/>
              </a:rPr>
              <a:t>Close family relationships can mitigate sociohistorical risk</a:t>
            </a:r>
          </a:p>
          <a:p>
            <a:r>
              <a:rPr lang="en-US" dirty="0">
                <a:latin typeface="Georgia" panose="02040502050405020303" pitchFamily="18" charset="0"/>
              </a:rPr>
              <a:t>Even a single supportive relationship in or beyond the immediate family can buffer the effects of stress on children’s functioning</a:t>
            </a:r>
          </a:p>
          <a:p>
            <a:pPr algn="ctr"/>
            <a:endParaRPr lang="en-US" b="1" dirty="0">
              <a:solidFill>
                <a:schemeClr val="accent5"/>
              </a:solidFill>
              <a:latin typeface="Georgia" panose="02040502050405020303" pitchFamily="18" charset="0"/>
            </a:endParaRPr>
          </a:p>
        </p:txBody>
      </p:sp>
      <p:sp>
        <p:nvSpPr>
          <p:cNvPr id="7" name="Content Placeholder 2">
            <a:extLst>
              <a:ext uri="{FF2B5EF4-FFF2-40B4-BE49-F238E27FC236}">
                <a16:creationId xmlns:a16="http://schemas.microsoft.com/office/drawing/2014/main" id="{50C3B7F8-4A8B-4D1F-B498-9F482A64D2FC}"/>
              </a:ext>
            </a:extLst>
          </p:cNvPr>
          <p:cNvSpPr>
            <a:spLocks noGrp="1"/>
          </p:cNvSpPr>
          <p:nvPr>
            <p:ph sz="half" idx="14"/>
          </p:nvPr>
        </p:nvSpPr>
        <p:spPr>
          <a:xfrm>
            <a:off x="541806" y="4451127"/>
            <a:ext cx="7172291" cy="273845"/>
          </a:xfrm>
        </p:spPr>
        <p:txBody>
          <a:bodyPr/>
          <a:lstStyle/>
          <a:p>
            <a:r>
              <a:rPr lang="en-US" dirty="0"/>
              <a:t>Benner, A.D. and Mistry, R.S. (2020), Child Development During the COVID-19 Pandemic Through a Life Course Theory Lens. Child Dev </a:t>
            </a:r>
            <a:r>
              <a:rPr lang="en-US" dirty="0" err="1"/>
              <a:t>Perspect</a:t>
            </a:r>
            <a:r>
              <a:rPr lang="en-US" dirty="0"/>
              <a:t>, 14: 236-243. https://doi.org/10.1111/cdep.12387</a:t>
            </a:r>
          </a:p>
          <a:p>
            <a:endParaRPr lang="en-US" dirty="0"/>
          </a:p>
        </p:txBody>
      </p:sp>
      <p:pic>
        <p:nvPicPr>
          <p:cNvPr id="9" name="Picture 8">
            <a:extLst>
              <a:ext uri="{FF2B5EF4-FFF2-40B4-BE49-F238E27FC236}">
                <a16:creationId xmlns:a16="http://schemas.microsoft.com/office/drawing/2014/main" id="{0CB1B4BB-42B4-4FD3-A37F-B5818CA41A9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45487" y="1925973"/>
            <a:ext cx="3053025" cy="1595205"/>
          </a:xfrm>
          <a:prstGeom prst="rect">
            <a:avLst/>
          </a:prstGeom>
        </p:spPr>
      </p:pic>
      <p:sp>
        <p:nvSpPr>
          <p:cNvPr id="8" name="Content Placeholder 5">
            <a:extLst>
              <a:ext uri="{FF2B5EF4-FFF2-40B4-BE49-F238E27FC236}">
                <a16:creationId xmlns:a16="http://schemas.microsoft.com/office/drawing/2014/main" id="{2145B4A3-995A-2544-BE02-15D55110E711}"/>
              </a:ext>
            </a:extLst>
          </p:cNvPr>
          <p:cNvSpPr txBox="1">
            <a:spLocks/>
          </p:cNvSpPr>
          <p:nvPr/>
        </p:nvSpPr>
        <p:spPr>
          <a:xfrm>
            <a:off x="541805" y="3240632"/>
            <a:ext cx="7172292" cy="1269109"/>
          </a:xfrm>
          <a:prstGeom prst="rect">
            <a:avLst/>
          </a:prstGeom>
        </p:spPr>
        <p:txBody>
          <a:bodyPr/>
          <a:lstStyle>
            <a:lvl1pPr marL="0" indent="0" algn="l" defTabSz="457200" rtl="0" eaLnBrk="1" latinLnBrk="0" hangingPunct="1">
              <a:lnSpc>
                <a:spcPct val="110000"/>
              </a:lnSpc>
              <a:spcBef>
                <a:spcPct val="20000"/>
              </a:spcBef>
              <a:buFont typeface="Arial"/>
              <a:buNone/>
              <a:defRPr sz="1600" kern="1200">
                <a:solidFill>
                  <a:schemeClr val="bg2"/>
                </a:solidFill>
                <a:latin typeface="Arial Rounded MT Bold"/>
                <a:ea typeface="+mn-ea"/>
                <a:cs typeface="Arial Rounded MT Bold"/>
              </a:defRPr>
            </a:lvl1pPr>
            <a:lvl2pPr marL="457200" indent="0" algn="l" defTabSz="457200" rtl="0" eaLnBrk="1" latinLnBrk="0" hangingPunct="1">
              <a:spcBef>
                <a:spcPct val="20000"/>
              </a:spcBef>
              <a:buFont typeface="Arial"/>
              <a:buNone/>
              <a:defRPr sz="24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20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18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18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ctr"/>
            <a:endParaRPr lang="en-US" b="1" dirty="0">
              <a:solidFill>
                <a:schemeClr val="accent5"/>
              </a:solidFill>
              <a:latin typeface="Georgia" panose="02040502050405020303" pitchFamily="18" charset="0"/>
            </a:endParaRPr>
          </a:p>
          <a:p>
            <a:pPr algn="ctr"/>
            <a:r>
              <a:rPr lang="en-US" b="1" dirty="0">
                <a:solidFill>
                  <a:schemeClr val="accent5"/>
                </a:solidFill>
                <a:latin typeface="Georgia" panose="02040502050405020303" pitchFamily="18" charset="0"/>
              </a:rPr>
              <a:t>Pediatricians can empower families that the answer to resilience often lies within their arms and their words</a:t>
            </a:r>
          </a:p>
        </p:txBody>
      </p:sp>
    </p:spTree>
    <p:extLst>
      <p:ext uri="{BB962C8B-B14F-4D97-AF65-F5344CB8AC3E}">
        <p14:creationId xmlns:p14="http://schemas.microsoft.com/office/powerpoint/2010/main" val="275607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on Developmental screening in primary care</a:t>
            </a:r>
          </a:p>
        </p:txBody>
      </p:sp>
      <p:sp>
        <p:nvSpPr>
          <p:cNvPr id="3" name="Text Placeholder 2"/>
          <p:cNvSpPr>
            <a:spLocks noGrp="1"/>
          </p:cNvSpPr>
          <p:nvPr>
            <p:ph type="body" idx="1"/>
          </p:nvPr>
        </p:nvSpPr>
        <p:spPr/>
        <p:txBody>
          <a:bodyPr>
            <a:normAutofit/>
          </a:bodyPr>
          <a:lstStyle/>
          <a:p>
            <a:r>
              <a:rPr lang="en-US" dirty="0"/>
              <a:t>Impact on diagnosis of developmental disabilities</a:t>
            </a:r>
          </a:p>
          <a:p>
            <a:r>
              <a:rPr lang="en-US" dirty="0"/>
              <a:t>How do we evaluate the impact on emotional-behavioral health?	</a:t>
            </a:r>
          </a:p>
          <a:p>
            <a:r>
              <a:rPr lang="en-US" dirty="0"/>
              <a:t>Adapting with Early Intervention and remote learning</a:t>
            </a:r>
          </a:p>
        </p:txBody>
      </p:sp>
      <p:cxnSp>
        <p:nvCxnSpPr>
          <p:cNvPr id="6" name="Straight Connector 5"/>
          <p:cNvCxnSpPr/>
          <p:nvPr/>
        </p:nvCxnSpPr>
        <p:spPr>
          <a:xfrm>
            <a:off x="549642" y="2706584"/>
            <a:ext cx="7983325" cy="0"/>
          </a:xfrm>
          <a:prstGeom prst="line">
            <a:avLst/>
          </a:prstGeom>
          <a:ln w="952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49642" y="3237372"/>
            <a:ext cx="7983325" cy="20729"/>
          </a:xfrm>
          <a:prstGeom prst="line">
            <a:avLst/>
          </a:prstGeom>
          <a:ln w="952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49642" y="3782084"/>
            <a:ext cx="7983325" cy="0"/>
          </a:xfrm>
          <a:prstGeom prst="line">
            <a:avLst/>
          </a:prstGeom>
          <a:ln w="952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49642" y="2211840"/>
            <a:ext cx="7983325" cy="0"/>
          </a:xfrm>
          <a:prstGeom prst="line">
            <a:avLst/>
          </a:prstGeom>
          <a:ln w="952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188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DDDCE9-67A2-5D40-9112-B0D524010BC6}"/>
              </a:ext>
            </a:extLst>
          </p:cNvPr>
          <p:cNvSpPr>
            <a:spLocks noGrp="1"/>
          </p:cNvSpPr>
          <p:nvPr>
            <p:ph type="sldNum" sz="quarter" idx="12"/>
          </p:nvPr>
        </p:nvSpPr>
        <p:spPr/>
        <p:txBody>
          <a:bodyPr/>
          <a:lstStyle/>
          <a:p>
            <a:fld id="{AD36D61E-4FB0-C74A-A21F-DEB655598256}" type="slidenum">
              <a:rPr lang="en-US" smtClean="0"/>
              <a:pPr/>
              <a:t>40</a:t>
            </a:fld>
            <a:endParaRPr lang="en-US" dirty="0"/>
          </a:p>
        </p:txBody>
      </p:sp>
      <p:sp>
        <p:nvSpPr>
          <p:cNvPr id="3" name="Content Placeholder 2">
            <a:extLst>
              <a:ext uri="{FF2B5EF4-FFF2-40B4-BE49-F238E27FC236}">
                <a16:creationId xmlns:a16="http://schemas.microsoft.com/office/drawing/2014/main" id="{DEBEE4E4-299E-ED4A-80C7-293EFB9E72E3}"/>
              </a:ext>
            </a:extLst>
          </p:cNvPr>
          <p:cNvSpPr>
            <a:spLocks noGrp="1"/>
          </p:cNvSpPr>
          <p:nvPr>
            <p:ph sz="half" idx="14"/>
          </p:nvPr>
        </p:nvSpPr>
        <p:spPr>
          <a:xfrm>
            <a:off x="541806" y="4292047"/>
            <a:ext cx="7172291" cy="706770"/>
          </a:xfrm>
        </p:spPr>
        <p:txBody>
          <a:bodyPr/>
          <a:lstStyle/>
          <a:p>
            <a:pPr>
              <a:spcBef>
                <a:spcPts val="0"/>
              </a:spcBef>
              <a:spcAft>
                <a:spcPts val="0"/>
              </a:spcAft>
            </a:pPr>
            <a:r>
              <a:rPr lang="en-US" i="0" dirty="0" err="1">
                <a:solidFill>
                  <a:schemeClr val="bg2"/>
                </a:solidFill>
                <a:latin typeface="Georgia" panose="02040502050405020303" pitchFamily="18" charset="0"/>
              </a:rPr>
              <a:t>Ameis</a:t>
            </a:r>
            <a:r>
              <a:rPr lang="en-US" i="0" dirty="0">
                <a:solidFill>
                  <a:schemeClr val="bg2"/>
                </a:solidFill>
                <a:latin typeface="Georgia" panose="02040502050405020303" pitchFamily="18" charset="0"/>
              </a:rPr>
              <a:t>, S.H., Lai, MC., </a:t>
            </a:r>
            <a:r>
              <a:rPr lang="en-US" i="0" dirty="0" err="1">
                <a:solidFill>
                  <a:schemeClr val="bg2"/>
                </a:solidFill>
                <a:latin typeface="Georgia" panose="02040502050405020303" pitchFamily="18" charset="0"/>
              </a:rPr>
              <a:t>Mulsant</a:t>
            </a:r>
            <a:r>
              <a:rPr lang="en-US" i="0" dirty="0">
                <a:solidFill>
                  <a:schemeClr val="bg2"/>
                </a:solidFill>
                <a:latin typeface="Georgia" panose="02040502050405020303" pitchFamily="18" charset="0"/>
              </a:rPr>
              <a:t>, B.H. </a:t>
            </a:r>
            <a:r>
              <a:rPr lang="en-US" dirty="0">
                <a:solidFill>
                  <a:schemeClr val="bg2"/>
                </a:solidFill>
                <a:latin typeface="Georgia" panose="02040502050405020303" pitchFamily="18" charset="0"/>
              </a:rPr>
              <a:t>et al.</a:t>
            </a:r>
            <a:r>
              <a:rPr lang="en-US" i="0" dirty="0">
                <a:solidFill>
                  <a:schemeClr val="bg2"/>
                </a:solidFill>
                <a:latin typeface="Georgia" panose="02040502050405020303" pitchFamily="18" charset="0"/>
              </a:rPr>
              <a:t> Coping, fostering resilience, and driving care innovation for autistic people and their families during the COVID-19 pandemic and beyond. </a:t>
            </a:r>
            <a:r>
              <a:rPr lang="en-US" dirty="0">
                <a:solidFill>
                  <a:schemeClr val="bg2"/>
                </a:solidFill>
                <a:latin typeface="Georgia" panose="02040502050405020303" pitchFamily="18" charset="0"/>
              </a:rPr>
              <a:t>Molecular Autism</a:t>
            </a:r>
            <a:r>
              <a:rPr lang="en-US" i="0" dirty="0">
                <a:solidFill>
                  <a:schemeClr val="bg2"/>
                </a:solidFill>
                <a:latin typeface="Georgia" panose="02040502050405020303" pitchFamily="18" charset="0"/>
              </a:rPr>
              <a:t> </a:t>
            </a:r>
            <a:r>
              <a:rPr lang="en-US" b="1" i="0" dirty="0">
                <a:solidFill>
                  <a:schemeClr val="bg2"/>
                </a:solidFill>
                <a:latin typeface="Georgia" panose="02040502050405020303" pitchFamily="18" charset="0"/>
              </a:rPr>
              <a:t>11, </a:t>
            </a:r>
            <a:r>
              <a:rPr lang="en-US" i="0" dirty="0">
                <a:solidFill>
                  <a:schemeClr val="bg2"/>
                </a:solidFill>
                <a:latin typeface="Georgia" panose="02040502050405020303" pitchFamily="18" charset="0"/>
              </a:rPr>
              <a:t>61 (2020). https://doi.org/10.1186/s13229-020-00365-y</a:t>
            </a:r>
          </a:p>
          <a:p>
            <a:pPr>
              <a:spcBef>
                <a:spcPts val="0"/>
              </a:spcBef>
              <a:spcAft>
                <a:spcPts val="0"/>
              </a:spcAft>
            </a:pPr>
            <a:r>
              <a:rPr lang="en-US" dirty="0">
                <a:solidFill>
                  <a:schemeClr val="bg2"/>
                </a:solidFill>
                <a:latin typeface="Georgia" panose="02040502050405020303" pitchFamily="18" charset="0"/>
              </a:rPr>
              <a:t>Araújo LA, Veloso CF, Souza MC, Azevedo JM, </a:t>
            </a:r>
            <a:r>
              <a:rPr lang="en-US" dirty="0" err="1">
                <a:solidFill>
                  <a:schemeClr val="bg2"/>
                </a:solidFill>
                <a:latin typeface="Georgia" panose="02040502050405020303" pitchFamily="18" charset="0"/>
              </a:rPr>
              <a:t>Tarro</a:t>
            </a:r>
            <a:r>
              <a:rPr lang="en-US" dirty="0">
                <a:solidFill>
                  <a:schemeClr val="bg2"/>
                </a:solidFill>
                <a:latin typeface="Georgia" panose="02040502050405020303" pitchFamily="18" charset="0"/>
              </a:rPr>
              <a:t> G. The potential impact of the COVID-19 pandemic on child growth and development: a systematic review. J </a:t>
            </a:r>
            <a:r>
              <a:rPr lang="en-US" dirty="0" err="1">
                <a:solidFill>
                  <a:schemeClr val="bg2"/>
                </a:solidFill>
                <a:latin typeface="Georgia" panose="02040502050405020303" pitchFamily="18" charset="0"/>
              </a:rPr>
              <a:t>Pediatr</a:t>
            </a:r>
            <a:r>
              <a:rPr lang="en-US" dirty="0">
                <a:solidFill>
                  <a:schemeClr val="bg2"/>
                </a:solidFill>
                <a:latin typeface="Georgia" panose="02040502050405020303" pitchFamily="18" charset="0"/>
              </a:rPr>
              <a:t> (Rio J). 2020. https://doi.org/10.1016/j.jped.202</a:t>
            </a:r>
          </a:p>
          <a:p>
            <a:pPr>
              <a:spcBef>
                <a:spcPts val="0"/>
              </a:spcBef>
              <a:spcAft>
                <a:spcPts val="0"/>
              </a:spcAft>
            </a:pPr>
            <a:r>
              <a:rPr lang="en-US" i="0" dirty="0">
                <a:solidFill>
                  <a:schemeClr val="bg2"/>
                </a:solidFill>
              </a:rPr>
              <a:t>Summers J, </a:t>
            </a:r>
            <a:r>
              <a:rPr lang="en-US" i="0" dirty="0" err="1">
                <a:solidFill>
                  <a:schemeClr val="bg2"/>
                </a:solidFill>
              </a:rPr>
              <a:t>Baribeau</a:t>
            </a:r>
            <a:r>
              <a:rPr lang="en-US" i="0" dirty="0">
                <a:solidFill>
                  <a:schemeClr val="bg2"/>
                </a:solidFill>
              </a:rPr>
              <a:t> D, Mockford M, </a:t>
            </a:r>
            <a:r>
              <a:rPr lang="en-US" i="0" dirty="0" err="1">
                <a:solidFill>
                  <a:schemeClr val="bg2"/>
                </a:solidFill>
              </a:rPr>
              <a:t>Goldhopf</a:t>
            </a:r>
            <a:r>
              <a:rPr lang="en-US" i="0" dirty="0">
                <a:solidFill>
                  <a:schemeClr val="bg2"/>
                </a:solidFill>
              </a:rPr>
              <a:t> L, </a:t>
            </a:r>
            <a:r>
              <a:rPr lang="en-US" i="0" dirty="0" err="1">
                <a:solidFill>
                  <a:schemeClr val="bg2"/>
                </a:solidFill>
              </a:rPr>
              <a:t>Ambrozewicz</a:t>
            </a:r>
            <a:r>
              <a:rPr lang="en-US" i="0" dirty="0">
                <a:solidFill>
                  <a:schemeClr val="bg2"/>
                </a:solidFill>
              </a:rPr>
              <a:t> P, </a:t>
            </a:r>
            <a:r>
              <a:rPr lang="en-US" i="0" dirty="0" err="1">
                <a:solidFill>
                  <a:schemeClr val="bg2"/>
                </a:solidFill>
              </a:rPr>
              <a:t>Szatmari</a:t>
            </a:r>
            <a:r>
              <a:rPr lang="en-US" i="0" dirty="0">
                <a:solidFill>
                  <a:schemeClr val="bg2"/>
                </a:solidFill>
              </a:rPr>
              <a:t> P, </a:t>
            </a:r>
            <a:r>
              <a:rPr lang="en-US" i="0" dirty="0" err="1">
                <a:solidFill>
                  <a:schemeClr val="bg2"/>
                </a:solidFill>
              </a:rPr>
              <a:t>Vorstman</a:t>
            </a:r>
            <a:r>
              <a:rPr lang="en-US" i="0" dirty="0">
                <a:solidFill>
                  <a:schemeClr val="bg2"/>
                </a:solidFill>
              </a:rPr>
              <a:t> J. Supporting Children With Neurodevelopmental Disorders During the COVID-19 Pandemic. J Am </a:t>
            </a:r>
            <a:r>
              <a:rPr lang="en-US" i="0" dirty="0" err="1">
                <a:solidFill>
                  <a:schemeClr val="bg2"/>
                </a:solidFill>
              </a:rPr>
              <a:t>Acad</a:t>
            </a:r>
            <a:r>
              <a:rPr lang="en-US" i="0" dirty="0">
                <a:solidFill>
                  <a:schemeClr val="bg2"/>
                </a:solidFill>
              </a:rPr>
              <a:t> Child </a:t>
            </a:r>
            <a:r>
              <a:rPr lang="en-US" i="0" dirty="0" err="1">
                <a:solidFill>
                  <a:schemeClr val="bg2"/>
                </a:solidFill>
              </a:rPr>
              <a:t>Adolesc</a:t>
            </a:r>
            <a:r>
              <a:rPr lang="en-US" i="0" dirty="0">
                <a:solidFill>
                  <a:schemeClr val="bg2"/>
                </a:solidFill>
              </a:rPr>
              <a:t> Psychiatry. 2021 Jan;60(1):2-6. </a:t>
            </a:r>
            <a:r>
              <a:rPr lang="en-US" i="0" dirty="0" err="1">
                <a:solidFill>
                  <a:schemeClr val="bg2"/>
                </a:solidFill>
              </a:rPr>
              <a:t>doi</a:t>
            </a:r>
            <a:r>
              <a:rPr lang="en-US" i="0" dirty="0">
                <a:solidFill>
                  <a:schemeClr val="bg2"/>
                </a:solidFill>
              </a:rPr>
              <a:t>: 10.1016/j.jaac.2020.09.011. </a:t>
            </a:r>
            <a:r>
              <a:rPr lang="en-US" i="0" dirty="0" err="1">
                <a:solidFill>
                  <a:schemeClr val="bg2"/>
                </a:solidFill>
              </a:rPr>
              <a:t>Epub</a:t>
            </a:r>
            <a:r>
              <a:rPr lang="en-US" i="0" dirty="0">
                <a:solidFill>
                  <a:schemeClr val="bg2"/>
                </a:solidFill>
              </a:rPr>
              <a:t> 2020 Sep 27. PMID: 32998024.</a:t>
            </a:r>
            <a:endParaRPr lang="en-US" dirty="0">
              <a:solidFill>
                <a:schemeClr val="bg2"/>
              </a:solidFill>
              <a:latin typeface="Georgia" panose="02040502050405020303" pitchFamily="18" charset="0"/>
            </a:endParaRPr>
          </a:p>
        </p:txBody>
      </p:sp>
      <p:sp>
        <p:nvSpPr>
          <p:cNvPr id="5" name="Title 4">
            <a:extLst>
              <a:ext uri="{FF2B5EF4-FFF2-40B4-BE49-F238E27FC236}">
                <a16:creationId xmlns:a16="http://schemas.microsoft.com/office/drawing/2014/main" id="{820F1F62-886F-8744-B0FF-B1742BE04096}"/>
              </a:ext>
            </a:extLst>
          </p:cNvPr>
          <p:cNvSpPr>
            <a:spLocks noGrp="1"/>
          </p:cNvSpPr>
          <p:nvPr>
            <p:ph type="title"/>
          </p:nvPr>
        </p:nvSpPr>
        <p:spPr/>
        <p:txBody>
          <a:bodyPr/>
          <a:lstStyle/>
          <a:p>
            <a:r>
              <a:rPr lang="en-US" dirty="0">
                <a:solidFill>
                  <a:schemeClr val="accent2"/>
                </a:solidFill>
              </a:rPr>
              <a:t>The future is full of opportunity</a:t>
            </a:r>
          </a:p>
        </p:txBody>
      </p:sp>
      <p:sp>
        <p:nvSpPr>
          <p:cNvPr id="6" name="Content Placeholder 5">
            <a:extLst>
              <a:ext uri="{FF2B5EF4-FFF2-40B4-BE49-F238E27FC236}">
                <a16:creationId xmlns:a16="http://schemas.microsoft.com/office/drawing/2014/main" id="{BE0FF590-CDA9-8943-A937-1D6F676444EF}"/>
              </a:ext>
            </a:extLst>
          </p:cNvPr>
          <p:cNvSpPr>
            <a:spLocks noGrp="1"/>
          </p:cNvSpPr>
          <p:nvPr>
            <p:ph sz="half" idx="17"/>
          </p:nvPr>
        </p:nvSpPr>
        <p:spPr>
          <a:xfrm>
            <a:off x="541806" y="949131"/>
            <a:ext cx="7172292" cy="3342915"/>
          </a:xfrm>
        </p:spPr>
        <p:txBody>
          <a:bodyPr/>
          <a:lstStyle/>
          <a:p>
            <a:pPr marL="176213" indent="-174625">
              <a:buFont typeface="Arial" panose="020B0604020202020204" pitchFamily="34" charset="0"/>
              <a:buChar char="•"/>
            </a:pPr>
            <a:r>
              <a:rPr lang="en-US" dirty="0">
                <a:latin typeface="Georgia" panose="02040502050405020303" pitchFamily="18" charset="0"/>
              </a:rPr>
              <a:t>Let us consider this as a turning point – driving innovation</a:t>
            </a:r>
          </a:p>
          <a:p>
            <a:pPr marL="176213" indent="-174625">
              <a:buFont typeface="Arial" panose="020B0604020202020204" pitchFamily="34" charset="0"/>
              <a:buChar char="•"/>
            </a:pPr>
            <a:r>
              <a:rPr lang="en-US" dirty="0">
                <a:latin typeface="Georgia" panose="02040502050405020303" pitchFamily="18" charset="0"/>
              </a:rPr>
              <a:t>Using technology: implement evidence-based interventions, facilitate coordinated multidisciplinary care, support a broader range of care options</a:t>
            </a:r>
          </a:p>
          <a:p>
            <a:pPr marL="176213" indent="-174625">
              <a:buFont typeface="Arial" panose="020B0604020202020204" pitchFamily="34" charset="0"/>
              <a:buChar char="•"/>
            </a:pPr>
            <a:r>
              <a:rPr lang="en-US" dirty="0">
                <a:latin typeface="Georgia" panose="02040502050405020303" pitchFamily="18" charset="0"/>
              </a:rPr>
              <a:t>Learn to decouple diagnosis from access to interventions</a:t>
            </a:r>
          </a:p>
          <a:p>
            <a:pPr marL="176213" indent="-174625">
              <a:buFont typeface="Arial" panose="020B0604020202020204" pitchFamily="34" charset="0"/>
              <a:buChar char="•"/>
            </a:pPr>
            <a:r>
              <a:rPr lang="en-US" dirty="0">
                <a:latin typeface="Georgia" panose="02040502050405020303" pitchFamily="18" charset="0"/>
              </a:rPr>
              <a:t>Ensuring equity and accessibility to improved virtual model of care should be a priority</a:t>
            </a:r>
          </a:p>
          <a:p>
            <a:pPr marL="176213" indent="-174625">
              <a:buFont typeface="Arial" panose="020B0604020202020204" pitchFamily="34" charset="0"/>
              <a:buChar char="•"/>
            </a:pPr>
            <a:r>
              <a:rPr lang="en-US" dirty="0">
                <a:latin typeface="Georgia" panose="02040502050405020303" pitchFamily="18" charset="0"/>
              </a:rPr>
              <a:t>Let us remain vigilant for this entire generation of children who experienced over a year of a global pandemic</a:t>
            </a:r>
          </a:p>
          <a:p>
            <a:endParaRPr lang="en-US" dirty="0">
              <a:latin typeface="Georgia" panose="02040502050405020303" pitchFamily="18" charset="0"/>
            </a:endParaRPr>
          </a:p>
        </p:txBody>
      </p:sp>
      <p:pic>
        <p:nvPicPr>
          <p:cNvPr id="8194" name="Picture 2" descr="eGFI – For Teachers » Patent Office Debuts Innovation Site for Kids">
            <a:extLst>
              <a:ext uri="{FF2B5EF4-FFF2-40B4-BE49-F238E27FC236}">
                <a16:creationId xmlns:a16="http://schemas.microsoft.com/office/drawing/2014/main" id="{3CC051A8-3B18-4142-907C-EFEED00FBC9C}"/>
              </a:ext>
            </a:extLst>
          </p:cNvPr>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2418" r="29032"/>
          <a:stretch/>
        </p:blipFill>
        <p:spPr bwMode="auto">
          <a:xfrm>
            <a:off x="7714097" y="1367774"/>
            <a:ext cx="1169059" cy="240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776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2AF00F-A3CD-2146-838D-F849B8CB575F}"/>
              </a:ext>
            </a:extLst>
          </p:cNvPr>
          <p:cNvSpPr>
            <a:spLocks noGrp="1"/>
          </p:cNvSpPr>
          <p:nvPr>
            <p:ph type="body" sz="quarter" idx="10"/>
          </p:nvPr>
        </p:nvSpPr>
        <p:spPr>
          <a:xfrm>
            <a:off x="6507313" y="3667539"/>
            <a:ext cx="2109903" cy="488329"/>
          </a:xfrm>
        </p:spPr>
        <p:txBody>
          <a:bodyPr/>
          <a:lstStyle/>
          <a:p>
            <a:r>
              <a:rPr lang="en-US" dirty="0">
                <a:hlinkClick r:id="rId3"/>
              </a:rPr>
              <a:t>wallisk@chop.edu</a:t>
            </a:r>
            <a:endParaRPr lang="en-US" dirty="0"/>
          </a:p>
          <a:p>
            <a:r>
              <a:rPr lang="en-US" dirty="0">
                <a:hlinkClick r:id="rId4"/>
              </a:rPr>
              <a:t>iyengars@chop.edu</a:t>
            </a:r>
            <a:endParaRPr lang="en-US" dirty="0"/>
          </a:p>
          <a:p>
            <a:endParaRPr lang="en-US" dirty="0"/>
          </a:p>
        </p:txBody>
      </p:sp>
    </p:spTree>
    <p:extLst>
      <p:ext uri="{BB962C8B-B14F-4D97-AF65-F5344CB8AC3E}">
        <p14:creationId xmlns:p14="http://schemas.microsoft.com/office/powerpoint/2010/main" val="797886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3CFD5F-FD2A-4CD1-BCED-85A19090D11D}"/>
              </a:ext>
            </a:extLst>
          </p:cNvPr>
          <p:cNvSpPr>
            <a:spLocks noGrp="1"/>
          </p:cNvSpPr>
          <p:nvPr>
            <p:ph type="sldNum" sz="quarter" idx="12"/>
          </p:nvPr>
        </p:nvSpPr>
        <p:spPr/>
        <p:txBody>
          <a:bodyPr/>
          <a:lstStyle/>
          <a:p>
            <a:fld id="{AD36D61E-4FB0-C74A-A21F-DEB655598256}" type="slidenum">
              <a:rPr lang="en-US" smtClean="0"/>
              <a:pPr/>
              <a:t>5</a:t>
            </a:fld>
            <a:endParaRPr lang="en-US" dirty="0"/>
          </a:p>
        </p:txBody>
      </p:sp>
      <p:sp>
        <p:nvSpPr>
          <p:cNvPr id="3" name="Content Placeholder 2">
            <a:extLst>
              <a:ext uri="{FF2B5EF4-FFF2-40B4-BE49-F238E27FC236}">
                <a16:creationId xmlns:a16="http://schemas.microsoft.com/office/drawing/2014/main" id="{070AC8B7-7CA1-436E-BA1B-9D479F2F8C0C}"/>
              </a:ext>
            </a:extLst>
          </p:cNvPr>
          <p:cNvSpPr>
            <a:spLocks noGrp="1"/>
          </p:cNvSpPr>
          <p:nvPr>
            <p:ph sz="half" idx="14"/>
          </p:nvPr>
        </p:nvSpPr>
        <p:spPr>
          <a:xfrm>
            <a:off x="538371" y="4782354"/>
            <a:ext cx="7172291" cy="432926"/>
          </a:xfrm>
        </p:spPr>
        <p:txBody>
          <a:bodyPr/>
          <a:lstStyle/>
          <a:p>
            <a:r>
              <a:rPr lang="en-US" i="0" dirty="0"/>
              <a:t>PA Chapter of the AAP. </a:t>
            </a:r>
            <a:r>
              <a:rPr lang="en-US" dirty="0"/>
              <a:t>Perspectives on Developmental Screening in Primary Care Pediatrics in Pennsylvania: A Toolkit for Action. </a:t>
            </a:r>
          </a:p>
        </p:txBody>
      </p:sp>
      <p:pic>
        <p:nvPicPr>
          <p:cNvPr id="7" name="Picture 6">
            <a:extLst>
              <a:ext uri="{FF2B5EF4-FFF2-40B4-BE49-F238E27FC236}">
                <a16:creationId xmlns:a16="http://schemas.microsoft.com/office/drawing/2014/main" id="{69EF0C70-65B1-4DD7-B17E-8EAADF67C492}"/>
              </a:ext>
            </a:extLst>
          </p:cNvPr>
          <p:cNvPicPr>
            <a:picLocks noChangeAspect="1"/>
          </p:cNvPicPr>
          <p:nvPr/>
        </p:nvPicPr>
        <p:blipFill>
          <a:blip r:embed="rId3"/>
          <a:stretch>
            <a:fillRect/>
          </a:stretch>
        </p:blipFill>
        <p:spPr>
          <a:xfrm>
            <a:off x="2323814" y="144683"/>
            <a:ext cx="3915615" cy="4623758"/>
          </a:xfrm>
          <a:prstGeom prst="rect">
            <a:avLst/>
          </a:prstGeom>
        </p:spPr>
      </p:pic>
    </p:spTree>
    <p:extLst>
      <p:ext uri="{BB962C8B-B14F-4D97-AF65-F5344CB8AC3E}">
        <p14:creationId xmlns:p14="http://schemas.microsoft.com/office/powerpoint/2010/main" val="3169443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C67292-3D18-4D6A-BBAC-5A21EA1829C3}"/>
              </a:ext>
            </a:extLst>
          </p:cNvPr>
          <p:cNvSpPr>
            <a:spLocks noGrp="1"/>
          </p:cNvSpPr>
          <p:nvPr>
            <p:ph type="sldNum" sz="quarter" idx="12"/>
          </p:nvPr>
        </p:nvSpPr>
        <p:spPr/>
        <p:txBody>
          <a:bodyPr/>
          <a:lstStyle/>
          <a:p>
            <a:fld id="{AD36D61E-4FB0-C74A-A21F-DEB655598256}" type="slidenum">
              <a:rPr lang="en-US" smtClean="0"/>
              <a:pPr/>
              <a:t>6</a:t>
            </a:fld>
            <a:endParaRPr lang="en-US" dirty="0"/>
          </a:p>
        </p:txBody>
      </p:sp>
      <p:sp>
        <p:nvSpPr>
          <p:cNvPr id="5" name="Title 4">
            <a:extLst>
              <a:ext uri="{FF2B5EF4-FFF2-40B4-BE49-F238E27FC236}">
                <a16:creationId xmlns:a16="http://schemas.microsoft.com/office/drawing/2014/main" id="{9FB06553-1E1A-4E14-BD4E-12F76FB6F49B}"/>
              </a:ext>
            </a:extLst>
          </p:cNvPr>
          <p:cNvSpPr>
            <a:spLocks noGrp="1"/>
          </p:cNvSpPr>
          <p:nvPr>
            <p:ph type="title"/>
          </p:nvPr>
        </p:nvSpPr>
        <p:spPr/>
        <p:txBody>
          <a:bodyPr/>
          <a:lstStyle/>
          <a:p>
            <a:r>
              <a:rPr lang="en-US" dirty="0"/>
              <a:t>Developmental surveillance as a first step</a:t>
            </a:r>
          </a:p>
        </p:txBody>
      </p:sp>
      <p:pic>
        <p:nvPicPr>
          <p:cNvPr id="7" name="Picture 6">
            <a:extLst>
              <a:ext uri="{FF2B5EF4-FFF2-40B4-BE49-F238E27FC236}">
                <a16:creationId xmlns:a16="http://schemas.microsoft.com/office/drawing/2014/main" id="{5B5BD74F-44E6-4972-95CC-2A82B7B6E4D6}"/>
              </a:ext>
            </a:extLst>
          </p:cNvPr>
          <p:cNvPicPr>
            <a:picLocks noChangeAspect="1"/>
          </p:cNvPicPr>
          <p:nvPr/>
        </p:nvPicPr>
        <p:blipFill>
          <a:blip r:embed="rId3"/>
          <a:stretch>
            <a:fillRect/>
          </a:stretch>
        </p:blipFill>
        <p:spPr>
          <a:xfrm>
            <a:off x="764456" y="879594"/>
            <a:ext cx="6747983" cy="3252459"/>
          </a:xfrm>
          <a:prstGeom prst="rect">
            <a:avLst/>
          </a:prstGeom>
        </p:spPr>
      </p:pic>
      <p:sp>
        <p:nvSpPr>
          <p:cNvPr id="8" name="Content Placeholder 2">
            <a:extLst>
              <a:ext uri="{FF2B5EF4-FFF2-40B4-BE49-F238E27FC236}">
                <a16:creationId xmlns:a16="http://schemas.microsoft.com/office/drawing/2014/main" id="{B633CF12-A533-409E-8961-671D22DC9EE7}"/>
              </a:ext>
            </a:extLst>
          </p:cNvPr>
          <p:cNvSpPr>
            <a:spLocks noGrp="1"/>
          </p:cNvSpPr>
          <p:nvPr>
            <p:ph sz="half" idx="14"/>
          </p:nvPr>
        </p:nvSpPr>
        <p:spPr>
          <a:xfrm>
            <a:off x="541338" y="4292600"/>
            <a:ext cx="7172325" cy="431800"/>
          </a:xfrm>
        </p:spPr>
        <p:txBody>
          <a:bodyPr/>
          <a:lstStyle/>
          <a:p>
            <a:r>
              <a:rPr lang="en-US" i="0" dirty="0"/>
              <a:t>PA Chapter of the AAP. </a:t>
            </a:r>
            <a:r>
              <a:rPr lang="en-US" dirty="0"/>
              <a:t>Perspectives on Developmental Screening in Primary Care Pediatrics in Pennsylvania: A Toolkit for Action. </a:t>
            </a:r>
          </a:p>
        </p:txBody>
      </p:sp>
    </p:spTree>
    <p:extLst>
      <p:ext uri="{BB962C8B-B14F-4D97-AF65-F5344CB8AC3E}">
        <p14:creationId xmlns:p14="http://schemas.microsoft.com/office/powerpoint/2010/main" val="396529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DD0BBD-13C4-4C9F-B8D9-6CDB6F171EAB}"/>
              </a:ext>
            </a:extLst>
          </p:cNvPr>
          <p:cNvSpPr>
            <a:spLocks noGrp="1"/>
          </p:cNvSpPr>
          <p:nvPr>
            <p:ph type="sldNum" sz="quarter" idx="12"/>
          </p:nvPr>
        </p:nvSpPr>
        <p:spPr/>
        <p:txBody>
          <a:bodyPr/>
          <a:lstStyle/>
          <a:p>
            <a:fld id="{AD36D61E-4FB0-C74A-A21F-DEB655598256}" type="slidenum">
              <a:rPr lang="en-US" smtClean="0"/>
              <a:pPr/>
              <a:t>7</a:t>
            </a:fld>
            <a:endParaRPr lang="en-US" dirty="0"/>
          </a:p>
        </p:txBody>
      </p:sp>
      <p:sp>
        <p:nvSpPr>
          <p:cNvPr id="5" name="Title 4">
            <a:extLst>
              <a:ext uri="{FF2B5EF4-FFF2-40B4-BE49-F238E27FC236}">
                <a16:creationId xmlns:a16="http://schemas.microsoft.com/office/drawing/2014/main" id="{D3B2801F-F707-4DE3-85F0-A75386EE3CA6}"/>
              </a:ext>
            </a:extLst>
          </p:cNvPr>
          <p:cNvSpPr>
            <a:spLocks noGrp="1"/>
          </p:cNvSpPr>
          <p:nvPr>
            <p:ph type="title"/>
          </p:nvPr>
        </p:nvSpPr>
        <p:spPr/>
        <p:txBody>
          <a:bodyPr/>
          <a:lstStyle/>
          <a:p>
            <a:r>
              <a:rPr lang="en-US" dirty="0"/>
              <a:t>Developmental screening</a:t>
            </a:r>
          </a:p>
        </p:txBody>
      </p:sp>
      <p:pic>
        <p:nvPicPr>
          <p:cNvPr id="7" name="Picture 6">
            <a:extLst>
              <a:ext uri="{FF2B5EF4-FFF2-40B4-BE49-F238E27FC236}">
                <a16:creationId xmlns:a16="http://schemas.microsoft.com/office/drawing/2014/main" id="{3FA4C112-08DD-4AE9-A5D8-9CA2A4F07D51}"/>
              </a:ext>
            </a:extLst>
          </p:cNvPr>
          <p:cNvPicPr>
            <a:picLocks noChangeAspect="1"/>
          </p:cNvPicPr>
          <p:nvPr/>
        </p:nvPicPr>
        <p:blipFill>
          <a:blip r:embed="rId3"/>
          <a:stretch>
            <a:fillRect/>
          </a:stretch>
        </p:blipFill>
        <p:spPr>
          <a:xfrm>
            <a:off x="4572000" y="770704"/>
            <a:ext cx="4423014" cy="3835821"/>
          </a:xfrm>
          <a:prstGeom prst="rect">
            <a:avLst/>
          </a:prstGeom>
        </p:spPr>
      </p:pic>
      <p:sp>
        <p:nvSpPr>
          <p:cNvPr id="8" name="Content Placeholder 2">
            <a:extLst>
              <a:ext uri="{FF2B5EF4-FFF2-40B4-BE49-F238E27FC236}">
                <a16:creationId xmlns:a16="http://schemas.microsoft.com/office/drawing/2014/main" id="{DBB45ADE-C689-4F65-855E-76351EAED6B3}"/>
              </a:ext>
            </a:extLst>
          </p:cNvPr>
          <p:cNvSpPr>
            <a:spLocks noGrp="1"/>
          </p:cNvSpPr>
          <p:nvPr>
            <p:ph sz="half" idx="14"/>
          </p:nvPr>
        </p:nvSpPr>
        <p:spPr>
          <a:xfrm>
            <a:off x="541338" y="4292600"/>
            <a:ext cx="7172325" cy="431800"/>
          </a:xfrm>
        </p:spPr>
        <p:txBody>
          <a:bodyPr/>
          <a:lstStyle/>
          <a:p>
            <a:r>
              <a:rPr lang="en-US" i="0" dirty="0"/>
              <a:t>PA Chapter of the AAP. </a:t>
            </a:r>
            <a:r>
              <a:rPr lang="en-US" dirty="0"/>
              <a:t>Perspectives on Developmental Screening in Primary Care Pediatrics in Pennsylvania: A Toolkit for Action. </a:t>
            </a:r>
          </a:p>
        </p:txBody>
      </p:sp>
      <p:graphicFrame>
        <p:nvGraphicFramePr>
          <p:cNvPr id="10" name="Content Placeholder 9">
            <a:extLst>
              <a:ext uri="{FF2B5EF4-FFF2-40B4-BE49-F238E27FC236}">
                <a16:creationId xmlns:a16="http://schemas.microsoft.com/office/drawing/2014/main" id="{D14AF422-0E8F-46CD-BAB9-72131BC98BED}"/>
              </a:ext>
            </a:extLst>
          </p:cNvPr>
          <p:cNvGraphicFramePr>
            <a:graphicFrameLocks noGrp="1"/>
          </p:cNvGraphicFramePr>
          <p:nvPr>
            <p:ph sz="half" idx="16"/>
          </p:nvPr>
        </p:nvGraphicFramePr>
        <p:xfrm>
          <a:off x="618975" y="1029269"/>
          <a:ext cx="4160058" cy="2693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499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36D61E-4FB0-C74A-A21F-DEB655598256}" type="slidenum">
              <a:rPr lang="en-US" smtClean="0"/>
              <a:pPr/>
              <a:t>8</a:t>
            </a:fld>
            <a:endParaRPr lang="en-US" dirty="0"/>
          </a:p>
        </p:txBody>
      </p:sp>
      <p:sp>
        <p:nvSpPr>
          <p:cNvPr id="3" name="Content Placeholder 2"/>
          <p:cNvSpPr>
            <a:spLocks noGrp="1"/>
          </p:cNvSpPr>
          <p:nvPr>
            <p:ph sz="half" idx="14"/>
          </p:nvPr>
        </p:nvSpPr>
        <p:spPr>
          <a:xfrm>
            <a:off x="538371" y="4557400"/>
            <a:ext cx="7172291" cy="432926"/>
          </a:xfrm>
        </p:spPr>
        <p:txBody>
          <a:bodyPr/>
          <a:lstStyle/>
          <a:p>
            <a:r>
              <a:rPr lang="en-US" dirty="0"/>
              <a:t>Hyman, S. L., et al. (2019). "Identification, Evaluation, and Management of Children With Autism Spectrum Disorder." </a:t>
            </a:r>
            <a:r>
              <a:rPr lang="en-US" u="sng" dirty="0"/>
              <a:t>Pediatrics: e20193447</a:t>
            </a:r>
          </a:p>
        </p:txBody>
      </p:sp>
      <p:sp>
        <p:nvSpPr>
          <p:cNvPr id="5" name="Title 4"/>
          <p:cNvSpPr>
            <a:spLocks noGrp="1"/>
          </p:cNvSpPr>
          <p:nvPr>
            <p:ph type="title"/>
          </p:nvPr>
        </p:nvSpPr>
        <p:spPr/>
        <p:txBody>
          <a:bodyPr/>
          <a:lstStyle/>
          <a:p>
            <a:r>
              <a:rPr lang="en-US" dirty="0"/>
              <a:t>Identification, evaluation and management of </a:t>
            </a:r>
            <a:r>
              <a:rPr lang="en-US" dirty="0" err="1"/>
              <a:t>asd</a:t>
            </a:r>
            <a:endParaRPr lang="en-US" dirty="0"/>
          </a:p>
        </p:txBody>
      </p:sp>
      <p:sp>
        <p:nvSpPr>
          <p:cNvPr id="6" name="Content Placeholder 5"/>
          <p:cNvSpPr>
            <a:spLocks noGrp="1"/>
          </p:cNvSpPr>
          <p:nvPr>
            <p:ph sz="half" idx="17"/>
          </p:nvPr>
        </p:nvSpPr>
        <p:spPr/>
        <p:txBody>
          <a:bodyPr/>
          <a:lstStyle/>
          <a:p>
            <a:r>
              <a:rPr lang="en-US" dirty="0"/>
              <a:t>AAP Guidelines for ASD Care:</a:t>
            </a:r>
          </a:p>
        </p:txBody>
      </p:sp>
      <p:sp>
        <p:nvSpPr>
          <p:cNvPr id="9" name="Content Placeholder 8"/>
          <p:cNvSpPr>
            <a:spLocks noGrp="1"/>
          </p:cNvSpPr>
          <p:nvPr>
            <p:ph sz="half" idx="16"/>
          </p:nvPr>
        </p:nvSpPr>
        <p:spPr>
          <a:xfrm>
            <a:off x="541805" y="1362270"/>
            <a:ext cx="7168857" cy="2929778"/>
          </a:xfrm>
        </p:spPr>
        <p:txBody>
          <a:bodyPr/>
          <a:lstStyle/>
          <a:p>
            <a:r>
              <a:rPr lang="en-US" sz="1400" dirty="0">
                <a:solidFill>
                  <a:schemeClr val="tx1"/>
                </a:solidFill>
              </a:rPr>
              <a:t>Systematic routine surveillance in pediatric primary care</a:t>
            </a:r>
          </a:p>
          <a:p>
            <a:r>
              <a:rPr lang="en-US" sz="1400" dirty="0">
                <a:solidFill>
                  <a:schemeClr val="tx1"/>
                </a:solidFill>
              </a:rPr>
              <a:t>Screening at 18 and 24 months, or whenever concerns arise</a:t>
            </a:r>
          </a:p>
          <a:p>
            <a:r>
              <a:rPr lang="en-US" sz="1400" dirty="0">
                <a:solidFill>
                  <a:schemeClr val="tx1"/>
                </a:solidFill>
              </a:rPr>
              <a:t>Referral for evaluation and intervention services if concerns arise or screen is positive</a:t>
            </a:r>
          </a:p>
          <a:p>
            <a:r>
              <a:rPr lang="en-US" sz="1400" dirty="0">
                <a:solidFill>
                  <a:schemeClr val="tx1"/>
                </a:solidFill>
              </a:rPr>
              <a:t>“Treatments should be individualized, developmentally appropriate, and intensive”</a:t>
            </a:r>
          </a:p>
          <a:p>
            <a:r>
              <a:rPr lang="en-US" sz="1400" dirty="0">
                <a:solidFill>
                  <a:schemeClr val="tx1"/>
                </a:solidFill>
              </a:rPr>
              <a:t>Intervention includes:</a:t>
            </a:r>
          </a:p>
          <a:p>
            <a:pPr lvl="1"/>
            <a:r>
              <a:rPr lang="en-US" sz="1200" dirty="0"/>
              <a:t>Behavioral interventions, such as Applied Behavioral Analysis (ABA)</a:t>
            </a:r>
          </a:p>
          <a:p>
            <a:pPr lvl="1"/>
            <a:r>
              <a:rPr lang="en-US" sz="1200" dirty="0"/>
              <a:t>Educational support</a:t>
            </a:r>
          </a:p>
          <a:p>
            <a:pPr lvl="1"/>
            <a:r>
              <a:rPr lang="en-US" sz="1200" dirty="0"/>
              <a:t>Developmental therapies (e.g., occupational therapy and speech/language therapy)</a:t>
            </a:r>
          </a:p>
          <a:p>
            <a:pPr lvl="1"/>
            <a:endParaRPr lang="en-US" dirty="0"/>
          </a:p>
        </p:txBody>
      </p:sp>
    </p:spTree>
    <p:extLst>
      <p:ext uri="{BB962C8B-B14F-4D97-AF65-F5344CB8AC3E}">
        <p14:creationId xmlns:p14="http://schemas.microsoft.com/office/powerpoint/2010/main" val="196823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36D61E-4FB0-C74A-A21F-DEB655598256}" type="slidenum">
              <a:rPr lang="en-US" smtClean="0"/>
              <a:pPr/>
              <a:t>9</a:t>
            </a:fld>
            <a:endParaRPr lang="en-US" dirty="0"/>
          </a:p>
        </p:txBody>
      </p:sp>
      <p:sp>
        <p:nvSpPr>
          <p:cNvPr id="3" name="Content Placeholder 2"/>
          <p:cNvSpPr>
            <a:spLocks noGrp="1"/>
          </p:cNvSpPr>
          <p:nvPr>
            <p:ph sz="half" idx="14"/>
          </p:nvPr>
        </p:nvSpPr>
        <p:spPr>
          <a:xfrm>
            <a:off x="541806" y="4499353"/>
            <a:ext cx="7172291" cy="432926"/>
          </a:xfrm>
        </p:spPr>
        <p:txBody>
          <a:bodyPr/>
          <a:lstStyle/>
          <a:p>
            <a:r>
              <a:rPr lang="en-US" dirty="0"/>
              <a:t>Wallis, K.E., The Roadmap to Early and Equitable Autism Identification (To Appear in Pediatrics).</a:t>
            </a:r>
          </a:p>
        </p:txBody>
      </p:sp>
      <p:sp>
        <p:nvSpPr>
          <p:cNvPr id="5" name="Title 4"/>
          <p:cNvSpPr>
            <a:spLocks noGrp="1"/>
          </p:cNvSpPr>
          <p:nvPr>
            <p:ph type="title"/>
          </p:nvPr>
        </p:nvSpPr>
        <p:spPr/>
        <p:txBody>
          <a:bodyPr/>
          <a:lstStyle/>
          <a:p>
            <a:r>
              <a:rPr lang="en-US" dirty="0"/>
              <a:t>Autism Diagnostic Process</a:t>
            </a:r>
          </a:p>
        </p:txBody>
      </p:sp>
      <p:pic>
        <p:nvPicPr>
          <p:cNvPr id="6" name="Picture 5">
            <a:extLst>
              <a:ext uri="{FF2B5EF4-FFF2-40B4-BE49-F238E27FC236}">
                <a16:creationId xmlns:a16="http://schemas.microsoft.com/office/drawing/2014/main" id="{B3A4B867-8033-2746-81EB-8EFB9A1D912F}"/>
              </a:ext>
            </a:extLst>
          </p:cNvPr>
          <p:cNvPicPr>
            <a:picLocks noChangeAspect="1"/>
          </p:cNvPicPr>
          <p:nvPr/>
        </p:nvPicPr>
        <p:blipFill rotWithShape="1">
          <a:blip r:embed="rId3"/>
          <a:srcRect l="2437" r="2437"/>
          <a:stretch/>
        </p:blipFill>
        <p:spPr>
          <a:xfrm>
            <a:off x="9793" y="916265"/>
            <a:ext cx="9144000" cy="3646616"/>
          </a:xfrm>
          <a:prstGeom prst="rect">
            <a:avLst/>
          </a:prstGeom>
        </p:spPr>
      </p:pic>
    </p:spTree>
    <p:extLst>
      <p:ext uri="{BB962C8B-B14F-4D97-AF65-F5344CB8AC3E}">
        <p14:creationId xmlns:p14="http://schemas.microsoft.com/office/powerpoint/2010/main" val="4244803056"/>
      </p:ext>
    </p:extLst>
  </p:cSld>
  <p:clrMapOvr>
    <a:masterClrMapping/>
  </p:clrMapOvr>
</p:sld>
</file>

<file path=ppt/theme/theme1.xml><?xml version="1.0" encoding="utf-8"?>
<a:theme xmlns:a="http://schemas.openxmlformats.org/drawingml/2006/main" name="PLC-007-PPT-Theme-071717">
  <a:themeElements>
    <a:clrScheme name="Custom 6">
      <a:dk1>
        <a:sysClr val="windowText" lastClr="000000"/>
      </a:dk1>
      <a:lt1>
        <a:sysClr val="window" lastClr="FFFFFF"/>
      </a:lt1>
      <a:dk2>
        <a:srgbClr val="E2DCCB"/>
      </a:dk2>
      <a:lt2>
        <a:srgbClr val="474B55"/>
      </a:lt2>
      <a:accent1>
        <a:srgbClr val="333740"/>
      </a:accent1>
      <a:accent2>
        <a:srgbClr val="005587"/>
      </a:accent2>
      <a:accent3>
        <a:srgbClr val="ED1F7F"/>
      </a:accent3>
      <a:accent4>
        <a:srgbClr val="65A01E"/>
      </a:accent4>
      <a:accent5>
        <a:srgbClr val="41B6E6"/>
      </a:accent5>
      <a:accent6>
        <a:srgbClr val="786452"/>
      </a:accent6>
      <a:hlink>
        <a:srgbClr val="14BEF0"/>
      </a:hlink>
      <a:folHlink>
        <a:srgbClr val="80008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W PolicyLab Talk 7-13-20.potx" id="{861846FB-436A-4097-B1B9-E3E024FE08E1}" vid="{68B07B66-F18D-46B9-AE05-9485CE0D40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KW PolicyLab Talk 7-13-20</Template>
  <TotalTime>3563</TotalTime>
  <Words>7783</Words>
  <Application>Microsoft Office PowerPoint</Application>
  <PresentationFormat>On-screen Show (16:9)</PresentationFormat>
  <Paragraphs>363</Paragraphs>
  <Slides>41</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Arial Rounded MT Bold</vt:lpstr>
      <vt:lpstr>Calibri</vt:lpstr>
      <vt:lpstr>Georgia</vt:lpstr>
      <vt:lpstr>PLC-007-PPT-Theme-071717</vt:lpstr>
      <vt:lpstr>impacts of covid pandemic on developmental-behavioral care of children   </vt:lpstr>
      <vt:lpstr>Disclosures</vt:lpstr>
      <vt:lpstr>Objectives</vt:lpstr>
      <vt:lpstr>Impact on Developmental screening in primary care</vt:lpstr>
      <vt:lpstr>PowerPoint Presentation</vt:lpstr>
      <vt:lpstr>Developmental surveillance as a first step</vt:lpstr>
      <vt:lpstr>Developmental screening</vt:lpstr>
      <vt:lpstr>Identification, evaluation and management of asd</vt:lpstr>
      <vt:lpstr>Autism Diagnostic Process</vt:lpstr>
      <vt:lpstr>Autism Diagnostic Process</vt:lpstr>
      <vt:lpstr>Autism screening at chop</vt:lpstr>
      <vt:lpstr>CHOP Screening during covid</vt:lpstr>
      <vt:lpstr>Pediatricians can. . .</vt:lpstr>
      <vt:lpstr>Impact on diagnosis of developmental disabilities </vt:lpstr>
      <vt:lpstr>Shutdowns</vt:lpstr>
      <vt:lpstr>Transition to telehealth</vt:lpstr>
      <vt:lpstr>Telehealth </vt:lpstr>
      <vt:lpstr>Provider experiences with telehealth assessments</vt:lpstr>
      <vt:lpstr>Provider experiences with telehealth assessments</vt:lpstr>
      <vt:lpstr>Pediatricians can. . .</vt:lpstr>
      <vt:lpstr>How do we evalute the impact on emotional-behavioral health?</vt:lpstr>
      <vt:lpstr>This happened in our lifetime</vt:lpstr>
      <vt:lpstr>Through the eyes of children</vt:lpstr>
      <vt:lpstr>Meet tyrell</vt:lpstr>
      <vt:lpstr>Evaluating COVID’s impact on emotional/behavioral health</vt:lpstr>
      <vt:lpstr>Evaluating COVID’s impact on emotional/behavioral health</vt:lpstr>
      <vt:lpstr>Evaluating COVID’s impact on emotional/behavioral health</vt:lpstr>
      <vt:lpstr>Considerations for autism spectrum disorder</vt:lpstr>
      <vt:lpstr>Lessons from history</vt:lpstr>
      <vt:lpstr>Adapting with early intervention and remote learning</vt:lpstr>
      <vt:lpstr>Meet jin</vt:lpstr>
      <vt:lpstr>Early Intervention</vt:lpstr>
      <vt:lpstr>Study about families in Early intervention</vt:lpstr>
      <vt:lpstr>Participants’ Perceptions</vt:lpstr>
      <vt:lpstr>Moving forward with EI</vt:lpstr>
      <vt:lpstr>Meet hugo</vt:lpstr>
      <vt:lpstr>remote learning challenges</vt:lpstr>
      <vt:lpstr>Meet maya</vt:lpstr>
      <vt:lpstr>Lesson from history</vt:lpstr>
      <vt:lpstr>The future is full of opportunity</vt:lpstr>
      <vt:lpstr>PowerPoint Presentation</vt:lpstr>
    </vt:vector>
  </TitlesOfParts>
  <Company>The Children's Hospital of Philadelphia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spectrum disorder: achieving equity in Identification and intervention</dc:title>
  <dc:creator>Wallis, Kate E</dc:creator>
  <cp:lastModifiedBy>Annette Myarick</cp:lastModifiedBy>
  <cp:revision>251</cp:revision>
  <dcterms:created xsi:type="dcterms:W3CDTF">2020-07-24T14:14:26Z</dcterms:created>
  <dcterms:modified xsi:type="dcterms:W3CDTF">2021-05-26T17:56:17Z</dcterms:modified>
</cp:coreProperties>
</file>